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3"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2D4FDEF-302E-4DEF-8E36-4C18E4C3B1B6}" type="datetimeFigureOut">
              <a:rPr lang="ru-RU" smtClean="0"/>
              <a:pPr/>
              <a:t>20.03.2013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5275E34-7487-4FF2-91B8-B974760BDB3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4FDEF-302E-4DEF-8E36-4C18E4C3B1B6}" type="datetimeFigureOut">
              <a:rPr lang="ru-RU" smtClean="0"/>
              <a:pPr/>
              <a:t>20.03.2013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75E34-7487-4FF2-91B8-B974760BDB3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5341" y="1620914"/>
            <a:ext cx="6791615" cy="1528772"/>
          </a:xfrm>
        </p:spPr>
        <p:txBody>
          <a:bodyPr>
            <a:noAutofit/>
          </a:bodyPr>
          <a:lstStyle/>
          <a:p>
            <a:r>
              <a:rPr lang="en-US" sz="4800" b="1" dirty="0" smtClean="0"/>
              <a:t>The Role of Corpus Linguistics in Language Decipherment</a:t>
            </a:r>
            <a:endParaRPr lang="ru-RU" sz="4800" b="1" dirty="0"/>
          </a:p>
        </p:txBody>
      </p:sp>
      <p:sp>
        <p:nvSpPr>
          <p:cNvPr id="3" name="Подзаголовок 2"/>
          <p:cNvSpPr>
            <a:spLocks noGrp="1"/>
          </p:cNvSpPr>
          <p:nvPr>
            <p:ph type="subTitle" idx="1"/>
          </p:nvPr>
        </p:nvSpPr>
        <p:spPr>
          <a:xfrm>
            <a:off x="869319" y="4027869"/>
            <a:ext cx="5915044" cy="1752600"/>
          </a:xfrm>
        </p:spPr>
        <p:txBody>
          <a:bodyPr>
            <a:normAutofit/>
          </a:bodyPr>
          <a:lstStyle/>
          <a:p>
            <a:r>
              <a:rPr lang="en-US" b="1" i="1" dirty="0" smtClean="0">
                <a:solidFill>
                  <a:schemeClr val="tx1"/>
                </a:solidFill>
              </a:rPr>
              <a:t>Sergei </a:t>
            </a:r>
            <a:r>
              <a:rPr lang="en-US" b="1" i="1" dirty="0" err="1" smtClean="0">
                <a:solidFill>
                  <a:schemeClr val="tx1"/>
                </a:solidFill>
              </a:rPr>
              <a:t>Boroday</a:t>
            </a:r>
            <a:r>
              <a:rPr lang="en-US" b="1" i="1" dirty="0" smtClean="0">
                <a:solidFill>
                  <a:schemeClr val="tx1"/>
                </a:solidFill>
              </a:rPr>
              <a:t>, </a:t>
            </a:r>
            <a:r>
              <a:rPr lang="en-US" b="1" i="1" dirty="0" err="1" smtClean="0">
                <a:solidFill>
                  <a:schemeClr val="tx1"/>
                </a:solidFill>
              </a:rPr>
              <a:t>Ilya</a:t>
            </a:r>
            <a:r>
              <a:rPr lang="en-US" b="1" i="1" dirty="0" smtClean="0">
                <a:solidFill>
                  <a:schemeClr val="tx1"/>
                </a:solidFill>
              </a:rPr>
              <a:t> Yakubovich</a:t>
            </a:r>
          </a:p>
          <a:p>
            <a:r>
              <a:rPr lang="en-US" sz="2000" i="1" dirty="0" smtClean="0">
                <a:solidFill>
                  <a:schemeClr val="tx1"/>
                </a:solidFill>
              </a:rPr>
              <a:t>(Institute of Oriental Studies, </a:t>
            </a:r>
          </a:p>
          <a:p>
            <a:r>
              <a:rPr lang="en-US" sz="2000" i="1" dirty="0" smtClean="0">
                <a:solidFill>
                  <a:schemeClr val="tx1"/>
                </a:solidFill>
              </a:rPr>
              <a:t>Russian Academy of Sciences)</a:t>
            </a:r>
            <a:endParaRPr lang="ru-RU" sz="2000" i="1" dirty="0">
              <a:solidFill>
                <a:schemeClr val="tx1"/>
              </a:solidFill>
            </a:endParaRPr>
          </a:p>
        </p:txBody>
      </p:sp>
      <p:pic>
        <p:nvPicPr>
          <p:cNvPr id="1027" name="Picture 3" descr="D:\10.bmp"/>
          <p:cNvPicPr>
            <a:picLocks noChangeAspect="1" noChangeArrowheads="1"/>
          </p:cNvPicPr>
          <p:nvPr/>
        </p:nvPicPr>
        <p:blipFill>
          <a:blip r:embed="rId2"/>
          <a:srcRect/>
          <a:stretch>
            <a:fillRect/>
          </a:stretch>
        </p:blipFill>
        <p:spPr bwMode="auto">
          <a:xfrm>
            <a:off x="7029450" y="180306"/>
            <a:ext cx="2114550" cy="63627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u="sng" dirty="0"/>
              <a:t>3.1.2 Selected evidence for the new values (established on etymological grounds)</a:t>
            </a:r>
            <a:endParaRPr lang="ru-RU" sz="3200" b="1" u="sng" dirty="0"/>
          </a:p>
        </p:txBody>
      </p:sp>
      <p:sp>
        <p:nvSpPr>
          <p:cNvPr id="3" name="Содержимое 2"/>
          <p:cNvSpPr>
            <a:spLocks noGrp="1"/>
          </p:cNvSpPr>
          <p:nvPr>
            <p:ph idx="1"/>
          </p:nvPr>
        </p:nvSpPr>
        <p:spPr>
          <a:xfrm>
            <a:off x="457200" y="1510047"/>
            <a:ext cx="8229600" cy="4525963"/>
          </a:xfrm>
        </p:spPr>
        <p:txBody>
          <a:bodyPr>
            <a:normAutofit/>
          </a:bodyPr>
          <a:lstStyle/>
          <a:p>
            <a:pPr>
              <a:buNone/>
            </a:pPr>
            <a:r>
              <a:rPr lang="en-US" sz="2000" b="1" i="1" dirty="0" err="1" smtClean="0"/>
              <a:t>alama</a:t>
            </a:r>
            <a:r>
              <a:rPr lang="en-US" sz="2000" b="1" i="1" dirty="0" smtClean="0"/>
              <a:t>(n)- </a:t>
            </a:r>
            <a:r>
              <a:rPr lang="en-US" sz="2000" dirty="0" smtClean="0"/>
              <a:t>‘name’ (cf. </a:t>
            </a:r>
            <a:r>
              <a:rPr lang="en-US" sz="2000" dirty="0" err="1" smtClean="0"/>
              <a:t>Lyc</a:t>
            </a:r>
            <a:r>
              <a:rPr lang="en-US" sz="2000" dirty="0" smtClean="0"/>
              <a:t>. </a:t>
            </a:r>
            <a:r>
              <a:rPr lang="en-US" sz="2000" b="1" i="1" dirty="0" err="1" smtClean="0"/>
              <a:t>alãma</a:t>
            </a:r>
            <a:r>
              <a:rPr lang="en-US" sz="2000" i="1" dirty="0" smtClean="0"/>
              <a:t> </a:t>
            </a:r>
            <a:r>
              <a:rPr lang="en-US" sz="2000" dirty="0" smtClean="0"/>
              <a:t>and Hitt. </a:t>
            </a:r>
            <a:r>
              <a:rPr lang="en-US" sz="2000" b="1" i="1" dirty="0" err="1" smtClean="0"/>
              <a:t>laman</a:t>
            </a:r>
            <a:r>
              <a:rPr lang="en-US" sz="2000" b="1" dirty="0" smtClean="0"/>
              <a:t> </a:t>
            </a:r>
            <a:r>
              <a:rPr lang="en-US" sz="2000" dirty="0" smtClean="0"/>
              <a:t>‘name’)</a:t>
            </a:r>
          </a:p>
          <a:p>
            <a:pPr>
              <a:buNone/>
            </a:pPr>
            <a:endParaRPr lang="en-US" sz="1600" dirty="0"/>
          </a:p>
          <a:p>
            <a:pPr>
              <a:buNone/>
            </a:pPr>
            <a:endParaRPr lang="ru-RU" sz="1600" dirty="0"/>
          </a:p>
        </p:txBody>
      </p:sp>
      <p:pic>
        <p:nvPicPr>
          <p:cNvPr id="7170" name="Picture 2" descr="D:\alamanza.bmp"/>
          <p:cNvPicPr>
            <a:picLocks noChangeAspect="1" noChangeArrowheads="1"/>
          </p:cNvPicPr>
          <p:nvPr/>
        </p:nvPicPr>
        <p:blipFill>
          <a:blip r:embed="rId2"/>
          <a:srcRect/>
          <a:stretch>
            <a:fillRect/>
          </a:stretch>
        </p:blipFill>
        <p:spPr bwMode="auto">
          <a:xfrm>
            <a:off x="1144113" y="1980318"/>
            <a:ext cx="6855775" cy="471490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5697559"/>
          </a:xfrm>
        </p:spPr>
        <p:txBody>
          <a:bodyPr>
            <a:normAutofit/>
          </a:bodyPr>
          <a:lstStyle/>
          <a:p>
            <a:pPr>
              <a:buNone/>
            </a:pPr>
            <a:r>
              <a:rPr lang="en-US" sz="2000" b="1" i="1" dirty="0" err="1" smtClean="0"/>
              <a:t>hutarla</a:t>
            </a:r>
            <a:r>
              <a:rPr lang="en-US" sz="2000" b="1" i="1" dirty="0" smtClean="0"/>
              <a:t>/</a:t>
            </a:r>
            <a:r>
              <a:rPr lang="en-US" sz="2000" b="1" i="1" dirty="0" err="1" smtClean="0"/>
              <a:t>i</a:t>
            </a:r>
            <a:r>
              <a:rPr lang="en-US" sz="2000" b="1" i="1" dirty="0" smtClean="0"/>
              <a:t>- </a:t>
            </a:r>
            <a:r>
              <a:rPr lang="en-US" sz="2000" dirty="0" smtClean="0"/>
              <a:t>‘servant, slave’ (cf. </a:t>
            </a:r>
            <a:r>
              <a:rPr lang="en-US" sz="2000" dirty="0" err="1" smtClean="0"/>
              <a:t>CLuv</a:t>
            </a:r>
            <a:r>
              <a:rPr lang="en-US" sz="2000" dirty="0" smtClean="0"/>
              <a:t>. </a:t>
            </a:r>
            <a:r>
              <a:rPr lang="en-US" sz="2000" b="1" i="1" dirty="0" err="1" smtClean="0"/>
              <a:t>hu</a:t>
            </a:r>
            <a:r>
              <a:rPr lang="en-US" sz="2000" b="1" i="1" dirty="0" smtClean="0"/>
              <a:t>-u-tar-</a:t>
            </a:r>
            <a:r>
              <a:rPr lang="en-US" sz="2000" b="1" i="1" dirty="0" err="1" smtClean="0"/>
              <a:t>li</a:t>
            </a:r>
            <a:r>
              <a:rPr lang="en-US" sz="2000" b="1" i="1" dirty="0" smtClean="0"/>
              <a:t>-</a:t>
            </a:r>
            <a:r>
              <a:rPr lang="en-US" sz="2000" b="1" i="1" dirty="0" err="1" smtClean="0"/>
              <a:t>i</a:t>
            </a:r>
            <a:r>
              <a:rPr lang="en-US" sz="2000" b="1" i="1" dirty="0" smtClean="0"/>
              <a:t>-</a:t>
            </a:r>
            <a:r>
              <a:rPr lang="en-US" sz="2000" b="1" i="1" dirty="0" err="1" smtClean="0"/>
              <a:t>ya</a:t>
            </a:r>
            <a:r>
              <a:rPr lang="en-US" sz="2000" b="1" i="1" dirty="0" smtClean="0"/>
              <a:t>-</a:t>
            </a:r>
            <a:r>
              <a:rPr lang="en-US" sz="2000" dirty="0" smtClean="0"/>
              <a:t> ‘belonging to a slave’)</a:t>
            </a:r>
            <a:endParaRPr lang="ru-RU" sz="2000" dirty="0"/>
          </a:p>
        </p:txBody>
      </p:sp>
      <p:pic>
        <p:nvPicPr>
          <p:cNvPr id="8194" name="Picture 2" descr="D:\hudarla.bmp"/>
          <p:cNvPicPr>
            <a:picLocks noChangeAspect="1" noChangeArrowheads="1"/>
          </p:cNvPicPr>
          <p:nvPr/>
        </p:nvPicPr>
        <p:blipFill>
          <a:blip r:embed="rId2"/>
          <a:srcRect/>
          <a:stretch>
            <a:fillRect/>
          </a:stretch>
        </p:blipFill>
        <p:spPr bwMode="auto">
          <a:xfrm>
            <a:off x="214282" y="1142984"/>
            <a:ext cx="8640077" cy="438943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u="sng" dirty="0" smtClean="0"/>
              <a:t>3.1.3 </a:t>
            </a:r>
            <a:r>
              <a:rPr lang="en-US" sz="3200" b="1" u="sng" dirty="0"/>
              <a:t>The merger of the intervocalic </a:t>
            </a:r>
            <a:r>
              <a:rPr lang="en-US" sz="3200" b="1" u="sng" dirty="0" smtClean="0"/>
              <a:t/>
            </a:r>
            <a:br>
              <a:rPr lang="en-US" sz="3200" b="1" u="sng" dirty="0" smtClean="0"/>
            </a:br>
            <a:r>
              <a:rPr lang="en-US" sz="3200" b="1" u="sng" dirty="0" smtClean="0"/>
              <a:t>/</a:t>
            </a:r>
            <a:r>
              <a:rPr lang="en-US" sz="3200" b="1" u="sng" dirty="0"/>
              <a:t>d/, /l/ and /r/ in Late </a:t>
            </a:r>
            <a:r>
              <a:rPr lang="en-US" sz="3200" b="1" u="sng" dirty="0" err="1"/>
              <a:t>Luvian</a:t>
            </a:r>
            <a:endParaRPr lang="ru-RU" sz="3200" b="1" u="sng" dirty="0"/>
          </a:p>
        </p:txBody>
      </p:sp>
      <p:sp>
        <p:nvSpPr>
          <p:cNvPr id="3" name="Содержимое 2"/>
          <p:cNvSpPr>
            <a:spLocks noGrp="1"/>
          </p:cNvSpPr>
          <p:nvPr>
            <p:ph idx="1"/>
          </p:nvPr>
        </p:nvSpPr>
        <p:spPr/>
        <p:txBody>
          <a:bodyPr>
            <a:normAutofit/>
          </a:bodyPr>
          <a:lstStyle/>
          <a:p>
            <a:r>
              <a:rPr lang="en-US" sz="2800" dirty="0" smtClean="0"/>
              <a:t>For the first change, see </a:t>
            </a:r>
            <a:r>
              <a:rPr lang="en-US" sz="2800" dirty="0" err="1" smtClean="0"/>
              <a:t>Morpurgo</a:t>
            </a:r>
            <a:r>
              <a:rPr lang="en-US" sz="2800" dirty="0" smtClean="0"/>
              <a:t>-Davies (1982/1983)</a:t>
            </a:r>
          </a:p>
          <a:p>
            <a:r>
              <a:rPr lang="en-US" sz="2800" dirty="0" smtClean="0"/>
              <a:t>For the second change, cf. </a:t>
            </a:r>
          </a:p>
          <a:p>
            <a:pPr algn="just">
              <a:buNone/>
            </a:pPr>
            <a:r>
              <a:rPr lang="en-US" sz="2000" b="1" i="1" dirty="0" smtClean="0"/>
              <a:t>	</a:t>
            </a:r>
            <a:r>
              <a:rPr lang="en-US" sz="2000" b="1" i="1" dirty="0" err="1" smtClean="0"/>
              <a:t>wa</a:t>
            </a:r>
            <a:r>
              <a:rPr lang="en-US" sz="2000" b="1" i="1" dirty="0" smtClean="0"/>
              <a:t>-la-</a:t>
            </a:r>
            <a:r>
              <a:rPr lang="en-US" sz="2000" dirty="0" smtClean="0"/>
              <a:t> (KARKAMIŠ A23 §9) vs. </a:t>
            </a:r>
            <a:r>
              <a:rPr lang="en-US" sz="2000" b="1" i="1" dirty="0" err="1" smtClean="0"/>
              <a:t>wa</a:t>
            </a:r>
            <a:r>
              <a:rPr lang="en-US" sz="2000" b="1" i="1" dirty="0" smtClean="0"/>
              <a:t>/</a:t>
            </a:r>
            <a:r>
              <a:rPr lang="en-US" sz="2000" b="1" i="1" dirty="0" err="1" smtClean="0"/>
              <a:t>i+ra</a:t>
            </a:r>
            <a:r>
              <a:rPr lang="en-US" sz="2000" b="1" i="1" dirty="0" smtClean="0"/>
              <a:t>/</a:t>
            </a:r>
            <a:r>
              <a:rPr lang="en-US" sz="2000" b="1" i="1" dirty="0" err="1" smtClean="0"/>
              <a:t>i</a:t>
            </a:r>
            <a:r>
              <a:rPr lang="en-US" sz="2000" b="1" i="1" dirty="0" smtClean="0"/>
              <a:t>-</a:t>
            </a:r>
            <a:r>
              <a:rPr lang="en-US" sz="2000" dirty="0" smtClean="0"/>
              <a:t> (KULULU 2 §3) ‘to die’, </a:t>
            </a:r>
          </a:p>
          <a:p>
            <a:pPr algn="just">
              <a:buNone/>
            </a:pPr>
            <a:r>
              <a:rPr lang="en-US" sz="2000" b="1" i="1" dirty="0" smtClean="0"/>
              <a:t>	pa-la-</a:t>
            </a:r>
            <a:r>
              <a:rPr lang="en-US" sz="2000" b="1" i="1" dirty="0" err="1" smtClean="0"/>
              <a:t>sa</a:t>
            </a:r>
            <a:r>
              <a:rPr lang="en-US" sz="2000" b="1" i="1" dirty="0" smtClean="0"/>
              <a:t>-</a:t>
            </a:r>
            <a:r>
              <a:rPr lang="en-US" sz="2000" dirty="0" smtClean="0"/>
              <a:t> (KARKAMIŠ A2+3 §22) vs. </a:t>
            </a:r>
            <a:r>
              <a:rPr lang="en-US" sz="2000" b="1" i="1" dirty="0" err="1" smtClean="0"/>
              <a:t>pa+ra</a:t>
            </a:r>
            <a:r>
              <a:rPr lang="en-US" sz="2000" b="1" i="1" dirty="0" smtClean="0"/>
              <a:t>/</a:t>
            </a:r>
            <a:r>
              <a:rPr lang="en-US" sz="2000" b="1" i="1" dirty="0" err="1" smtClean="0"/>
              <a:t>i</a:t>
            </a:r>
            <a:r>
              <a:rPr lang="en-US" sz="2000" b="1" i="1" dirty="0" err="1"/>
              <a:t>-</a:t>
            </a:r>
            <a:r>
              <a:rPr lang="en-US" sz="2000" b="1" i="1" dirty="0" err="1" smtClean="0"/>
              <a:t>si</a:t>
            </a:r>
            <a:r>
              <a:rPr lang="en-US" sz="2000" dirty="0" smtClean="0"/>
              <a:t> (KARKAMIŠ A6 §19) ‘way’, </a:t>
            </a:r>
          </a:p>
          <a:p>
            <a:pPr algn="just">
              <a:buNone/>
            </a:pPr>
            <a:r>
              <a:rPr lang="en-US" sz="2000" b="1" i="1" dirty="0" smtClean="0"/>
              <a:t>	ka-la/</a:t>
            </a:r>
            <a:r>
              <a:rPr lang="en-US" sz="2000" b="1" i="1" dirty="0" err="1" smtClean="0"/>
              <a:t>i</a:t>
            </a:r>
            <a:r>
              <a:rPr lang="en-US" sz="2000" b="1" i="1" dirty="0" smtClean="0"/>
              <a:t>/u-</a:t>
            </a:r>
            <a:r>
              <a:rPr lang="en-US" sz="2000" b="1" i="1" dirty="0" err="1" smtClean="0"/>
              <a:t>na</a:t>
            </a:r>
            <a:r>
              <a:rPr lang="en-US" sz="2000" b="1" i="1" dirty="0" smtClean="0"/>
              <a:t>-</a:t>
            </a:r>
            <a:r>
              <a:rPr lang="en-US" sz="2000" dirty="0" smtClean="0"/>
              <a:t> (MARAŞ 8 §7) vs. </a:t>
            </a:r>
            <a:r>
              <a:rPr lang="en-US" sz="2000" b="1" i="1" dirty="0" smtClean="0"/>
              <a:t>ka-</a:t>
            </a:r>
            <a:r>
              <a:rPr lang="en-US" sz="2000" b="1" i="1" dirty="0" err="1" smtClean="0"/>
              <a:t>ru</a:t>
            </a:r>
            <a:r>
              <a:rPr lang="en-US" sz="2000" b="1" i="1" dirty="0" smtClean="0"/>
              <a:t>-</a:t>
            </a:r>
            <a:r>
              <a:rPr lang="en-US" sz="2000" b="1" i="1" dirty="0" err="1" smtClean="0"/>
              <a:t>na</a:t>
            </a:r>
            <a:r>
              <a:rPr lang="en-US" sz="2000" b="1" i="1" dirty="0" smtClean="0"/>
              <a:t>-</a:t>
            </a:r>
            <a:r>
              <a:rPr lang="en-US" sz="2000" dirty="0" smtClean="0"/>
              <a:t> (KARATEPE  §7) ‘granary’, </a:t>
            </a:r>
          </a:p>
          <a:p>
            <a:pPr algn="just">
              <a:buNone/>
            </a:pPr>
            <a:r>
              <a:rPr lang="en-US" sz="2000" b="1" i="1" dirty="0" smtClean="0"/>
              <a:t>	MALLEUS-la/</a:t>
            </a:r>
            <a:r>
              <a:rPr lang="en-US" sz="2000" b="1" i="1" dirty="0" err="1" smtClean="0"/>
              <a:t>i</a:t>
            </a:r>
            <a:r>
              <a:rPr lang="en-US" sz="2000" b="1" i="1" dirty="0" smtClean="0"/>
              <a:t>/u-</a:t>
            </a:r>
            <a:r>
              <a:rPr lang="en-US" sz="2000" dirty="0" smtClean="0"/>
              <a:t> (KARKAMIŠ A14b §3) vs. </a:t>
            </a:r>
            <a:r>
              <a:rPr lang="en-US" sz="2000" b="1" i="1" dirty="0" smtClean="0"/>
              <a:t>MALLEUS-</a:t>
            </a:r>
            <a:r>
              <a:rPr lang="en-US" sz="2000" b="1" i="1" dirty="0" err="1" smtClean="0"/>
              <a:t>x+ra</a:t>
            </a:r>
            <a:r>
              <a:rPr lang="en-US" sz="2000" b="1" i="1" dirty="0" smtClean="0"/>
              <a:t>/</a:t>
            </a:r>
            <a:r>
              <a:rPr lang="en-US" sz="2000" b="1" i="1" dirty="0" err="1" smtClean="0"/>
              <a:t>i</a:t>
            </a:r>
            <a:r>
              <a:rPr lang="en-US" sz="2000" b="1" i="1" dirty="0" smtClean="0"/>
              <a:t>-</a:t>
            </a:r>
            <a:r>
              <a:rPr lang="en-US" sz="2000" dirty="0" smtClean="0"/>
              <a:t> (MARAŞ 8 §12) ‘to erase’, </a:t>
            </a:r>
          </a:p>
          <a:p>
            <a:pPr algn="just">
              <a:buNone/>
            </a:pPr>
            <a:r>
              <a:rPr lang="en-US" sz="2000" b="1" i="1" dirty="0" smtClean="0"/>
              <a:t>	</a:t>
            </a:r>
            <a:r>
              <a:rPr lang="en-US" sz="2000" b="1" i="1" dirty="0" err="1" smtClean="0"/>
              <a:t>tu</a:t>
            </a:r>
            <a:r>
              <a:rPr lang="en-US" sz="2000" b="1" i="1" dirty="0" smtClean="0"/>
              <a:t>-</a:t>
            </a:r>
            <a:r>
              <a:rPr lang="en-US" sz="2000" b="1" i="1" dirty="0" err="1" smtClean="0"/>
              <a:t>ni</a:t>
            </a:r>
            <a:r>
              <a:rPr lang="en-US" sz="2000" b="1" i="1" dirty="0" smtClean="0"/>
              <a:t>-ka-la-</a:t>
            </a:r>
            <a:r>
              <a:rPr lang="en-US" sz="2000" dirty="0" smtClean="0"/>
              <a:t> (KARKAMIŠ A2+3 §22) vs. </a:t>
            </a:r>
            <a:r>
              <a:rPr lang="en-US" sz="2000" b="1" i="1" dirty="0" err="1" smtClean="0"/>
              <a:t>tu</a:t>
            </a:r>
            <a:r>
              <a:rPr lang="en-US" sz="2000" b="1" i="1" dirty="0" smtClean="0"/>
              <a:t>-</a:t>
            </a:r>
            <a:r>
              <a:rPr lang="en-US" sz="2000" b="1" i="1" dirty="0" err="1" smtClean="0"/>
              <a:t>ni</a:t>
            </a:r>
            <a:r>
              <a:rPr lang="en-US" sz="2000" b="1" i="1" dirty="0" smtClean="0"/>
              <a:t>-ka-</a:t>
            </a:r>
            <a:r>
              <a:rPr lang="en-US" sz="2000" b="1" i="1" dirty="0" err="1" smtClean="0"/>
              <a:t>ra+a</a:t>
            </a:r>
            <a:r>
              <a:rPr lang="en-US" sz="2000" b="1" i="1" dirty="0" smtClean="0"/>
              <a:t>-</a:t>
            </a:r>
            <a:r>
              <a:rPr lang="en-US" sz="2000" dirty="0" smtClean="0"/>
              <a:t>  (ASSUR </a:t>
            </a:r>
            <a:r>
              <a:rPr lang="en-US" sz="2000" dirty="0" err="1" smtClean="0"/>
              <a:t>f+g</a:t>
            </a:r>
            <a:r>
              <a:rPr lang="en-US" sz="2000" dirty="0" smtClean="0"/>
              <a:t> §45) ‘baker’</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058"/>
            <a:ext cx="8229600" cy="1143000"/>
          </a:xfrm>
        </p:spPr>
        <p:txBody>
          <a:bodyPr>
            <a:normAutofit/>
          </a:bodyPr>
          <a:lstStyle/>
          <a:p>
            <a:r>
              <a:rPr lang="en-US" sz="3200" b="1" u="sng" dirty="0" smtClean="0"/>
              <a:t>3.2. The word for ‘brother’</a:t>
            </a:r>
            <a:endParaRPr lang="ru-RU" sz="3200" b="1" u="sng" dirty="0"/>
          </a:p>
        </p:txBody>
      </p:sp>
      <p:sp>
        <p:nvSpPr>
          <p:cNvPr id="3" name="Содержимое 2"/>
          <p:cNvSpPr>
            <a:spLocks noGrp="1"/>
          </p:cNvSpPr>
          <p:nvPr>
            <p:ph idx="1"/>
          </p:nvPr>
        </p:nvSpPr>
        <p:spPr>
          <a:xfrm>
            <a:off x="457200" y="1000108"/>
            <a:ext cx="8229600" cy="5500726"/>
          </a:xfrm>
        </p:spPr>
        <p:txBody>
          <a:bodyPr>
            <a:normAutofit/>
          </a:bodyPr>
          <a:lstStyle/>
          <a:p>
            <a:pPr algn="just"/>
            <a:r>
              <a:rPr lang="en-US" sz="2400" dirty="0" smtClean="0"/>
              <a:t>traditional reading </a:t>
            </a:r>
            <a:r>
              <a:rPr lang="en-US" sz="2400" b="1" i="1" dirty="0" smtClean="0"/>
              <a:t>FRATER-la-</a:t>
            </a:r>
            <a:r>
              <a:rPr lang="en-US" sz="2400" dirty="0" smtClean="0"/>
              <a:t>, new reading </a:t>
            </a:r>
            <a:r>
              <a:rPr lang="en-US" sz="2400" b="1" i="1" dirty="0" smtClean="0"/>
              <a:t>FRATER.LA</a:t>
            </a:r>
            <a:r>
              <a:rPr lang="en-US" sz="2400" dirty="0" smtClean="0"/>
              <a:t> (</a:t>
            </a:r>
            <a:r>
              <a:rPr lang="en-US" sz="2400" dirty="0" err="1" smtClean="0"/>
              <a:t>Rieken</a:t>
            </a:r>
            <a:r>
              <a:rPr lang="en-US" sz="2400" dirty="0" smtClean="0"/>
              <a:t> and Yakubovich, forthcoming)</a:t>
            </a:r>
          </a:p>
          <a:p>
            <a:pPr algn="just"/>
            <a:r>
              <a:rPr lang="en-US" sz="2400" dirty="0" smtClean="0"/>
              <a:t>The sign LA (L 175) always accompanies the ideogram L 45 used in the meaning </a:t>
            </a:r>
            <a:r>
              <a:rPr lang="en-US" sz="2400" b="1" i="1" dirty="0" smtClean="0"/>
              <a:t>FRATER</a:t>
            </a:r>
            <a:r>
              <a:rPr lang="en-US" sz="2400" dirty="0" smtClean="0"/>
              <a:t> ‘brother’ (as opposed to </a:t>
            </a:r>
            <a:r>
              <a:rPr lang="en-US" sz="2400" b="1" i="1" dirty="0" smtClean="0"/>
              <a:t>INFANS</a:t>
            </a:r>
            <a:r>
              <a:rPr lang="en-US" sz="2400" dirty="0" smtClean="0"/>
              <a:t> ‘son, child’)</a:t>
            </a:r>
          </a:p>
          <a:p>
            <a:pPr algn="just"/>
            <a:endParaRPr lang="en-US" sz="2400" dirty="0"/>
          </a:p>
          <a:p>
            <a:pPr lvl="1" algn="just">
              <a:buNone/>
            </a:pPr>
            <a:r>
              <a:rPr lang="en-US" sz="3200" dirty="0" smtClean="0"/>
              <a:t>L 175                         L 45</a:t>
            </a:r>
            <a:endParaRPr lang="ru-RU" sz="3200" dirty="0"/>
          </a:p>
        </p:txBody>
      </p:sp>
      <p:pic>
        <p:nvPicPr>
          <p:cNvPr id="9218" name="Picture 2" descr="D:\L 175.bmp"/>
          <p:cNvPicPr>
            <a:picLocks noChangeAspect="1" noChangeArrowheads="1"/>
          </p:cNvPicPr>
          <p:nvPr/>
        </p:nvPicPr>
        <p:blipFill>
          <a:blip r:embed="rId2"/>
          <a:srcRect/>
          <a:stretch>
            <a:fillRect/>
          </a:stretch>
        </p:blipFill>
        <p:spPr bwMode="auto">
          <a:xfrm>
            <a:off x="785786" y="3929066"/>
            <a:ext cx="1247775" cy="1028700"/>
          </a:xfrm>
          <a:prstGeom prst="rect">
            <a:avLst/>
          </a:prstGeom>
          <a:noFill/>
        </p:spPr>
      </p:pic>
      <p:pic>
        <p:nvPicPr>
          <p:cNvPr id="9219" name="Picture 3" descr="D:\L 45.bmp"/>
          <p:cNvPicPr>
            <a:picLocks noChangeAspect="1" noChangeArrowheads="1"/>
          </p:cNvPicPr>
          <p:nvPr/>
        </p:nvPicPr>
        <p:blipFill>
          <a:blip r:embed="rId3"/>
          <a:srcRect/>
          <a:stretch>
            <a:fillRect/>
          </a:stretch>
        </p:blipFill>
        <p:spPr bwMode="auto">
          <a:xfrm>
            <a:off x="3929058" y="3929066"/>
            <a:ext cx="1428750" cy="15430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a:bodyPr>
          <a:lstStyle/>
          <a:p>
            <a:pPr>
              <a:buNone/>
            </a:pPr>
            <a:r>
              <a:rPr lang="en-US" sz="2400" dirty="0" smtClean="0"/>
              <a:t>Inflectional Paradigm of  </a:t>
            </a:r>
            <a:r>
              <a:rPr lang="en-US" sz="2400" b="1" i="1" dirty="0" smtClean="0"/>
              <a:t>*nana/</a:t>
            </a:r>
            <a:r>
              <a:rPr lang="en-US" sz="2400" b="1" i="1" dirty="0" err="1" smtClean="0"/>
              <a:t>i</a:t>
            </a:r>
            <a:r>
              <a:rPr lang="en-US" sz="2400" b="1" i="1" dirty="0" smtClean="0"/>
              <a:t>-</a:t>
            </a:r>
            <a:r>
              <a:rPr lang="en-US" sz="2400" dirty="0" smtClean="0"/>
              <a:t>, </a:t>
            </a:r>
            <a:r>
              <a:rPr lang="en-US" sz="2400" b="1" i="1" dirty="0" smtClean="0"/>
              <a:t>*</a:t>
            </a:r>
            <a:r>
              <a:rPr lang="en-US" sz="2400" b="1" i="1" dirty="0" err="1" smtClean="0"/>
              <a:t>lana</a:t>
            </a:r>
            <a:r>
              <a:rPr lang="en-US" sz="2400" b="1" i="1" dirty="0" smtClean="0"/>
              <a:t>/</a:t>
            </a:r>
            <a:r>
              <a:rPr lang="en-US" sz="2400" b="1" i="1" dirty="0" err="1" smtClean="0"/>
              <a:t>i</a:t>
            </a:r>
            <a:r>
              <a:rPr lang="en-US" sz="2400" b="1" i="1" dirty="0" smtClean="0"/>
              <a:t>-</a:t>
            </a:r>
            <a:r>
              <a:rPr lang="en-US" sz="2400" dirty="0" smtClean="0"/>
              <a:t>  ‘brother’ (cf. </a:t>
            </a:r>
            <a:r>
              <a:rPr lang="en-US" sz="2400" dirty="0" err="1" smtClean="0"/>
              <a:t>CLuw</a:t>
            </a:r>
            <a:r>
              <a:rPr lang="en-US" sz="2400" dirty="0" smtClean="0"/>
              <a:t>. </a:t>
            </a:r>
            <a:r>
              <a:rPr lang="en-US" sz="2400" b="1" i="1" dirty="0" smtClean="0"/>
              <a:t>nana/</a:t>
            </a:r>
            <a:r>
              <a:rPr lang="en-US" sz="2400" b="1" i="1" dirty="0" err="1" smtClean="0"/>
              <a:t>i</a:t>
            </a:r>
            <a:r>
              <a:rPr lang="en-US" sz="2400" b="1" i="1" dirty="0" smtClean="0"/>
              <a:t>-</a:t>
            </a:r>
            <a:r>
              <a:rPr lang="en-US" sz="2400" dirty="0" smtClean="0"/>
              <a:t> ‘brother’)</a:t>
            </a:r>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2000" dirty="0" smtClean="0"/>
          </a:p>
          <a:p>
            <a:pPr>
              <a:buNone/>
            </a:pPr>
            <a:endParaRPr lang="en-US" sz="2000" dirty="0"/>
          </a:p>
          <a:p>
            <a:pPr>
              <a:buNone/>
            </a:pPr>
            <a:endParaRPr lang="en-US" sz="1600" dirty="0" smtClean="0"/>
          </a:p>
          <a:p>
            <a:pPr>
              <a:buNone/>
            </a:pPr>
            <a:endParaRPr lang="en-US" sz="900" dirty="0" smtClean="0"/>
          </a:p>
          <a:p>
            <a:pPr>
              <a:buNone/>
            </a:pPr>
            <a:r>
              <a:rPr lang="en-US" sz="2000" dirty="0" smtClean="0"/>
              <a:t>This stem occurs as a component of the following personal names:</a:t>
            </a:r>
          </a:p>
          <a:p>
            <a:pPr>
              <a:buNone/>
            </a:pPr>
            <a:endParaRPr lang="en-US" sz="2000" dirty="0" smtClean="0"/>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endParaRPr lang="en-US" sz="2800" dirty="0"/>
          </a:p>
          <a:p>
            <a:pPr>
              <a:buNone/>
            </a:pPr>
            <a:endParaRPr lang="en-US" sz="2800" dirty="0" smtClean="0"/>
          </a:p>
          <a:p>
            <a:pPr>
              <a:buNone/>
            </a:pPr>
            <a:endParaRPr lang="ru-RU" sz="2800" dirty="0"/>
          </a:p>
        </p:txBody>
      </p:sp>
      <p:pic>
        <p:nvPicPr>
          <p:cNvPr id="10242" name="Picture 2" descr="D:\FRATER.LA.bmp"/>
          <p:cNvPicPr>
            <a:picLocks noChangeAspect="1" noChangeArrowheads="1"/>
          </p:cNvPicPr>
          <p:nvPr/>
        </p:nvPicPr>
        <p:blipFill>
          <a:blip r:embed="rId2"/>
          <a:srcRect/>
          <a:stretch>
            <a:fillRect/>
          </a:stretch>
        </p:blipFill>
        <p:spPr bwMode="auto">
          <a:xfrm>
            <a:off x="1285852" y="1151234"/>
            <a:ext cx="6572296" cy="3744432"/>
          </a:xfrm>
          <a:prstGeom prst="rect">
            <a:avLst/>
          </a:prstGeom>
          <a:noFill/>
        </p:spPr>
      </p:pic>
      <p:pic>
        <p:nvPicPr>
          <p:cNvPr id="10243" name="Picture 3" descr="D:\FRATER.LA2.bmp"/>
          <p:cNvPicPr>
            <a:picLocks noChangeAspect="1" noChangeArrowheads="1"/>
          </p:cNvPicPr>
          <p:nvPr/>
        </p:nvPicPr>
        <p:blipFill>
          <a:blip r:embed="rId3"/>
          <a:srcRect/>
          <a:stretch>
            <a:fillRect/>
          </a:stretch>
        </p:blipFill>
        <p:spPr bwMode="auto">
          <a:xfrm>
            <a:off x="523079" y="5214950"/>
            <a:ext cx="8097843" cy="145443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8067"/>
            <a:ext cx="8229600" cy="917596"/>
          </a:xfrm>
        </p:spPr>
        <p:txBody>
          <a:bodyPr>
            <a:normAutofit/>
          </a:bodyPr>
          <a:lstStyle/>
          <a:p>
            <a:r>
              <a:rPr lang="en-US" sz="3200" b="1" u="sng" dirty="0" smtClean="0"/>
              <a:t>3.3. The verb ‘to take’</a:t>
            </a:r>
            <a:endParaRPr lang="ru-RU" sz="3200" b="1" u="sng" dirty="0"/>
          </a:p>
        </p:txBody>
      </p:sp>
      <p:sp>
        <p:nvSpPr>
          <p:cNvPr id="3" name="Содержимое 2"/>
          <p:cNvSpPr>
            <a:spLocks noGrp="1"/>
          </p:cNvSpPr>
          <p:nvPr>
            <p:ph idx="1"/>
          </p:nvPr>
        </p:nvSpPr>
        <p:spPr>
          <a:xfrm>
            <a:off x="457200" y="1007766"/>
            <a:ext cx="8229600" cy="5350192"/>
          </a:xfrm>
        </p:spPr>
        <p:txBody>
          <a:bodyPr>
            <a:normAutofit fontScale="77500" lnSpcReduction="20000"/>
          </a:bodyPr>
          <a:lstStyle/>
          <a:p>
            <a:r>
              <a:rPr lang="en-US" dirty="0" smtClean="0"/>
              <a:t>traditional reading: </a:t>
            </a:r>
            <a:r>
              <a:rPr lang="en-US" b="1" i="1" dirty="0" smtClean="0"/>
              <a:t>CAPERE</a:t>
            </a:r>
            <a:r>
              <a:rPr lang="en-US" dirty="0" smtClean="0"/>
              <a:t> / </a:t>
            </a:r>
            <a:r>
              <a:rPr lang="en-US" b="1" i="1" dirty="0" err="1" smtClean="0"/>
              <a:t>tà</a:t>
            </a:r>
            <a:r>
              <a:rPr lang="en-US" b="1" i="1" dirty="0" smtClean="0"/>
              <a:t>-</a:t>
            </a:r>
            <a:r>
              <a:rPr lang="en-US" dirty="0" smtClean="0"/>
              <a:t>, new reading </a:t>
            </a:r>
            <a:r>
              <a:rPr lang="en-US" b="1" i="1" dirty="0" smtClean="0"/>
              <a:t>CAPERE</a:t>
            </a:r>
            <a:r>
              <a:rPr lang="en-US" dirty="0" smtClean="0"/>
              <a:t> </a:t>
            </a:r>
          </a:p>
          <a:p>
            <a:pPr algn="just"/>
            <a:r>
              <a:rPr lang="en-US" dirty="0" smtClean="0"/>
              <a:t>“Hawkins and I … have already pointed out that it would be possible to read all </a:t>
            </a:r>
            <a:r>
              <a:rPr lang="en-US" b="1" i="1" dirty="0" err="1" smtClean="0"/>
              <a:t>ta</a:t>
            </a:r>
            <a:r>
              <a:rPr lang="en-US" b="1" i="1" dirty="0" smtClean="0"/>
              <a:t>-</a:t>
            </a:r>
            <a:r>
              <a:rPr lang="en-US" dirty="0" smtClean="0"/>
              <a:t> forms as logographic on the assumption that the sign no.*41 must be read as </a:t>
            </a:r>
            <a:r>
              <a:rPr lang="en-US" b="1" i="1" dirty="0" smtClean="0"/>
              <a:t>CAPERE</a:t>
            </a:r>
            <a:r>
              <a:rPr lang="en-US" dirty="0" smtClean="0"/>
              <a:t> and not as </a:t>
            </a:r>
            <a:r>
              <a:rPr lang="en-US" b="1" i="1" dirty="0" err="1" smtClean="0"/>
              <a:t>tà</a:t>
            </a:r>
            <a:r>
              <a:rPr lang="en-US" dirty="0" smtClean="0"/>
              <a:t>. If so, the normal reading of the root would be </a:t>
            </a:r>
            <a:r>
              <a:rPr lang="en-US" b="1" i="1" dirty="0" smtClean="0"/>
              <a:t>la-</a:t>
            </a:r>
            <a:r>
              <a:rPr lang="en-US" dirty="0" smtClean="0"/>
              <a:t> (as in </a:t>
            </a:r>
            <a:r>
              <a:rPr lang="en-US" dirty="0" err="1" smtClean="0"/>
              <a:t>Cun</a:t>
            </a:r>
            <a:r>
              <a:rPr lang="en-US" dirty="0" smtClean="0"/>
              <a:t>. </a:t>
            </a:r>
            <a:r>
              <a:rPr lang="en-US" dirty="0" err="1" smtClean="0"/>
              <a:t>Luwian</a:t>
            </a:r>
            <a:r>
              <a:rPr lang="en-US" dirty="0" smtClean="0"/>
              <a:t>). The objection is that for *41, the taking hand, a </a:t>
            </a:r>
            <a:r>
              <a:rPr lang="en-US" b="1" i="1" dirty="0" err="1" smtClean="0"/>
              <a:t>tà</a:t>
            </a:r>
            <a:r>
              <a:rPr lang="en-US" dirty="0" smtClean="0"/>
              <a:t> syllabic value is certain – and it would be difficult to understand the origin of this value if the verb was not </a:t>
            </a:r>
            <a:r>
              <a:rPr lang="en-US" b="1" i="1" dirty="0" err="1" smtClean="0"/>
              <a:t>ta</a:t>
            </a:r>
            <a:r>
              <a:rPr lang="en-US" b="1" i="1" dirty="0" smtClean="0"/>
              <a:t>-</a:t>
            </a:r>
            <a:r>
              <a:rPr lang="en-US" dirty="0" smtClean="0"/>
              <a:t>, but </a:t>
            </a:r>
            <a:r>
              <a:rPr lang="en-US" b="1" i="1" dirty="0" smtClean="0"/>
              <a:t>la-</a:t>
            </a:r>
            <a:r>
              <a:rPr lang="en-US" dirty="0" smtClean="0"/>
              <a:t>. It is of course conceivable that an earlier </a:t>
            </a:r>
            <a:r>
              <a:rPr lang="en-US" b="1" i="1" dirty="0" err="1" smtClean="0"/>
              <a:t>ta</a:t>
            </a:r>
            <a:r>
              <a:rPr lang="en-US" b="1" i="1" dirty="0" smtClean="0"/>
              <a:t>-</a:t>
            </a:r>
            <a:r>
              <a:rPr lang="en-US" dirty="0" smtClean="0"/>
              <a:t> verb in existence at the time when the </a:t>
            </a:r>
            <a:r>
              <a:rPr lang="en-US" dirty="0" err="1" smtClean="0"/>
              <a:t>syllabary</a:t>
            </a:r>
            <a:r>
              <a:rPr lang="en-US" dirty="0" smtClean="0"/>
              <a:t> was created was replaced by a </a:t>
            </a:r>
            <a:r>
              <a:rPr lang="en-US" b="1" i="1" dirty="0" smtClean="0"/>
              <a:t>la-</a:t>
            </a:r>
            <a:r>
              <a:rPr lang="en-US" dirty="0" smtClean="0"/>
              <a:t> verb due to phonetic change or lexical replacement.” (</a:t>
            </a:r>
            <a:r>
              <a:rPr lang="en-US" dirty="0" err="1" smtClean="0"/>
              <a:t>Morpurgo</a:t>
            </a:r>
            <a:r>
              <a:rPr lang="en-US" dirty="0" smtClean="0"/>
              <a:t> Davies 1987: 211-212, fn. 17).</a:t>
            </a:r>
          </a:p>
          <a:p>
            <a:pPr algn="just">
              <a:buNone/>
            </a:pPr>
            <a:r>
              <a:rPr lang="en-US" dirty="0" smtClean="0"/>
              <a:t>						          </a:t>
            </a:r>
            <a:r>
              <a:rPr lang="en-US" sz="4600" dirty="0" smtClean="0"/>
              <a:t>L41</a:t>
            </a:r>
            <a:endParaRPr lang="ru-RU" sz="4600" dirty="0"/>
          </a:p>
        </p:txBody>
      </p:sp>
      <p:pic>
        <p:nvPicPr>
          <p:cNvPr id="11266" name="Picture 2" descr="D:\L 41.bmp"/>
          <p:cNvPicPr>
            <a:picLocks noChangeAspect="1" noChangeArrowheads="1"/>
          </p:cNvPicPr>
          <p:nvPr/>
        </p:nvPicPr>
        <p:blipFill>
          <a:blip r:embed="rId2"/>
          <a:srcRect/>
          <a:stretch>
            <a:fillRect/>
          </a:stretch>
        </p:blipFill>
        <p:spPr bwMode="auto">
          <a:xfrm>
            <a:off x="5429256" y="5643578"/>
            <a:ext cx="1323975" cy="7810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378"/>
            <a:ext cx="8229600" cy="1010163"/>
          </a:xfrm>
        </p:spPr>
        <p:txBody>
          <a:bodyPr>
            <a:normAutofit/>
          </a:bodyPr>
          <a:lstStyle/>
          <a:p>
            <a:r>
              <a:rPr lang="en-US" sz="2800" dirty="0" smtClean="0"/>
              <a:t>Inflectional paradigm of </a:t>
            </a:r>
            <a:r>
              <a:rPr lang="en-US" sz="2800" b="1" i="1" dirty="0" smtClean="0"/>
              <a:t>(la)la-</a:t>
            </a:r>
            <a:r>
              <a:rPr lang="en-US" sz="2800" b="1" i="1" baseline="30000" dirty="0" smtClean="0"/>
              <a:t>i</a:t>
            </a:r>
            <a:r>
              <a:rPr lang="en-US" sz="2800" b="1" i="1" dirty="0" smtClean="0"/>
              <a:t> </a:t>
            </a:r>
            <a:r>
              <a:rPr lang="en-US" sz="2800" dirty="0" smtClean="0"/>
              <a:t>‘take’ = </a:t>
            </a:r>
            <a:r>
              <a:rPr lang="en-US" sz="2800" b="1" i="1" dirty="0" smtClean="0"/>
              <a:t>CAPERE</a:t>
            </a:r>
            <a:r>
              <a:rPr lang="en-US" sz="2800" dirty="0" smtClean="0"/>
              <a:t>  (Yakubovich 2008)</a:t>
            </a:r>
            <a:endParaRPr lang="ru-RU" sz="2800" dirty="0"/>
          </a:p>
        </p:txBody>
      </p:sp>
      <p:sp>
        <p:nvSpPr>
          <p:cNvPr id="3" name="Содержимое 2"/>
          <p:cNvSpPr>
            <a:spLocks noGrp="1"/>
          </p:cNvSpPr>
          <p:nvPr>
            <p:ph idx="1"/>
          </p:nvPr>
        </p:nvSpPr>
        <p:spPr/>
        <p:txBody>
          <a:bodyPr/>
          <a:lstStyle/>
          <a:p>
            <a:endParaRPr lang="ru-RU" dirty="0"/>
          </a:p>
        </p:txBody>
      </p:sp>
      <p:pic>
        <p:nvPicPr>
          <p:cNvPr id="12291" name="Picture 3" descr="D:\Capere.bmp"/>
          <p:cNvPicPr>
            <a:picLocks noChangeAspect="1" noChangeArrowheads="1"/>
          </p:cNvPicPr>
          <p:nvPr/>
        </p:nvPicPr>
        <p:blipFill>
          <a:blip r:embed="rId2"/>
          <a:srcRect/>
          <a:stretch>
            <a:fillRect/>
          </a:stretch>
        </p:blipFill>
        <p:spPr bwMode="auto">
          <a:xfrm>
            <a:off x="595313" y="1057460"/>
            <a:ext cx="7953375" cy="57054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t>4. </a:t>
            </a:r>
            <a:r>
              <a:rPr lang="en-US" sz="3200" b="1" dirty="0" err="1" smtClean="0"/>
              <a:t>Luwian</a:t>
            </a:r>
            <a:r>
              <a:rPr lang="en-US" sz="3200" b="1" dirty="0" smtClean="0"/>
              <a:t> Corpus</a:t>
            </a:r>
            <a:endParaRPr lang="ru-RU" sz="3200" b="1" dirty="0"/>
          </a:p>
        </p:txBody>
      </p:sp>
      <p:sp>
        <p:nvSpPr>
          <p:cNvPr id="3" name="Содержимое 2"/>
          <p:cNvSpPr>
            <a:spLocks noGrp="1"/>
          </p:cNvSpPr>
          <p:nvPr>
            <p:ph idx="1"/>
          </p:nvPr>
        </p:nvSpPr>
        <p:spPr/>
        <p:txBody>
          <a:bodyPr/>
          <a:lstStyle/>
          <a:p>
            <a:endParaRPr lang="ru-RU" dirty="0"/>
          </a:p>
        </p:txBody>
      </p:sp>
      <p:pic>
        <p:nvPicPr>
          <p:cNvPr id="13314" name="Picture 2" descr="D:\7.bmp"/>
          <p:cNvPicPr>
            <a:picLocks noChangeAspect="1" noChangeArrowheads="1"/>
          </p:cNvPicPr>
          <p:nvPr/>
        </p:nvPicPr>
        <p:blipFill>
          <a:blip r:embed="rId2"/>
          <a:srcRect/>
          <a:stretch>
            <a:fillRect/>
          </a:stretch>
        </p:blipFill>
        <p:spPr bwMode="auto">
          <a:xfrm>
            <a:off x="2805113" y="1214422"/>
            <a:ext cx="3533775" cy="5295900"/>
          </a:xfrm>
          <a:prstGeom prst="rect">
            <a:avLst/>
          </a:prstGeom>
          <a:noFill/>
        </p:spPr>
      </p:pic>
      <p:pic>
        <p:nvPicPr>
          <p:cNvPr id="13316" name="Picture 4" descr="D:\1.bmp"/>
          <p:cNvPicPr>
            <a:picLocks noChangeAspect="1" noChangeArrowheads="1"/>
          </p:cNvPicPr>
          <p:nvPr/>
        </p:nvPicPr>
        <p:blipFill>
          <a:blip r:embed="rId3"/>
          <a:srcRect/>
          <a:stretch>
            <a:fillRect/>
          </a:stretch>
        </p:blipFill>
        <p:spPr bwMode="auto">
          <a:xfrm>
            <a:off x="214282" y="2500306"/>
            <a:ext cx="2591626" cy="2952754"/>
          </a:xfrm>
          <a:prstGeom prst="rect">
            <a:avLst/>
          </a:prstGeom>
          <a:noFill/>
        </p:spPr>
      </p:pic>
      <p:pic>
        <p:nvPicPr>
          <p:cNvPr id="13317" name="Picture 5" descr="D:\2.bmp"/>
          <p:cNvPicPr>
            <a:picLocks noChangeAspect="1" noChangeArrowheads="1"/>
          </p:cNvPicPr>
          <p:nvPr/>
        </p:nvPicPr>
        <p:blipFill>
          <a:blip r:embed="rId4"/>
          <a:srcRect/>
          <a:stretch>
            <a:fillRect/>
          </a:stretch>
        </p:blipFill>
        <p:spPr bwMode="auto">
          <a:xfrm>
            <a:off x="6500826" y="2714620"/>
            <a:ext cx="2451470" cy="235745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1027" name="Picture 3" descr="J:\Доклад на конференции\Prog1.bmp"/>
          <p:cNvPicPr>
            <a:picLocks noChangeAspect="1" noChangeArrowheads="1"/>
          </p:cNvPicPr>
          <p:nvPr/>
        </p:nvPicPr>
        <p:blipFill>
          <a:blip r:embed="rId2"/>
          <a:srcRect/>
          <a:stretch>
            <a:fillRect/>
          </a:stretch>
        </p:blipFill>
        <p:spPr bwMode="auto">
          <a:xfrm>
            <a:off x="0" y="0"/>
            <a:ext cx="9151168" cy="6858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853"/>
            <a:ext cx="8229600" cy="1143000"/>
          </a:xfrm>
        </p:spPr>
        <p:txBody>
          <a:bodyPr>
            <a:normAutofit/>
          </a:bodyPr>
          <a:lstStyle/>
          <a:p>
            <a:r>
              <a:rPr lang="en-US" sz="2000" b="1" dirty="0" smtClean="0"/>
              <a:t>http://web-corpora.net/LuwianCorpus/search/?interface_language=ru</a:t>
            </a:r>
            <a:endParaRPr lang="ru-RU" sz="2000" b="1" dirty="0"/>
          </a:p>
        </p:txBody>
      </p:sp>
      <p:sp>
        <p:nvSpPr>
          <p:cNvPr id="3" name="Содержимое 2"/>
          <p:cNvSpPr>
            <a:spLocks noGrp="1"/>
          </p:cNvSpPr>
          <p:nvPr>
            <p:ph idx="1"/>
          </p:nvPr>
        </p:nvSpPr>
        <p:spPr/>
        <p:txBody>
          <a:bodyPr/>
          <a:lstStyle/>
          <a:p>
            <a:endParaRPr lang="ru-RU" dirty="0"/>
          </a:p>
        </p:txBody>
      </p:sp>
      <p:pic>
        <p:nvPicPr>
          <p:cNvPr id="2050" name="Picture 2" descr="J:\Доклад на конференции\Prog2.bmp"/>
          <p:cNvPicPr>
            <a:picLocks noChangeAspect="1" noChangeArrowheads="1"/>
          </p:cNvPicPr>
          <p:nvPr/>
        </p:nvPicPr>
        <p:blipFill>
          <a:blip r:embed="rId2"/>
          <a:srcRect/>
          <a:stretch>
            <a:fillRect/>
          </a:stretch>
        </p:blipFill>
        <p:spPr bwMode="auto">
          <a:xfrm>
            <a:off x="0" y="863068"/>
            <a:ext cx="9094651" cy="564360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normAutofit/>
          </a:bodyPr>
          <a:lstStyle/>
          <a:p>
            <a:r>
              <a:rPr lang="en-US" sz="3200" b="1" dirty="0"/>
              <a:t>1. General Principles of Decipherment </a:t>
            </a:r>
            <a:endParaRPr lang="ru-RU" sz="3200" dirty="0"/>
          </a:p>
        </p:txBody>
      </p:sp>
      <p:sp>
        <p:nvSpPr>
          <p:cNvPr id="3" name="Содержимое 2"/>
          <p:cNvSpPr>
            <a:spLocks noGrp="1"/>
          </p:cNvSpPr>
          <p:nvPr>
            <p:ph idx="1"/>
          </p:nvPr>
        </p:nvSpPr>
        <p:spPr>
          <a:xfrm>
            <a:off x="457200" y="1000108"/>
            <a:ext cx="8229600" cy="5643602"/>
          </a:xfrm>
        </p:spPr>
        <p:txBody>
          <a:bodyPr>
            <a:noAutofit/>
          </a:bodyPr>
          <a:lstStyle/>
          <a:p>
            <a:pPr lvl="1" algn="just">
              <a:spcBef>
                <a:spcPts val="0"/>
              </a:spcBef>
              <a:buNone/>
            </a:pPr>
            <a:r>
              <a:rPr lang="en-US" sz="1800" b="1" dirty="0" smtClean="0"/>
              <a:t>1. Bilinguals or quasi-bilinguals</a:t>
            </a:r>
            <a:r>
              <a:rPr lang="en-US" sz="1800" dirty="0" smtClean="0"/>
              <a:t>. (e.g. Rosetta stone, royal titles in </a:t>
            </a:r>
            <a:r>
              <a:rPr lang="en-US" sz="1800" dirty="0" err="1" smtClean="0"/>
              <a:t>Achaemenid</a:t>
            </a:r>
            <a:r>
              <a:rPr lang="en-US" sz="1800" dirty="0" smtClean="0"/>
              <a:t> vs. </a:t>
            </a:r>
            <a:r>
              <a:rPr lang="en-US" sz="1800" dirty="0" err="1" smtClean="0"/>
              <a:t>Sasanian</a:t>
            </a:r>
            <a:r>
              <a:rPr lang="en-US" sz="1800" dirty="0" smtClean="0"/>
              <a:t> inscriptions). A usual starting point for the decipherment of languages, whose genetic affiliation cannot be a priori determined. Extent of the decipherment depends on the quantity and the quality of the bilinguals. </a:t>
            </a:r>
          </a:p>
          <a:p>
            <a:pPr lvl="1" algn="just">
              <a:spcBef>
                <a:spcPts val="0"/>
              </a:spcBef>
              <a:buNone/>
            </a:pPr>
            <a:r>
              <a:rPr lang="en-US" sz="1800" b="1" dirty="0" smtClean="0"/>
              <a:t>2. Combinatory approach</a:t>
            </a:r>
            <a:r>
              <a:rPr lang="en-US" sz="1800" dirty="0" smtClean="0"/>
              <a:t>. (e.g. the segmentation of Linear B inflectional paradigms leading to its decipherment by </a:t>
            </a:r>
            <a:r>
              <a:rPr lang="en-US" sz="1800" dirty="0" err="1" smtClean="0"/>
              <a:t>Ventris</a:t>
            </a:r>
            <a:r>
              <a:rPr lang="en-US" sz="1800" dirty="0" smtClean="0"/>
              <a:t>). May require the analysis of textual corpora. The only available starting point for the decipherment of a language for which bilinguals or quasi-bilinguals are not available. May be helpful for determining the typological profile of a language, which in turn may lead to its genetic identification.    </a:t>
            </a:r>
          </a:p>
          <a:p>
            <a:pPr lvl="1" algn="just">
              <a:spcBef>
                <a:spcPts val="0"/>
              </a:spcBef>
              <a:buNone/>
            </a:pPr>
            <a:r>
              <a:rPr lang="en-US" sz="1800" b="1" dirty="0" smtClean="0"/>
              <a:t>3. Etymological approach. </a:t>
            </a:r>
            <a:r>
              <a:rPr lang="en-US" sz="1800" dirty="0" smtClean="0"/>
              <a:t>(e.g. the decipherment of Old Persian with reliance on </a:t>
            </a:r>
            <a:r>
              <a:rPr lang="en-US" sz="1800" dirty="0" err="1" smtClean="0"/>
              <a:t>Avestan</a:t>
            </a:r>
            <a:r>
              <a:rPr lang="en-US" sz="1800" dirty="0" smtClean="0"/>
              <a:t>, or the decipherment of </a:t>
            </a:r>
            <a:r>
              <a:rPr lang="en-US" sz="1800" dirty="0" err="1" smtClean="0"/>
              <a:t>Akkadian</a:t>
            </a:r>
            <a:r>
              <a:rPr lang="en-US" sz="1800" dirty="0" smtClean="0"/>
              <a:t> with reliance on Hebrew). Can be used for the decipherment of languages whose genetic affiliation has been determined. The results depend on the degree of the relationship between the object of the decipherment and its linguistic relatives.</a:t>
            </a:r>
          </a:p>
          <a:p>
            <a:pPr lvl="1" algn="just">
              <a:spcBef>
                <a:spcPts val="0"/>
              </a:spcBef>
              <a:buNone/>
            </a:pPr>
            <a:r>
              <a:rPr lang="en-US" sz="1800" b="1" dirty="0" smtClean="0"/>
              <a:t>4. Quantitative approach </a:t>
            </a:r>
            <a:r>
              <a:rPr lang="en-US" sz="1800" dirty="0" smtClean="0"/>
              <a:t>(e.g. problem #1 of the present talk). Requires the analysis of textual corpora. Appears to be most fruitful at the advanced stage of the decipherment. Allows one to distinguish between the rules and the exceptions in the graphic system. </a:t>
            </a:r>
            <a:endParaRPr lang="ru-RU"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Bibliography</a:t>
            </a:r>
            <a:endParaRPr lang="ru-RU" b="1" dirty="0"/>
          </a:p>
        </p:txBody>
      </p:sp>
      <p:sp>
        <p:nvSpPr>
          <p:cNvPr id="3" name="Содержимое 2"/>
          <p:cNvSpPr>
            <a:spLocks noGrp="1"/>
          </p:cNvSpPr>
          <p:nvPr>
            <p:ph idx="1"/>
          </p:nvPr>
        </p:nvSpPr>
        <p:spPr/>
        <p:txBody>
          <a:bodyPr>
            <a:normAutofit fontScale="62500" lnSpcReduction="20000"/>
          </a:bodyPr>
          <a:lstStyle/>
          <a:p>
            <a:r>
              <a:rPr lang="en-US" dirty="0" smtClean="0"/>
              <a:t>Hawkins, J. David. 2000. Corpus of Hieroglyphic </a:t>
            </a:r>
            <a:r>
              <a:rPr lang="en-US" dirty="0" err="1" smtClean="0"/>
              <a:t>Luvian</a:t>
            </a:r>
            <a:r>
              <a:rPr lang="en-US" dirty="0" smtClean="0"/>
              <a:t> Inscriptions. Volume I. Part I, II: Texts; Part III: Plates. Berlin-New York: W. de </a:t>
            </a:r>
            <a:r>
              <a:rPr lang="en-US" dirty="0" err="1" smtClean="0"/>
              <a:t>Gruyter</a:t>
            </a:r>
            <a:r>
              <a:rPr lang="en-US" dirty="0" smtClean="0"/>
              <a:t>.</a:t>
            </a:r>
          </a:p>
          <a:p>
            <a:r>
              <a:rPr lang="en-US" dirty="0" smtClean="0"/>
              <a:t>Hawkins, J. David, </a:t>
            </a:r>
            <a:r>
              <a:rPr lang="en-US" dirty="0" err="1" smtClean="0"/>
              <a:t>Morpurgo</a:t>
            </a:r>
            <a:r>
              <a:rPr lang="en-US" dirty="0" smtClean="0"/>
              <a:t>-Davies, Anna, and Neumann, Günter. 1974. “Hittite Hieroglyphs and </a:t>
            </a:r>
            <a:r>
              <a:rPr lang="en-US" dirty="0" err="1" smtClean="0"/>
              <a:t>Luwian</a:t>
            </a:r>
            <a:r>
              <a:rPr lang="en-US" dirty="0" smtClean="0"/>
              <a:t>: New Evidence for the Connection”. </a:t>
            </a:r>
            <a:r>
              <a:rPr lang="en-US" dirty="0" err="1" smtClean="0"/>
              <a:t>Nachrichten</a:t>
            </a:r>
            <a:r>
              <a:rPr lang="en-US" dirty="0" smtClean="0"/>
              <a:t> </a:t>
            </a:r>
            <a:r>
              <a:rPr lang="en-US" dirty="0" err="1" smtClean="0"/>
              <a:t>der</a:t>
            </a:r>
            <a:r>
              <a:rPr lang="en-US" dirty="0" smtClean="0"/>
              <a:t> </a:t>
            </a:r>
            <a:r>
              <a:rPr lang="en-US" dirty="0" err="1" smtClean="0"/>
              <a:t>Akademie</a:t>
            </a:r>
            <a:r>
              <a:rPr lang="en-US" dirty="0" smtClean="0"/>
              <a:t> </a:t>
            </a:r>
            <a:r>
              <a:rPr lang="en-US" dirty="0" err="1" smtClean="0"/>
              <a:t>der</a:t>
            </a:r>
            <a:r>
              <a:rPr lang="en-US" dirty="0" smtClean="0"/>
              <a:t> </a:t>
            </a:r>
            <a:r>
              <a:rPr lang="en-US" dirty="0" err="1" smtClean="0"/>
              <a:t>Wissenschaften</a:t>
            </a:r>
            <a:r>
              <a:rPr lang="en-US" dirty="0" smtClean="0"/>
              <a:t> in </a:t>
            </a:r>
            <a:r>
              <a:rPr lang="en-US" dirty="0" err="1" smtClean="0"/>
              <a:t>Göttingen</a:t>
            </a:r>
            <a:r>
              <a:rPr lang="en-US" dirty="0" smtClean="0"/>
              <a:t> (</a:t>
            </a:r>
            <a:r>
              <a:rPr lang="en-US" dirty="0" err="1" smtClean="0"/>
              <a:t>Philologisch-historische</a:t>
            </a:r>
            <a:r>
              <a:rPr lang="en-US" dirty="0" smtClean="0"/>
              <a:t> </a:t>
            </a:r>
            <a:r>
              <a:rPr lang="en-US" dirty="0" err="1" smtClean="0"/>
              <a:t>Klasse</a:t>
            </a:r>
            <a:r>
              <a:rPr lang="en-US" dirty="0" smtClean="0"/>
              <a:t>) 6: 145-97.</a:t>
            </a:r>
          </a:p>
          <a:p>
            <a:r>
              <a:rPr lang="en-US" dirty="0" err="1" smtClean="0"/>
              <a:t>Morpurgo</a:t>
            </a:r>
            <a:r>
              <a:rPr lang="en-US" dirty="0" smtClean="0"/>
              <a:t>-Davies, Anna. 1982/83. “Dentals, </a:t>
            </a:r>
            <a:r>
              <a:rPr lang="en-US" dirty="0" err="1" smtClean="0"/>
              <a:t>Rhotacism</a:t>
            </a:r>
            <a:r>
              <a:rPr lang="en-US" dirty="0" smtClean="0"/>
              <a:t> and Verbal Endings in the </a:t>
            </a:r>
            <a:r>
              <a:rPr lang="en-US" dirty="0" err="1" smtClean="0"/>
              <a:t>Luwian</a:t>
            </a:r>
            <a:r>
              <a:rPr lang="en-US" dirty="0" smtClean="0"/>
              <a:t> Languages”. </a:t>
            </a:r>
            <a:r>
              <a:rPr lang="en-US" dirty="0" err="1" smtClean="0"/>
              <a:t>Zeitschrift</a:t>
            </a:r>
            <a:r>
              <a:rPr lang="en-US" dirty="0" smtClean="0"/>
              <a:t> </a:t>
            </a:r>
            <a:r>
              <a:rPr lang="en-US" dirty="0" err="1" smtClean="0"/>
              <a:t>für</a:t>
            </a:r>
            <a:r>
              <a:rPr lang="en-US" dirty="0" smtClean="0"/>
              <a:t> </a:t>
            </a:r>
            <a:r>
              <a:rPr lang="en-US" dirty="0" err="1" smtClean="0"/>
              <a:t>Vergleichende</a:t>
            </a:r>
            <a:r>
              <a:rPr lang="en-US" dirty="0" smtClean="0"/>
              <a:t> </a:t>
            </a:r>
            <a:r>
              <a:rPr lang="en-US" dirty="0" err="1" smtClean="0"/>
              <a:t>Sprachforschung</a:t>
            </a:r>
            <a:r>
              <a:rPr lang="en-US" dirty="0" smtClean="0"/>
              <a:t>  96: 245-70.  </a:t>
            </a:r>
          </a:p>
          <a:p>
            <a:r>
              <a:rPr lang="en-US" dirty="0" smtClean="0"/>
              <a:t>__________1987. “ “To put” and “to stand” in the </a:t>
            </a:r>
            <a:r>
              <a:rPr lang="en-US" dirty="0" err="1" smtClean="0"/>
              <a:t>Luwian</a:t>
            </a:r>
            <a:r>
              <a:rPr lang="en-US" dirty="0" smtClean="0"/>
              <a:t> Languages”. Studies in Memory of Warren </a:t>
            </a:r>
            <a:r>
              <a:rPr lang="en-US" dirty="0" err="1" smtClean="0"/>
              <a:t>Cowgill</a:t>
            </a:r>
            <a:r>
              <a:rPr lang="en-US" dirty="0" smtClean="0"/>
              <a:t> (1929-1985). Ed. C. Watkins. Berlin-New York: Walter de </a:t>
            </a:r>
            <a:r>
              <a:rPr lang="en-US" dirty="0" err="1" smtClean="0"/>
              <a:t>Gruyter</a:t>
            </a:r>
            <a:r>
              <a:rPr lang="en-US" dirty="0" smtClean="0"/>
              <a:t>. Pp. 205-28.  </a:t>
            </a:r>
          </a:p>
          <a:p>
            <a:r>
              <a:rPr lang="en-US" dirty="0" err="1" smtClean="0"/>
              <a:t>Rieken</a:t>
            </a:r>
            <a:r>
              <a:rPr lang="en-US" dirty="0" smtClean="0"/>
              <a:t>, Elisabeth and </a:t>
            </a:r>
            <a:r>
              <a:rPr lang="en-US" dirty="0" err="1" smtClean="0"/>
              <a:t>Ilya</a:t>
            </a:r>
            <a:r>
              <a:rPr lang="en-US" dirty="0" smtClean="0"/>
              <a:t> Yakubovich. “The New Values of  </a:t>
            </a:r>
            <a:r>
              <a:rPr lang="en-US" dirty="0" err="1" smtClean="0"/>
              <a:t>Luvian</a:t>
            </a:r>
            <a:r>
              <a:rPr lang="en-US" dirty="0" smtClean="0"/>
              <a:t> Signs L 319 and L 172”. To appear in a Festschrift. </a:t>
            </a:r>
          </a:p>
          <a:p>
            <a:r>
              <a:rPr lang="en-US" dirty="0" smtClean="0"/>
              <a:t>Yakubovich, </a:t>
            </a:r>
            <a:r>
              <a:rPr lang="en-US" dirty="0" err="1" smtClean="0"/>
              <a:t>Ilya</a:t>
            </a:r>
            <a:r>
              <a:rPr lang="en-US" dirty="0" smtClean="0"/>
              <a:t>. 2008. Sociolinguistics of the </a:t>
            </a:r>
            <a:r>
              <a:rPr lang="en-US" dirty="0" err="1" smtClean="0"/>
              <a:t>Luvian</a:t>
            </a:r>
            <a:r>
              <a:rPr lang="en-US" dirty="0" smtClean="0"/>
              <a:t> Language. University of Chicago PhD Dissertation. </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t>2. Anatolian Hieroglyphs: </a:t>
            </a:r>
            <a:br>
              <a:rPr lang="en-US" sz="3200" b="1" dirty="0" smtClean="0"/>
            </a:br>
            <a:r>
              <a:rPr lang="en-US" sz="3200" b="1" dirty="0" smtClean="0"/>
              <a:t>History of Decipherment</a:t>
            </a:r>
            <a:endParaRPr lang="ru-RU" sz="3200" b="1" dirty="0"/>
          </a:p>
        </p:txBody>
      </p:sp>
      <p:sp>
        <p:nvSpPr>
          <p:cNvPr id="3" name="Содержимое 2"/>
          <p:cNvSpPr>
            <a:spLocks noGrp="1"/>
          </p:cNvSpPr>
          <p:nvPr>
            <p:ph idx="1"/>
          </p:nvPr>
        </p:nvSpPr>
        <p:spPr/>
        <p:txBody>
          <a:bodyPr>
            <a:normAutofit/>
          </a:bodyPr>
          <a:lstStyle/>
          <a:p>
            <a:pPr>
              <a:buNone/>
            </a:pPr>
            <a:r>
              <a:rPr lang="en-US" sz="2400" u="sng" dirty="0" smtClean="0"/>
              <a:t>2.1 General Facts.</a:t>
            </a:r>
          </a:p>
          <a:p>
            <a:pPr>
              <a:buNone/>
            </a:pPr>
            <a:endParaRPr lang="en-US" sz="1600" dirty="0" smtClean="0"/>
          </a:p>
          <a:p>
            <a:pPr>
              <a:buFontTx/>
              <a:buChar char="-"/>
            </a:pPr>
            <a:r>
              <a:rPr lang="en-US" sz="2400" dirty="0" smtClean="0"/>
              <a:t>Anatolian hieroglyphs were invented in the mixed Hittite and </a:t>
            </a:r>
            <a:r>
              <a:rPr lang="en-US" sz="2400" dirty="0" err="1" smtClean="0"/>
              <a:t>Luvian</a:t>
            </a:r>
            <a:r>
              <a:rPr lang="en-US" sz="2400" dirty="0" smtClean="0"/>
              <a:t> environment, but were predominantly used for writing </a:t>
            </a:r>
            <a:r>
              <a:rPr lang="en-US" sz="2400" dirty="0" err="1" smtClean="0"/>
              <a:t>Luvian</a:t>
            </a:r>
            <a:r>
              <a:rPr lang="en-US" sz="2400" dirty="0" smtClean="0"/>
              <a:t>.  </a:t>
            </a:r>
          </a:p>
          <a:p>
            <a:pPr>
              <a:spcBef>
                <a:spcPts val="0"/>
              </a:spcBef>
              <a:buFontTx/>
              <a:buChar char="-"/>
            </a:pPr>
            <a:r>
              <a:rPr lang="en-US" sz="2400" dirty="0" smtClean="0"/>
              <a:t>The script consists of </a:t>
            </a:r>
          </a:p>
          <a:p>
            <a:pPr>
              <a:spcBef>
                <a:spcPts val="0"/>
              </a:spcBef>
              <a:buNone/>
            </a:pPr>
            <a:r>
              <a:rPr lang="en-US" sz="2400" dirty="0" smtClean="0"/>
              <a:t>	syllabic signs  (V , CV, occasionally CVC(V)), </a:t>
            </a:r>
          </a:p>
          <a:p>
            <a:pPr>
              <a:spcBef>
                <a:spcPts val="0"/>
              </a:spcBef>
              <a:buNone/>
            </a:pPr>
            <a:r>
              <a:rPr lang="en-US" sz="2400" dirty="0" smtClean="0"/>
              <a:t>	logograms (transliterated in Latin), </a:t>
            </a:r>
          </a:p>
          <a:p>
            <a:pPr>
              <a:spcBef>
                <a:spcPts val="0"/>
              </a:spcBef>
              <a:buNone/>
            </a:pPr>
            <a:r>
              <a:rPr lang="en-US" sz="2400" dirty="0" smtClean="0"/>
              <a:t>	and a limited number of determinatives </a:t>
            </a:r>
          </a:p>
          <a:p>
            <a:pPr>
              <a:spcBef>
                <a:spcPts val="0"/>
              </a:spcBef>
              <a:buNone/>
            </a:pPr>
            <a:r>
              <a:rPr lang="en-US" sz="2400" dirty="0" smtClean="0"/>
              <a:t>	and phonetic indicators.</a:t>
            </a:r>
            <a:endParaRPr lang="en-US" sz="2400" dirty="0"/>
          </a:p>
        </p:txBody>
      </p:sp>
      <p:pic>
        <p:nvPicPr>
          <p:cNvPr id="2050" name="Picture 2" descr="D:\6.bmp"/>
          <p:cNvPicPr>
            <a:picLocks noChangeAspect="1" noChangeArrowheads="1"/>
          </p:cNvPicPr>
          <p:nvPr/>
        </p:nvPicPr>
        <p:blipFill>
          <a:blip r:embed="rId2"/>
          <a:srcRect/>
          <a:stretch>
            <a:fillRect/>
          </a:stretch>
        </p:blipFill>
        <p:spPr bwMode="auto">
          <a:xfrm>
            <a:off x="6072198" y="3214686"/>
            <a:ext cx="2909328" cy="337187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t>2.2	 Bilingual/</a:t>
            </a:r>
            <a:r>
              <a:rPr lang="en-US" sz="3200" b="1" dirty="0" err="1" smtClean="0"/>
              <a:t>Digraphic</a:t>
            </a:r>
            <a:r>
              <a:rPr lang="en-US" sz="3200" b="1" dirty="0" smtClean="0"/>
              <a:t> texts. </a:t>
            </a:r>
            <a:endParaRPr lang="ru-RU" sz="3200" b="1" dirty="0"/>
          </a:p>
        </p:txBody>
      </p:sp>
      <p:sp>
        <p:nvSpPr>
          <p:cNvPr id="3" name="Содержимое 2"/>
          <p:cNvSpPr>
            <a:spLocks noGrp="1"/>
          </p:cNvSpPr>
          <p:nvPr>
            <p:ph idx="1"/>
          </p:nvPr>
        </p:nvSpPr>
        <p:spPr/>
        <p:txBody>
          <a:bodyPr>
            <a:normAutofit fontScale="70000" lnSpcReduction="20000"/>
          </a:bodyPr>
          <a:lstStyle/>
          <a:p>
            <a:pPr algn="just"/>
            <a:r>
              <a:rPr lang="en-US" dirty="0" smtClean="0"/>
              <a:t>a)	“</a:t>
            </a:r>
            <a:r>
              <a:rPr lang="en-US" dirty="0" err="1" smtClean="0"/>
              <a:t>Tarkondemos</a:t>
            </a:r>
            <a:r>
              <a:rPr lang="en-US" dirty="0" smtClean="0"/>
              <a:t> Seal” inscribed in the cuneiform and in the Anatolian hieroglyphs was praised by </a:t>
            </a:r>
            <a:r>
              <a:rPr lang="en-US" dirty="0" err="1" smtClean="0"/>
              <a:t>A.Sayce</a:t>
            </a:r>
            <a:r>
              <a:rPr lang="en-US" dirty="0" smtClean="0"/>
              <a:t> as “Rosetta Stone of Hittite decipherment” in 1880. It led to the establishment of the logograms REX (‘king’) and REGIO (‘land’). The correct reading of the personal name “</a:t>
            </a:r>
            <a:r>
              <a:rPr lang="en-US" dirty="0" err="1" smtClean="0"/>
              <a:t>Tarkondemos</a:t>
            </a:r>
            <a:r>
              <a:rPr lang="en-US" dirty="0" smtClean="0"/>
              <a:t>” as </a:t>
            </a:r>
            <a:r>
              <a:rPr lang="en-US" dirty="0" err="1" smtClean="0"/>
              <a:t>Targansnawa</a:t>
            </a:r>
            <a:r>
              <a:rPr lang="en-US" dirty="0" smtClean="0"/>
              <a:t> was achieved only in 1997. </a:t>
            </a:r>
          </a:p>
          <a:p>
            <a:pPr algn="just"/>
            <a:r>
              <a:rPr lang="en-US" dirty="0" smtClean="0"/>
              <a:t>b)	The Phoenician and </a:t>
            </a:r>
            <a:r>
              <a:rPr lang="en-US" dirty="0" err="1" smtClean="0"/>
              <a:t>Luvian</a:t>
            </a:r>
            <a:r>
              <a:rPr lang="en-US" dirty="0" smtClean="0"/>
              <a:t> bilingual of KARATEPE discovered in 1947 confirmed the phonetic values reached through the combinatory approach and revealed the meanings of several new logograms. </a:t>
            </a:r>
          </a:p>
          <a:p>
            <a:pPr algn="just"/>
            <a:r>
              <a:rPr lang="en-US" dirty="0" smtClean="0"/>
              <a:t>c)	Inscriptions on ALTINTEPE </a:t>
            </a:r>
            <a:r>
              <a:rPr lang="en-US" dirty="0" err="1" smtClean="0"/>
              <a:t>pythoi</a:t>
            </a:r>
            <a:r>
              <a:rPr lang="en-US" dirty="0" smtClean="0"/>
              <a:t>, discovered in 1960-62 contained the names of </a:t>
            </a:r>
            <a:r>
              <a:rPr lang="en-US" dirty="0" err="1" smtClean="0"/>
              <a:t>Urartian</a:t>
            </a:r>
            <a:r>
              <a:rPr lang="en-US" dirty="0" smtClean="0"/>
              <a:t> measurements recorded in Anatolian hieroglyphs. This discovery paved the way to the radical revision of the </a:t>
            </a:r>
            <a:r>
              <a:rPr lang="en-US" dirty="0" err="1" smtClean="0"/>
              <a:t>Luvian</a:t>
            </a:r>
            <a:r>
              <a:rPr lang="en-US" dirty="0" smtClean="0"/>
              <a:t> transliteration (Hawkins, </a:t>
            </a:r>
            <a:r>
              <a:rPr lang="en-US" dirty="0" err="1" smtClean="0"/>
              <a:t>Morpurgo</a:t>
            </a:r>
            <a:r>
              <a:rPr lang="en-US" dirty="0" smtClean="0"/>
              <a:t>-Davies, and Neumann 1974). </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lnSpcReduction="10000"/>
          </a:bodyPr>
          <a:lstStyle/>
          <a:p>
            <a:pPr algn="ctr">
              <a:buNone/>
            </a:pPr>
            <a:r>
              <a:rPr lang="en-US" b="1" u="sng" dirty="0" smtClean="0"/>
              <a:t>2.3 Combinatory approach </a:t>
            </a:r>
          </a:p>
          <a:p>
            <a:pPr algn="ctr">
              <a:buNone/>
            </a:pPr>
            <a:r>
              <a:rPr lang="en-US" b="1" u="sng" dirty="0" smtClean="0"/>
              <a:t>(to a limited corpus). </a:t>
            </a:r>
          </a:p>
          <a:p>
            <a:pPr algn="just">
              <a:buNone/>
            </a:pPr>
            <a:r>
              <a:rPr lang="en-US" sz="2200" dirty="0" smtClean="0"/>
              <a:t>		</a:t>
            </a:r>
          </a:p>
          <a:p>
            <a:pPr algn="just">
              <a:buNone/>
            </a:pPr>
            <a:r>
              <a:rPr lang="en-US" sz="2200" dirty="0" smtClean="0"/>
              <a:t>The identification of </a:t>
            </a:r>
            <a:r>
              <a:rPr lang="en-US" sz="2200" dirty="0" err="1" smtClean="0"/>
              <a:t>toponyms</a:t>
            </a:r>
            <a:r>
              <a:rPr lang="en-US" sz="2200" dirty="0" smtClean="0"/>
              <a:t> and personal names that were expected to occur in hieroglyphic inscriptions found in the particular areas led to the establishment of the values of most phonetic signs in the 1930s.  </a:t>
            </a:r>
          </a:p>
          <a:p>
            <a:pPr>
              <a:buNone/>
            </a:pPr>
            <a:endParaRPr lang="en-US" sz="2200" dirty="0" smtClean="0"/>
          </a:p>
          <a:p>
            <a:pPr algn="just">
              <a:buNone/>
            </a:pPr>
            <a:r>
              <a:rPr lang="en-US" sz="2100" dirty="0" smtClean="0"/>
              <a:t>1. </a:t>
            </a:r>
            <a:r>
              <a:rPr lang="en-US" sz="2100" b="1" i="1" dirty="0" smtClean="0"/>
              <a:t>tu-wa/</a:t>
            </a:r>
            <a:r>
              <a:rPr lang="en-US" sz="2100" b="1" i="1" dirty="0" err="1" smtClean="0"/>
              <a:t>i-na-wa</a:t>
            </a:r>
            <a:r>
              <a:rPr lang="en-US" sz="2100" b="1" i="1" dirty="0" smtClean="0"/>
              <a:t>/</a:t>
            </a:r>
            <a:r>
              <a:rPr lang="en-US" sz="2100" b="1" i="1" dirty="0" err="1" smtClean="0"/>
              <a:t>i-ni-sa</a:t>
            </a:r>
            <a:r>
              <a:rPr lang="en-US" sz="2100" b="1" i="1" dirty="0" smtClean="0"/>
              <a:t> (URBS)</a:t>
            </a:r>
            <a:r>
              <a:rPr lang="en-US" sz="2100" dirty="0" smtClean="0"/>
              <a:t> ‘belonging to </a:t>
            </a:r>
            <a:r>
              <a:rPr lang="en-US" sz="2100" dirty="0" err="1" smtClean="0"/>
              <a:t>Tyane</a:t>
            </a:r>
            <a:r>
              <a:rPr lang="en-US" sz="2100" dirty="0" smtClean="0"/>
              <a:t>’ cf. Hitt. </a:t>
            </a:r>
            <a:r>
              <a:rPr lang="en-US" sz="2100" dirty="0" err="1" smtClean="0"/>
              <a:t>Tuwanuwa</a:t>
            </a:r>
            <a:endParaRPr lang="en-US" sz="2100" dirty="0" smtClean="0"/>
          </a:p>
          <a:p>
            <a:pPr>
              <a:buNone/>
            </a:pPr>
            <a:r>
              <a:rPr lang="en-US" sz="2100" dirty="0" smtClean="0"/>
              <a:t>2. </a:t>
            </a:r>
            <a:r>
              <a:rPr lang="en-US" sz="2100" b="1" i="1" dirty="0" err="1" smtClean="0"/>
              <a:t>ku+ra</a:t>
            </a:r>
            <a:r>
              <a:rPr lang="en-US" sz="2100" b="1" i="1" dirty="0" smtClean="0"/>
              <a:t>/</a:t>
            </a:r>
            <a:r>
              <a:rPr lang="en-US" sz="2100" b="1" i="1" dirty="0" err="1" smtClean="0"/>
              <a:t>i</a:t>
            </a:r>
            <a:r>
              <a:rPr lang="en-US" sz="2100" b="1" i="1" dirty="0" smtClean="0"/>
              <a:t>-</a:t>
            </a:r>
            <a:r>
              <a:rPr lang="en-US" sz="2100" b="1" i="1" dirty="0" err="1" smtClean="0"/>
              <a:t>ku</a:t>
            </a:r>
            <a:r>
              <a:rPr lang="en-US" sz="2100" b="1" i="1" dirty="0" smtClean="0"/>
              <a:t>-ma-</a:t>
            </a:r>
            <a:r>
              <a:rPr lang="en-US" sz="2100" b="1" i="1" dirty="0" err="1" smtClean="0"/>
              <a:t>wa</a:t>
            </a:r>
            <a:r>
              <a:rPr lang="en-US" sz="2100" b="1" i="1" dirty="0" smtClean="0"/>
              <a:t>/</a:t>
            </a:r>
            <a:r>
              <a:rPr lang="en-US" sz="2100" b="1" i="1" dirty="0" err="1" smtClean="0"/>
              <a:t>i-ní-i-sa</a:t>
            </a:r>
            <a:r>
              <a:rPr lang="en-US" sz="2100" b="1" i="1" dirty="0" smtClean="0"/>
              <a:t> (URBS)</a:t>
            </a:r>
            <a:r>
              <a:rPr lang="en-US" sz="2100" dirty="0" smtClean="0"/>
              <a:t> ‘belonging to </a:t>
            </a:r>
            <a:r>
              <a:rPr lang="en-US" sz="2100" dirty="0" err="1" smtClean="0"/>
              <a:t>Gurgum</a:t>
            </a:r>
            <a:r>
              <a:rPr lang="en-US" sz="2100" dirty="0" smtClean="0"/>
              <a:t>’, cf. Ass. </a:t>
            </a:r>
            <a:r>
              <a:rPr lang="en-US" sz="2100" dirty="0" err="1" smtClean="0"/>
              <a:t>Gurgume</a:t>
            </a:r>
            <a:endParaRPr lang="en-US" sz="2100" dirty="0" smtClean="0"/>
          </a:p>
          <a:p>
            <a:pPr algn="just">
              <a:buNone/>
            </a:pPr>
            <a:r>
              <a:rPr lang="en-US" sz="2100" dirty="0" smtClean="0"/>
              <a:t>3. </a:t>
            </a:r>
            <a:r>
              <a:rPr lang="en-US" sz="2100" b="1" i="1" dirty="0" err="1" smtClean="0"/>
              <a:t>i</a:t>
            </a:r>
            <a:r>
              <a:rPr lang="en-US" sz="2100" b="1" i="1" dirty="0" smtClean="0"/>
              <a:t>-ma-</a:t>
            </a:r>
            <a:r>
              <a:rPr lang="en-US" sz="2100" b="1" i="1" dirty="0" err="1" smtClean="0"/>
              <a:t>tú</a:t>
            </a:r>
            <a:r>
              <a:rPr lang="en-US" sz="2100" b="1" i="1" dirty="0" smtClean="0"/>
              <a:t>-</a:t>
            </a:r>
            <a:r>
              <a:rPr lang="en-US" sz="2100" b="1" i="1" dirty="0" err="1" smtClean="0"/>
              <a:t>wa</a:t>
            </a:r>
            <a:r>
              <a:rPr lang="en-US" sz="2100" b="1" i="1" dirty="0" smtClean="0"/>
              <a:t>/</a:t>
            </a:r>
            <a:r>
              <a:rPr lang="en-US" sz="2100" b="1" i="1" dirty="0" err="1" smtClean="0"/>
              <a:t>i-ni</a:t>
            </a:r>
            <a:r>
              <a:rPr lang="en-US" sz="2100" b="1" i="1" dirty="0" smtClean="0"/>
              <a:t> (URBS)</a:t>
            </a:r>
            <a:r>
              <a:rPr lang="en-US" sz="2100" dirty="0" smtClean="0"/>
              <a:t> ‘belonging to </a:t>
            </a:r>
            <a:r>
              <a:rPr lang="en-US" sz="2100" dirty="0" err="1" smtClean="0"/>
              <a:t>Hamath</a:t>
            </a:r>
            <a:r>
              <a:rPr lang="en-US" sz="2100" dirty="0" smtClean="0"/>
              <a:t>’, cf. Ass. </a:t>
            </a:r>
            <a:r>
              <a:rPr lang="en-US" sz="2100" dirty="0" err="1" smtClean="0"/>
              <a:t>Hammatti</a:t>
            </a:r>
            <a:endParaRPr lang="en-US" sz="2100" dirty="0" smtClean="0"/>
          </a:p>
          <a:p>
            <a:pPr algn="just">
              <a:buNone/>
            </a:pPr>
            <a:r>
              <a:rPr lang="en-US" sz="2100" dirty="0" smtClean="0"/>
              <a:t>4. </a:t>
            </a:r>
            <a:r>
              <a:rPr lang="en-US" sz="2100" b="1" i="1" dirty="0" smtClean="0"/>
              <a:t>mu-</a:t>
            </a:r>
            <a:r>
              <a:rPr lang="en-US" sz="2100" b="1" i="1" dirty="0" err="1" smtClean="0"/>
              <a:t>wa</a:t>
            </a:r>
            <a:r>
              <a:rPr lang="en-US" sz="2100" b="1" i="1" dirty="0" smtClean="0"/>
              <a:t>/</a:t>
            </a:r>
            <a:r>
              <a:rPr lang="en-US" sz="2100" b="1" i="1" dirty="0" err="1" smtClean="0"/>
              <a:t>i-ta-li-si-sà</a:t>
            </a:r>
            <a:r>
              <a:rPr lang="en-US" sz="2100" dirty="0" smtClean="0"/>
              <a:t> ‘of </a:t>
            </a:r>
            <a:r>
              <a:rPr lang="en-US" sz="2100" dirty="0" err="1" smtClean="0"/>
              <a:t>Muwattalli</a:t>
            </a:r>
            <a:r>
              <a:rPr lang="en-US" sz="2100" dirty="0" smtClean="0"/>
              <a:t> (PN)’, cf. Ass. </a:t>
            </a:r>
            <a:r>
              <a:rPr lang="en-US" sz="2100" dirty="0" err="1" smtClean="0"/>
              <a:t>Muttallu</a:t>
            </a:r>
            <a:endParaRPr lang="en-US" sz="2100" dirty="0" smtClean="0"/>
          </a:p>
          <a:p>
            <a:pPr algn="just">
              <a:buNone/>
            </a:pPr>
            <a:r>
              <a:rPr lang="en-US" sz="2100" dirty="0" smtClean="0"/>
              <a:t>5. </a:t>
            </a:r>
            <a:r>
              <a:rPr lang="en-US" sz="2100" b="1" i="1" dirty="0" err="1" smtClean="0"/>
              <a:t>Iu+ra</a:t>
            </a:r>
            <a:r>
              <a:rPr lang="en-US" sz="2100" b="1" i="1" dirty="0" smtClean="0"/>
              <a:t>/</a:t>
            </a:r>
            <a:r>
              <a:rPr lang="en-US" sz="2100" b="1" i="1" dirty="0" err="1" smtClean="0"/>
              <a:t>i</a:t>
            </a:r>
            <a:r>
              <a:rPr lang="en-US" sz="2100" b="1" i="1" dirty="0" smtClean="0"/>
              <a:t>-hi-</a:t>
            </a:r>
            <a:r>
              <a:rPr lang="en-US" sz="2100" b="1" i="1" dirty="0" err="1" smtClean="0"/>
              <a:t>li</a:t>
            </a:r>
            <a:r>
              <a:rPr lang="en-US" sz="2100" b="1" i="1" dirty="0" smtClean="0"/>
              <a:t>-</a:t>
            </a:r>
            <a:r>
              <a:rPr lang="en-US" sz="2100" b="1" i="1" dirty="0" err="1" smtClean="0"/>
              <a:t>na</a:t>
            </a:r>
            <a:r>
              <a:rPr lang="en-US" sz="2100" dirty="0" smtClean="0"/>
              <a:t> ‘</a:t>
            </a:r>
            <a:r>
              <a:rPr lang="en-US" sz="2100" dirty="0" err="1" smtClean="0"/>
              <a:t>Urahilina</a:t>
            </a:r>
            <a:r>
              <a:rPr lang="en-US" sz="2100" dirty="0" smtClean="0"/>
              <a:t> (PN)’, cf. Ass. </a:t>
            </a:r>
            <a:r>
              <a:rPr lang="en-US" sz="2100" dirty="0" err="1" smtClean="0"/>
              <a:t>Irhuleni</a:t>
            </a:r>
            <a:endParaRPr lang="en-US" sz="2100" dirty="0" smtClean="0"/>
          </a:p>
          <a:p>
            <a:pPr algn="just">
              <a:buNone/>
            </a:pPr>
            <a:r>
              <a:rPr lang="en-US" sz="2100" dirty="0" smtClean="0"/>
              <a:t>6. </a:t>
            </a:r>
            <a:r>
              <a:rPr lang="en-US" sz="2100" b="1" i="1" dirty="0" err="1" smtClean="0"/>
              <a:t>wa</a:t>
            </a:r>
            <a:r>
              <a:rPr lang="en-US" sz="2100" b="1" i="1" dirty="0" smtClean="0"/>
              <a:t>/</a:t>
            </a:r>
            <a:r>
              <a:rPr lang="en-US" sz="2100" b="1" i="1" dirty="0" err="1" smtClean="0"/>
              <a:t>i+ra</a:t>
            </a:r>
            <a:r>
              <a:rPr lang="en-US" sz="2100" b="1" i="1" dirty="0" smtClean="0"/>
              <a:t>/</a:t>
            </a:r>
            <a:r>
              <a:rPr lang="en-US" sz="2100" b="1" i="1" dirty="0" err="1" smtClean="0"/>
              <a:t>i</a:t>
            </a:r>
            <a:r>
              <a:rPr lang="en-US" sz="2100" b="1" i="1" dirty="0" smtClean="0"/>
              <a:t>-pa-la-</a:t>
            </a:r>
            <a:r>
              <a:rPr lang="en-US" sz="2100" b="1" i="1" dirty="0" err="1" smtClean="0"/>
              <a:t>wa</a:t>
            </a:r>
            <a:r>
              <a:rPr lang="en-US" sz="2100" b="1" i="1" dirty="0" smtClean="0"/>
              <a:t>/</a:t>
            </a:r>
            <a:r>
              <a:rPr lang="en-US" sz="2100" b="1" i="1" dirty="0" err="1" smtClean="0"/>
              <a:t>i-s</a:t>
            </a:r>
            <a:r>
              <a:rPr lang="en-US" sz="2100" b="1" dirty="0" err="1" smtClean="0"/>
              <a:t>a</a:t>
            </a:r>
            <a:r>
              <a:rPr lang="en-US" sz="2100" dirty="0" smtClean="0"/>
              <a:t> ‘</a:t>
            </a:r>
            <a:r>
              <a:rPr lang="en-US" sz="2100" dirty="0" err="1" smtClean="0"/>
              <a:t>Warpalawa</a:t>
            </a:r>
            <a:r>
              <a:rPr lang="en-US" sz="2100" dirty="0" smtClean="0"/>
              <a:t> (PN)’, cf. Ass. </a:t>
            </a:r>
            <a:r>
              <a:rPr lang="en-US" sz="2100" dirty="0" err="1" smtClean="0"/>
              <a:t>Urballa</a:t>
            </a:r>
            <a:r>
              <a:rPr lang="en-US" sz="21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4332"/>
            <a:ext cx="8229600" cy="1143000"/>
          </a:xfrm>
        </p:spPr>
        <p:txBody>
          <a:bodyPr>
            <a:normAutofit/>
          </a:bodyPr>
          <a:lstStyle/>
          <a:p>
            <a:r>
              <a:rPr lang="en-US" sz="3200" b="1" u="sng" dirty="0" smtClean="0"/>
              <a:t>2.4 Etymological approach</a:t>
            </a:r>
            <a:endParaRPr lang="ru-RU" sz="3200" b="1" u="sng" dirty="0"/>
          </a:p>
        </p:txBody>
      </p:sp>
      <p:sp>
        <p:nvSpPr>
          <p:cNvPr id="3" name="Содержимое 2"/>
          <p:cNvSpPr>
            <a:spLocks noGrp="1"/>
          </p:cNvSpPr>
          <p:nvPr>
            <p:ph idx="1"/>
          </p:nvPr>
        </p:nvSpPr>
        <p:spPr>
          <a:xfrm>
            <a:off x="457200" y="1291105"/>
            <a:ext cx="8229600" cy="2900369"/>
          </a:xfrm>
        </p:spPr>
        <p:txBody>
          <a:bodyPr>
            <a:normAutofit/>
          </a:bodyPr>
          <a:lstStyle/>
          <a:p>
            <a:pPr algn="just">
              <a:buNone/>
            </a:pPr>
            <a:r>
              <a:rPr lang="en-US" sz="2400" dirty="0" smtClean="0"/>
              <a:t>The systematic comparison between “Cuneiform </a:t>
            </a:r>
            <a:r>
              <a:rPr lang="en-US" sz="2400" dirty="0" err="1" smtClean="0"/>
              <a:t>Luvian</a:t>
            </a:r>
            <a:r>
              <a:rPr lang="en-US" sz="2400" dirty="0" smtClean="0"/>
              <a:t>” and “Hieroglyphic </a:t>
            </a:r>
            <a:r>
              <a:rPr lang="en-US" sz="2400" dirty="0" err="1" smtClean="0"/>
              <a:t>Luvian</a:t>
            </a:r>
            <a:r>
              <a:rPr lang="en-US" sz="2400" dirty="0" smtClean="0"/>
              <a:t>” prompted the radical revision of the </a:t>
            </a:r>
            <a:r>
              <a:rPr lang="en-US" sz="2400" dirty="0" err="1" smtClean="0"/>
              <a:t>Luvian</a:t>
            </a:r>
            <a:r>
              <a:rPr lang="en-US" sz="2400" dirty="0" smtClean="0"/>
              <a:t> transliteration in the 1970s </a:t>
            </a:r>
          </a:p>
          <a:p>
            <a:pPr algn="just">
              <a:buNone/>
            </a:pPr>
            <a:endParaRPr lang="en-US" sz="1000" dirty="0" smtClean="0"/>
          </a:p>
          <a:p>
            <a:pPr>
              <a:buNone/>
            </a:pPr>
            <a:r>
              <a:rPr lang="en-US" sz="2400" dirty="0" err="1" smtClean="0"/>
              <a:t>CLuv</a:t>
            </a:r>
            <a:r>
              <a:rPr lang="en-US" sz="2400" dirty="0" smtClean="0"/>
              <a:t>. </a:t>
            </a:r>
            <a:r>
              <a:rPr lang="en-US" sz="2400" b="1" i="1" dirty="0" err="1" smtClean="0"/>
              <a:t>za</a:t>
            </a:r>
            <a:r>
              <a:rPr lang="en-US" sz="2400" b="1" i="1" dirty="0" smtClean="0"/>
              <a:t>-</a:t>
            </a:r>
            <a:r>
              <a:rPr lang="en-US" sz="2400" dirty="0" smtClean="0"/>
              <a:t> ‘this’                  </a:t>
            </a:r>
            <a:r>
              <a:rPr lang="en-US" sz="2400" dirty="0" err="1" smtClean="0"/>
              <a:t>HLuv</a:t>
            </a:r>
            <a:r>
              <a:rPr lang="en-US" sz="2400" dirty="0" smtClean="0"/>
              <a:t>. </a:t>
            </a:r>
            <a:r>
              <a:rPr lang="en-US" sz="2400" b="1" i="1" dirty="0" err="1" smtClean="0"/>
              <a:t>za</a:t>
            </a:r>
            <a:r>
              <a:rPr lang="en-US" sz="2400" b="1" i="1" dirty="0" smtClean="0"/>
              <a:t>-</a:t>
            </a:r>
            <a:r>
              <a:rPr lang="en-US" sz="2400" dirty="0" smtClean="0"/>
              <a:t> instead of </a:t>
            </a:r>
            <a:r>
              <a:rPr lang="en-US" sz="2400" b="1" i="1" dirty="0" smtClean="0"/>
              <a:t>**ī- ‘this’</a:t>
            </a:r>
            <a:r>
              <a:rPr lang="en-US" sz="2400" dirty="0" smtClean="0"/>
              <a:t> </a:t>
            </a:r>
          </a:p>
          <a:p>
            <a:pPr>
              <a:buNone/>
            </a:pPr>
            <a:r>
              <a:rPr lang="en-US" sz="2400" dirty="0" err="1" smtClean="0"/>
              <a:t>CLuv</a:t>
            </a:r>
            <a:r>
              <a:rPr lang="en-US" sz="2400" dirty="0" smtClean="0"/>
              <a:t>. nom. pl. </a:t>
            </a:r>
            <a:r>
              <a:rPr lang="en-US" sz="2400" b="1" i="1" dirty="0" smtClean="0"/>
              <a:t>in-</a:t>
            </a:r>
            <a:r>
              <a:rPr lang="en-US" sz="2400" b="1" i="1" dirty="0" err="1" smtClean="0"/>
              <a:t>zi</a:t>
            </a:r>
            <a:r>
              <a:rPr lang="en-US" sz="2400" dirty="0" smtClean="0"/>
              <a:t>         </a:t>
            </a:r>
            <a:r>
              <a:rPr lang="en-US" sz="2400" dirty="0" err="1" smtClean="0"/>
              <a:t>HLuw</a:t>
            </a:r>
            <a:r>
              <a:rPr lang="en-US" sz="2400" dirty="0" smtClean="0"/>
              <a:t>. nom. pl. </a:t>
            </a:r>
            <a:r>
              <a:rPr lang="en-US" sz="2400" b="1" i="1" dirty="0" smtClean="0"/>
              <a:t>-</a:t>
            </a:r>
            <a:r>
              <a:rPr lang="en-US" sz="2400" b="1" i="1" dirty="0" err="1" smtClean="0"/>
              <a:t>i-zi</a:t>
            </a:r>
            <a:r>
              <a:rPr lang="en-US" sz="2400" dirty="0" smtClean="0"/>
              <a:t>  instead of </a:t>
            </a:r>
            <a:r>
              <a:rPr lang="en-US" sz="2400" b="1" i="1" dirty="0" smtClean="0"/>
              <a:t>**-a-</a:t>
            </a:r>
            <a:r>
              <a:rPr lang="en-US" sz="2400" b="1" i="1" dirty="0" err="1" smtClean="0"/>
              <a:t>i</a:t>
            </a:r>
            <a:r>
              <a:rPr lang="en-US" sz="2400" b="1" i="1" dirty="0" smtClean="0"/>
              <a:t> </a:t>
            </a:r>
          </a:p>
          <a:p>
            <a:pPr>
              <a:buNone/>
            </a:pPr>
            <a:r>
              <a:rPr lang="en-US" sz="2400" dirty="0" err="1" smtClean="0"/>
              <a:t>CLuv</a:t>
            </a:r>
            <a:r>
              <a:rPr lang="en-US" sz="2400" dirty="0" smtClean="0"/>
              <a:t>. 3sg.pres.  </a:t>
            </a:r>
            <a:r>
              <a:rPr lang="en-US" sz="2400" b="1" i="1" dirty="0" smtClean="0"/>
              <a:t>-i</a:t>
            </a:r>
            <a:r>
              <a:rPr lang="en-US" sz="2400" dirty="0" smtClean="0"/>
              <a:t>            </a:t>
            </a:r>
            <a:r>
              <a:rPr lang="en-US" sz="2400" dirty="0" err="1" smtClean="0"/>
              <a:t>HLuw</a:t>
            </a:r>
            <a:r>
              <a:rPr lang="en-US" sz="2400" dirty="0" smtClean="0"/>
              <a:t>. 3sg.pres. </a:t>
            </a:r>
            <a:r>
              <a:rPr lang="en-US" sz="2400" b="1" i="1" dirty="0" smtClean="0"/>
              <a:t>-i/-</a:t>
            </a:r>
            <a:r>
              <a:rPr lang="en-US" sz="2400" b="1" i="1" dirty="0" err="1" smtClean="0"/>
              <a:t>ya</a:t>
            </a:r>
            <a:r>
              <a:rPr lang="en-US" sz="2400" dirty="0" smtClean="0"/>
              <a:t>  instead of </a:t>
            </a:r>
            <a:r>
              <a:rPr lang="en-US" sz="2400" b="1" i="1" dirty="0" smtClean="0"/>
              <a:t>**-a/-ā</a:t>
            </a:r>
            <a:r>
              <a:rPr lang="en-US" sz="2400" dirty="0" smtClean="0"/>
              <a:t> </a:t>
            </a:r>
          </a:p>
          <a:p>
            <a:endParaRPr lang="ru-RU" dirty="0"/>
          </a:p>
        </p:txBody>
      </p:sp>
      <p:pic>
        <p:nvPicPr>
          <p:cNvPr id="3075" name="Picture 3" descr="D:\4.bmp"/>
          <p:cNvPicPr>
            <a:picLocks noChangeAspect="1" noChangeArrowheads="1"/>
          </p:cNvPicPr>
          <p:nvPr/>
        </p:nvPicPr>
        <p:blipFill>
          <a:blip r:embed="rId2"/>
          <a:srcRect/>
          <a:stretch>
            <a:fillRect/>
          </a:stretch>
        </p:blipFill>
        <p:spPr bwMode="auto">
          <a:xfrm>
            <a:off x="2285984" y="3972271"/>
            <a:ext cx="4500594" cy="288572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928694"/>
          </a:xfrm>
        </p:spPr>
        <p:txBody>
          <a:bodyPr>
            <a:normAutofit/>
          </a:bodyPr>
          <a:lstStyle/>
          <a:p>
            <a:r>
              <a:rPr lang="en-US" sz="3600" b="1" dirty="0" smtClean="0"/>
              <a:t>3. Problems requiring corpus-based study</a:t>
            </a:r>
            <a:endParaRPr lang="ru-RU" sz="3600" b="1" dirty="0"/>
          </a:p>
        </p:txBody>
      </p:sp>
      <p:sp>
        <p:nvSpPr>
          <p:cNvPr id="3" name="Содержимое 2"/>
          <p:cNvSpPr>
            <a:spLocks noGrp="1"/>
          </p:cNvSpPr>
          <p:nvPr>
            <p:ph idx="1"/>
          </p:nvPr>
        </p:nvSpPr>
        <p:spPr/>
        <p:txBody>
          <a:bodyPr/>
          <a:lstStyle/>
          <a:p>
            <a:endParaRPr lang="ru-RU" dirty="0"/>
          </a:p>
        </p:txBody>
      </p:sp>
      <p:pic>
        <p:nvPicPr>
          <p:cNvPr id="4098" name="Picture 2" descr="D:\9.bmp"/>
          <p:cNvPicPr>
            <a:picLocks noChangeAspect="1" noChangeArrowheads="1"/>
          </p:cNvPicPr>
          <p:nvPr/>
        </p:nvPicPr>
        <p:blipFill>
          <a:blip r:embed="rId2"/>
          <a:srcRect/>
          <a:stretch>
            <a:fillRect/>
          </a:stretch>
        </p:blipFill>
        <p:spPr bwMode="auto">
          <a:xfrm>
            <a:off x="2324115" y="1209662"/>
            <a:ext cx="4495771" cy="564833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u="sng" dirty="0" smtClean="0"/>
              <a:t>3.1 Signs L 319 and L 172</a:t>
            </a:r>
            <a:endParaRPr lang="ru-RU" sz="3200" b="1" u="sng" dirty="0"/>
          </a:p>
        </p:txBody>
      </p:sp>
      <p:sp>
        <p:nvSpPr>
          <p:cNvPr id="3" name="Содержимое 2"/>
          <p:cNvSpPr>
            <a:spLocks noGrp="1"/>
          </p:cNvSpPr>
          <p:nvPr>
            <p:ph idx="1"/>
          </p:nvPr>
        </p:nvSpPr>
        <p:spPr/>
        <p:txBody>
          <a:bodyPr/>
          <a:lstStyle/>
          <a:p>
            <a:r>
              <a:rPr lang="en-US" dirty="0" smtClean="0"/>
              <a:t>traditional values &lt;ta</a:t>
            </a:r>
            <a:r>
              <a:rPr lang="en-US" baseline="-25000" dirty="0" smtClean="0"/>
              <a:t>4</a:t>
            </a:r>
            <a:r>
              <a:rPr lang="en-US" dirty="0" smtClean="0"/>
              <a:t>&gt; and &lt;ta</a:t>
            </a:r>
            <a:r>
              <a:rPr lang="en-US" baseline="-25000" dirty="0" smtClean="0"/>
              <a:t>5</a:t>
            </a:r>
            <a:r>
              <a:rPr lang="en-US" dirty="0" smtClean="0"/>
              <a:t>&gt; </a:t>
            </a:r>
          </a:p>
          <a:p>
            <a:r>
              <a:rPr lang="en-US" dirty="0" smtClean="0"/>
              <a:t>new values &lt;</a:t>
            </a:r>
            <a:r>
              <a:rPr lang="en-US" dirty="0" err="1" smtClean="0"/>
              <a:t>lá</a:t>
            </a:r>
            <a:r>
              <a:rPr lang="en-US" dirty="0" smtClean="0"/>
              <a:t>/í&gt; and  &lt;</a:t>
            </a:r>
            <a:r>
              <a:rPr lang="en-US" dirty="0" err="1" smtClean="0"/>
              <a:t>là</a:t>
            </a:r>
            <a:r>
              <a:rPr lang="en-US" dirty="0" smtClean="0"/>
              <a:t>/ì&gt; </a:t>
            </a:r>
          </a:p>
          <a:p>
            <a:pPr>
              <a:buNone/>
            </a:pPr>
            <a:r>
              <a:rPr lang="en-US" dirty="0"/>
              <a:t>	</a:t>
            </a:r>
            <a:r>
              <a:rPr lang="en-US" dirty="0" smtClean="0"/>
              <a:t>(</a:t>
            </a:r>
            <a:r>
              <a:rPr lang="en-US" dirty="0" err="1" smtClean="0"/>
              <a:t>Rieken</a:t>
            </a:r>
            <a:r>
              <a:rPr lang="en-US" dirty="0" smtClean="0"/>
              <a:t> and Yakubovich, forthcoming)</a:t>
            </a:r>
          </a:p>
          <a:p>
            <a:pPr>
              <a:buNone/>
            </a:pPr>
            <a:endParaRPr lang="en-US" dirty="0"/>
          </a:p>
          <a:p>
            <a:pPr>
              <a:buNone/>
            </a:pPr>
            <a:r>
              <a:rPr lang="en-US" dirty="0" smtClean="0"/>
              <a:t>		L 319                 L 172</a:t>
            </a:r>
          </a:p>
          <a:p>
            <a:pPr>
              <a:buNone/>
            </a:pPr>
            <a:endParaRPr lang="en-US" dirty="0"/>
          </a:p>
          <a:p>
            <a:pPr>
              <a:buNone/>
            </a:pPr>
            <a:endParaRPr lang="ru-RU" dirty="0"/>
          </a:p>
        </p:txBody>
      </p:sp>
      <p:pic>
        <p:nvPicPr>
          <p:cNvPr id="5122" name="Picture 2" descr="D:\L319.bmp"/>
          <p:cNvPicPr>
            <a:picLocks noChangeAspect="1" noChangeArrowheads="1"/>
          </p:cNvPicPr>
          <p:nvPr/>
        </p:nvPicPr>
        <p:blipFill>
          <a:blip r:embed="rId2"/>
          <a:srcRect/>
          <a:stretch>
            <a:fillRect/>
          </a:stretch>
        </p:blipFill>
        <p:spPr bwMode="auto">
          <a:xfrm>
            <a:off x="1357290" y="4429132"/>
            <a:ext cx="1257300" cy="1209675"/>
          </a:xfrm>
          <a:prstGeom prst="rect">
            <a:avLst/>
          </a:prstGeom>
          <a:noFill/>
        </p:spPr>
      </p:pic>
      <p:pic>
        <p:nvPicPr>
          <p:cNvPr id="5123" name="Picture 3" descr="D:\L172.bmp"/>
          <p:cNvPicPr>
            <a:picLocks noChangeAspect="1" noChangeArrowheads="1"/>
          </p:cNvPicPr>
          <p:nvPr/>
        </p:nvPicPr>
        <p:blipFill>
          <a:blip r:embed="rId3"/>
          <a:srcRect/>
          <a:stretch>
            <a:fillRect/>
          </a:stretch>
        </p:blipFill>
        <p:spPr bwMode="auto">
          <a:xfrm>
            <a:off x="3857620" y="4429132"/>
            <a:ext cx="1071570" cy="121444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u="sng" dirty="0" smtClean="0"/>
              <a:t>3.1.1 Evidence for the conventional values (established through combinatory method)</a:t>
            </a:r>
            <a:endParaRPr lang="ru-RU" sz="3200" b="1" u="sng" dirty="0"/>
          </a:p>
        </p:txBody>
      </p:sp>
      <p:sp>
        <p:nvSpPr>
          <p:cNvPr id="3" name="Содержимое 2"/>
          <p:cNvSpPr>
            <a:spLocks noGrp="1"/>
          </p:cNvSpPr>
          <p:nvPr>
            <p:ph idx="1"/>
          </p:nvPr>
        </p:nvSpPr>
        <p:spPr/>
        <p:txBody>
          <a:bodyPr/>
          <a:lstStyle/>
          <a:p>
            <a:endParaRPr lang="ru-RU" dirty="0"/>
          </a:p>
        </p:txBody>
      </p:sp>
      <p:pic>
        <p:nvPicPr>
          <p:cNvPr id="6147" name="Picture 3" descr="D:\Karkamis.bmp"/>
          <p:cNvPicPr>
            <a:picLocks noChangeAspect="1" noChangeArrowheads="1"/>
          </p:cNvPicPr>
          <p:nvPr/>
        </p:nvPicPr>
        <p:blipFill>
          <a:blip r:embed="rId2"/>
          <a:srcRect/>
          <a:stretch>
            <a:fillRect/>
          </a:stretch>
        </p:blipFill>
        <p:spPr bwMode="auto">
          <a:xfrm>
            <a:off x="142844" y="1714488"/>
            <a:ext cx="8786842" cy="2357454"/>
          </a:xfrm>
          <a:prstGeom prst="rect">
            <a:avLst/>
          </a:prstGeom>
          <a:noFill/>
        </p:spPr>
      </p:pic>
      <p:pic>
        <p:nvPicPr>
          <p:cNvPr id="6149" name="Picture 5" descr="D:\5.bmp"/>
          <p:cNvPicPr>
            <a:picLocks noChangeAspect="1" noChangeArrowheads="1"/>
          </p:cNvPicPr>
          <p:nvPr/>
        </p:nvPicPr>
        <p:blipFill>
          <a:blip r:embed="rId3"/>
          <a:srcRect/>
          <a:stretch>
            <a:fillRect/>
          </a:stretch>
        </p:blipFill>
        <p:spPr bwMode="auto">
          <a:xfrm>
            <a:off x="2821769" y="4071943"/>
            <a:ext cx="3500462" cy="278605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983</Words>
  <Application>Microsoft Office PowerPoint</Application>
  <PresentationFormat>Экран (4:3)</PresentationFormat>
  <Paragraphs>98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The Role of Corpus Linguistics in Language Decipherment</vt:lpstr>
      <vt:lpstr>1. General Principles of Decipherment </vt:lpstr>
      <vt:lpstr>2. Anatolian Hieroglyphs:  History of Decipherment</vt:lpstr>
      <vt:lpstr>2.2  Bilingual/Digraphic texts. </vt:lpstr>
      <vt:lpstr>Слайд 5</vt:lpstr>
      <vt:lpstr>2.4 Etymological approach</vt:lpstr>
      <vt:lpstr>3. Problems requiring corpus-based study</vt:lpstr>
      <vt:lpstr>3.1 Signs L 319 and L 172</vt:lpstr>
      <vt:lpstr>3.1.1 Evidence for the conventional values (established through combinatory method)</vt:lpstr>
      <vt:lpstr>3.1.2 Selected evidence for the new values (established on etymological grounds)</vt:lpstr>
      <vt:lpstr>Слайд 11</vt:lpstr>
      <vt:lpstr>3.1.3 The merger of the intervocalic  /d/, /l/ and /r/ in Late Luvian</vt:lpstr>
      <vt:lpstr>3.2. The word for ‘brother’</vt:lpstr>
      <vt:lpstr>Слайд 14</vt:lpstr>
      <vt:lpstr>3.3. The verb ‘to take’</vt:lpstr>
      <vt:lpstr>Inflectional paradigm of (la)la-i ‘take’ = CAPERE  (Yakubovich 2008)</vt:lpstr>
      <vt:lpstr>4. Luwian Corpus</vt:lpstr>
      <vt:lpstr>Слайд 18</vt:lpstr>
      <vt:lpstr>http://web-corpora.net/LuwianCorpus/search/?interface_language=ru</vt:lpstr>
      <vt:lpstr>Bibliography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Corpus Linguistics in Language Decipherment</dc:title>
  <dc:creator>Voody</dc:creator>
  <cp:lastModifiedBy>Voody</cp:lastModifiedBy>
  <cp:revision>67</cp:revision>
  <dcterms:created xsi:type="dcterms:W3CDTF">2013-03-19T14:45:43Z</dcterms:created>
  <dcterms:modified xsi:type="dcterms:W3CDTF">2013-03-20T15:48:28Z</dcterms:modified>
</cp:coreProperties>
</file>