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57" r:id="rId3"/>
    <p:sldId id="342" r:id="rId4"/>
    <p:sldId id="311" r:id="rId5"/>
    <p:sldId id="312" r:id="rId6"/>
    <p:sldId id="314" r:id="rId7"/>
    <p:sldId id="313" r:id="rId8"/>
    <p:sldId id="315" r:id="rId9"/>
    <p:sldId id="344" r:id="rId10"/>
    <p:sldId id="345" r:id="rId11"/>
    <p:sldId id="348" r:id="rId12"/>
    <p:sldId id="347" r:id="rId13"/>
    <p:sldId id="349" r:id="rId14"/>
    <p:sldId id="351" r:id="rId15"/>
    <p:sldId id="352" r:id="rId16"/>
    <p:sldId id="350" r:id="rId17"/>
    <p:sldId id="354" r:id="rId18"/>
    <p:sldId id="355" r:id="rId19"/>
    <p:sldId id="356" r:id="rId20"/>
    <p:sldId id="357" r:id="rId21"/>
    <p:sldId id="358" r:id="rId22"/>
    <p:sldId id="359" r:id="rId23"/>
    <p:sldId id="360" r:id="rId24"/>
    <p:sldId id="343" r:id="rId25"/>
    <p:sldId id="361" r:id="rId26"/>
    <p:sldId id="362" r:id="rId27"/>
    <p:sldId id="363" r:id="rId28"/>
    <p:sldId id="364" r:id="rId29"/>
    <p:sldId id="265" r:id="rId30"/>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12" autoAdjust="0"/>
    <p:restoredTop sz="94660"/>
  </p:normalViewPr>
  <p:slideViewPr>
    <p:cSldViewPr>
      <p:cViewPr>
        <p:scale>
          <a:sx n="100" d="100"/>
          <a:sy n="100" d="100"/>
        </p:scale>
        <p:origin x="-462" y="9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143375" y="0"/>
            <a:ext cx="3170238" cy="479425"/>
          </a:xfrm>
          <a:prstGeom prst="rect">
            <a:avLst/>
          </a:prstGeom>
        </p:spPr>
        <p:txBody>
          <a:bodyPr vert="horz" lIns="91440" tIns="45720" rIns="91440" bIns="45720" rtlCol="0"/>
          <a:lstStyle>
            <a:lvl1pPr algn="r">
              <a:defRPr sz="1200"/>
            </a:lvl1pPr>
          </a:lstStyle>
          <a:p>
            <a:fld id="{9F35307F-85AE-4D43-9273-6EE6600E4728}" type="datetimeFigureOut">
              <a:rPr lang="en-US" smtClean="0"/>
              <a:t>3/20/2013</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31838" y="4560888"/>
            <a:ext cx="5851525" cy="43195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lIns="91440" tIns="45720" rIns="91440" bIns="45720" rtlCol="0" anchor="b"/>
          <a:lstStyle>
            <a:lvl1pPr algn="r">
              <a:defRPr sz="1200"/>
            </a:lvl1pPr>
          </a:lstStyle>
          <a:p>
            <a:fld id="{D15C8018-E4AA-4AF4-AB15-054E2E78C87C}" type="slidenum">
              <a:rPr lang="en-US" smtClean="0"/>
              <a:t>‹#›</a:t>
            </a:fld>
            <a:endParaRPr lang="en-US"/>
          </a:p>
        </p:txBody>
      </p:sp>
    </p:spTree>
    <p:extLst>
      <p:ext uri="{BB962C8B-B14F-4D97-AF65-F5344CB8AC3E}">
        <p14:creationId xmlns:p14="http://schemas.microsoft.com/office/powerpoint/2010/main" val="3849643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5C8018-E4AA-4AF4-AB15-054E2E78C87C}" type="slidenum">
              <a:rPr lang="en-US" smtClean="0"/>
              <a:t>18</a:t>
            </a:fld>
            <a:endParaRPr lang="en-US"/>
          </a:p>
        </p:txBody>
      </p:sp>
    </p:spTree>
    <p:extLst>
      <p:ext uri="{BB962C8B-B14F-4D97-AF65-F5344CB8AC3E}">
        <p14:creationId xmlns:p14="http://schemas.microsoft.com/office/powerpoint/2010/main" val="2192019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6E20CAF-347A-495C-9CC1-78F0E374BF7A}" type="datetimeFigureOut">
              <a:rPr lang="en-US" smtClean="0"/>
              <a:t>3/20/2013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1EAC33-F159-4AD0-B6DB-97C1371F78F6}" type="slidenum">
              <a:rPr lang="en-US" smtClean="0"/>
              <a:t>‹#›</a:t>
            </a:fld>
            <a:endParaRPr lang="en-US"/>
          </a:p>
        </p:txBody>
      </p:sp>
    </p:spTree>
    <p:extLst>
      <p:ext uri="{BB962C8B-B14F-4D97-AF65-F5344CB8AC3E}">
        <p14:creationId xmlns:p14="http://schemas.microsoft.com/office/powerpoint/2010/main" val="23046752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E20CAF-347A-495C-9CC1-78F0E374BF7A}" type="datetimeFigureOut">
              <a:rPr lang="en-US" smtClean="0"/>
              <a:t>3/20/2013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1EAC33-F159-4AD0-B6DB-97C1371F78F6}" type="slidenum">
              <a:rPr lang="en-US" smtClean="0"/>
              <a:t>‹#›</a:t>
            </a:fld>
            <a:endParaRPr lang="en-US"/>
          </a:p>
        </p:txBody>
      </p:sp>
    </p:spTree>
    <p:extLst>
      <p:ext uri="{BB962C8B-B14F-4D97-AF65-F5344CB8AC3E}">
        <p14:creationId xmlns:p14="http://schemas.microsoft.com/office/powerpoint/2010/main" val="684227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E20CAF-347A-495C-9CC1-78F0E374BF7A}" type="datetimeFigureOut">
              <a:rPr lang="en-US" smtClean="0"/>
              <a:t>3/20/2013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1EAC33-F159-4AD0-B6DB-97C1371F78F6}" type="slidenum">
              <a:rPr lang="en-US" smtClean="0"/>
              <a:t>‹#›</a:t>
            </a:fld>
            <a:endParaRPr lang="en-US"/>
          </a:p>
        </p:txBody>
      </p:sp>
    </p:spTree>
    <p:extLst>
      <p:ext uri="{BB962C8B-B14F-4D97-AF65-F5344CB8AC3E}">
        <p14:creationId xmlns:p14="http://schemas.microsoft.com/office/powerpoint/2010/main" val="3154654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E20CAF-347A-495C-9CC1-78F0E374BF7A}" type="datetimeFigureOut">
              <a:rPr lang="en-US" smtClean="0"/>
              <a:t>3/20/2013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1EAC33-F159-4AD0-B6DB-97C1371F78F6}" type="slidenum">
              <a:rPr lang="en-US" smtClean="0"/>
              <a:t>‹#›</a:t>
            </a:fld>
            <a:endParaRPr lang="en-US"/>
          </a:p>
        </p:txBody>
      </p:sp>
    </p:spTree>
    <p:extLst>
      <p:ext uri="{BB962C8B-B14F-4D97-AF65-F5344CB8AC3E}">
        <p14:creationId xmlns:p14="http://schemas.microsoft.com/office/powerpoint/2010/main" val="2367064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E20CAF-347A-495C-9CC1-78F0E374BF7A}" type="datetimeFigureOut">
              <a:rPr lang="en-US" smtClean="0"/>
              <a:t>3/20/2013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1EAC33-F159-4AD0-B6DB-97C1371F78F6}" type="slidenum">
              <a:rPr lang="en-US" smtClean="0"/>
              <a:t>‹#›</a:t>
            </a:fld>
            <a:endParaRPr lang="en-US"/>
          </a:p>
        </p:txBody>
      </p:sp>
    </p:spTree>
    <p:extLst>
      <p:ext uri="{BB962C8B-B14F-4D97-AF65-F5344CB8AC3E}">
        <p14:creationId xmlns:p14="http://schemas.microsoft.com/office/powerpoint/2010/main" val="2010202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6E20CAF-347A-495C-9CC1-78F0E374BF7A}" type="datetimeFigureOut">
              <a:rPr lang="en-US" smtClean="0"/>
              <a:t>3/20/2013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1EAC33-F159-4AD0-B6DB-97C1371F78F6}" type="slidenum">
              <a:rPr lang="en-US" smtClean="0"/>
              <a:t>‹#›</a:t>
            </a:fld>
            <a:endParaRPr lang="en-US"/>
          </a:p>
        </p:txBody>
      </p:sp>
    </p:spTree>
    <p:extLst>
      <p:ext uri="{BB962C8B-B14F-4D97-AF65-F5344CB8AC3E}">
        <p14:creationId xmlns:p14="http://schemas.microsoft.com/office/powerpoint/2010/main" val="40437854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6E20CAF-347A-495C-9CC1-78F0E374BF7A}" type="datetimeFigureOut">
              <a:rPr lang="en-US" smtClean="0"/>
              <a:t>3/20/2013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1EAC33-F159-4AD0-B6DB-97C1371F78F6}" type="slidenum">
              <a:rPr lang="en-US" smtClean="0"/>
              <a:t>‹#›</a:t>
            </a:fld>
            <a:endParaRPr lang="en-US"/>
          </a:p>
        </p:txBody>
      </p:sp>
    </p:spTree>
    <p:extLst>
      <p:ext uri="{BB962C8B-B14F-4D97-AF65-F5344CB8AC3E}">
        <p14:creationId xmlns:p14="http://schemas.microsoft.com/office/powerpoint/2010/main" val="862924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6E20CAF-347A-495C-9CC1-78F0E374BF7A}" type="datetimeFigureOut">
              <a:rPr lang="en-US" smtClean="0"/>
              <a:t>3/20/2013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1EAC33-F159-4AD0-B6DB-97C1371F78F6}" type="slidenum">
              <a:rPr lang="en-US" smtClean="0"/>
              <a:t>‹#›</a:t>
            </a:fld>
            <a:endParaRPr lang="en-US"/>
          </a:p>
        </p:txBody>
      </p:sp>
    </p:spTree>
    <p:extLst>
      <p:ext uri="{BB962C8B-B14F-4D97-AF65-F5344CB8AC3E}">
        <p14:creationId xmlns:p14="http://schemas.microsoft.com/office/powerpoint/2010/main" val="1309106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E20CAF-347A-495C-9CC1-78F0E374BF7A}" type="datetimeFigureOut">
              <a:rPr lang="en-US" smtClean="0"/>
              <a:t>3/20/2013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1EAC33-F159-4AD0-B6DB-97C1371F78F6}" type="slidenum">
              <a:rPr lang="en-US" smtClean="0"/>
              <a:t>‹#›</a:t>
            </a:fld>
            <a:endParaRPr lang="en-US"/>
          </a:p>
        </p:txBody>
      </p:sp>
    </p:spTree>
    <p:extLst>
      <p:ext uri="{BB962C8B-B14F-4D97-AF65-F5344CB8AC3E}">
        <p14:creationId xmlns:p14="http://schemas.microsoft.com/office/powerpoint/2010/main" val="7590880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E20CAF-347A-495C-9CC1-78F0E374BF7A}" type="datetimeFigureOut">
              <a:rPr lang="en-US" smtClean="0"/>
              <a:t>3/20/2013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1EAC33-F159-4AD0-B6DB-97C1371F78F6}" type="slidenum">
              <a:rPr lang="en-US" smtClean="0"/>
              <a:t>‹#›</a:t>
            </a:fld>
            <a:endParaRPr lang="en-US"/>
          </a:p>
        </p:txBody>
      </p:sp>
    </p:spTree>
    <p:extLst>
      <p:ext uri="{BB962C8B-B14F-4D97-AF65-F5344CB8AC3E}">
        <p14:creationId xmlns:p14="http://schemas.microsoft.com/office/powerpoint/2010/main" val="740459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E20CAF-347A-495C-9CC1-78F0E374BF7A}" type="datetimeFigureOut">
              <a:rPr lang="en-US" smtClean="0"/>
              <a:t>3/20/2013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1EAC33-F159-4AD0-B6DB-97C1371F78F6}" type="slidenum">
              <a:rPr lang="en-US" smtClean="0"/>
              <a:t>‹#›</a:t>
            </a:fld>
            <a:endParaRPr lang="en-US"/>
          </a:p>
        </p:txBody>
      </p:sp>
    </p:spTree>
    <p:extLst>
      <p:ext uri="{BB962C8B-B14F-4D97-AF65-F5344CB8AC3E}">
        <p14:creationId xmlns:p14="http://schemas.microsoft.com/office/powerpoint/2010/main" val="2696535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E20CAF-347A-495C-9CC1-78F0E374BF7A}" type="datetimeFigureOut">
              <a:rPr lang="en-US" smtClean="0"/>
              <a:t>3/20/2013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1EAC33-F159-4AD0-B6DB-97C1371F78F6}" type="slidenum">
              <a:rPr lang="en-US" smtClean="0"/>
              <a:t>‹#›</a:t>
            </a:fld>
            <a:endParaRPr lang="en-US"/>
          </a:p>
        </p:txBody>
      </p:sp>
    </p:spTree>
    <p:extLst>
      <p:ext uri="{BB962C8B-B14F-4D97-AF65-F5344CB8AC3E}">
        <p14:creationId xmlns:p14="http://schemas.microsoft.com/office/powerpoint/2010/main" val="23099333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http://www.eva.mpg.de/~wichmann/ASJPHomePage.htm"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0"/>
            <a:ext cx="7772400" cy="1470025"/>
          </a:xfrm>
        </p:spPr>
        <p:txBody>
          <a:bodyPr>
            <a:noAutofit/>
          </a:bodyPr>
          <a:lstStyle/>
          <a:p>
            <a:r>
              <a:rPr lang="en-US" sz="4000" dirty="0" smtClean="0">
                <a:solidFill>
                  <a:schemeClr val="accent1"/>
                </a:solidFill>
              </a:rPr>
              <a:t>Recent ASJP discoveries  </a:t>
            </a:r>
            <a:endParaRPr lang="en-US" sz="4000" dirty="0">
              <a:solidFill>
                <a:schemeClr val="accent1"/>
              </a:solidFill>
            </a:endParaRPr>
          </a:p>
        </p:txBody>
      </p:sp>
      <p:sp>
        <p:nvSpPr>
          <p:cNvPr id="3" name="Subtitle 2"/>
          <p:cNvSpPr>
            <a:spLocks noGrp="1"/>
          </p:cNvSpPr>
          <p:nvPr>
            <p:ph type="subTitle" idx="1"/>
          </p:nvPr>
        </p:nvSpPr>
        <p:spPr>
          <a:xfrm>
            <a:off x="1371600" y="3276600"/>
            <a:ext cx="6400800" cy="1752600"/>
          </a:xfrm>
        </p:spPr>
        <p:txBody>
          <a:bodyPr>
            <a:noAutofit/>
          </a:bodyPr>
          <a:lstStyle/>
          <a:p>
            <a:r>
              <a:rPr lang="en-US" b="1" i="1" dirty="0" err="1" smtClean="0">
                <a:solidFill>
                  <a:schemeClr val="tx1"/>
                </a:solidFill>
              </a:rPr>
              <a:t>Søren</a:t>
            </a:r>
            <a:r>
              <a:rPr lang="en-US" b="1" i="1" dirty="0" smtClean="0">
                <a:solidFill>
                  <a:schemeClr val="tx1"/>
                </a:solidFill>
              </a:rPr>
              <a:t> </a:t>
            </a:r>
            <a:r>
              <a:rPr lang="en-US" b="1" i="1" dirty="0" err="1" smtClean="0">
                <a:solidFill>
                  <a:schemeClr val="tx1"/>
                </a:solidFill>
              </a:rPr>
              <a:t>Wichmann</a:t>
            </a:r>
            <a:endParaRPr lang="en-US" b="1" i="1" dirty="0" smtClean="0">
              <a:solidFill>
                <a:schemeClr val="tx1"/>
              </a:solidFill>
            </a:endParaRPr>
          </a:p>
          <a:p>
            <a:endParaRPr lang="en-US" dirty="0">
              <a:solidFill>
                <a:schemeClr val="tx1"/>
              </a:solidFill>
            </a:endParaRPr>
          </a:p>
          <a:p>
            <a:r>
              <a:rPr lang="en-US" dirty="0" smtClean="0">
                <a:solidFill>
                  <a:schemeClr val="tx1"/>
                </a:solidFill>
              </a:rPr>
              <a:t>Max Planck Institute for Evolutionary Anthropology</a:t>
            </a:r>
            <a:endParaRPr lang="en-US" dirty="0">
              <a:solidFill>
                <a:schemeClr val="tx1"/>
              </a:solidFill>
            </a:endParaRPr>
          </a:p>
        </p:txBody>
      </p:sp>
    </p:spTree>
    <p:extLst>
      <p:ext uri="{BB962C8B-B14F-4D97-AF65-F5344CB8AC3E}">
        <p14:creationId xmlns:p14="http://schemas.microsoft.com/office/powerpoint/2010/main" val="10036331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4" name="Rectangle 4"/>
          <p:cNvSpPr>
            <a:spLocks noChangeArrowheads="1"/>
          </p:cNvSpPr>
          <p:nvPr/>
        </p:nvSpPr>
        <p:spPr bwMode="auto">
          <a:xfrm>
            <a:off x="0" y="152400"/>
            <a:ext cx="9220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de-DE" sz="4000" dirty="0" smtClean="0">
                <a:solidFill>
                  <a:schemeClr val="tx2"/>
                </a:solidFill>
              </a:rPr>
              <a:t>Top-ranking pairs</a:t>
            </a:r>
            <a:endParaRPr lang="en-US" sz="4000" dirty="0">
              <a:solidFill>
                <a:schemeClr val="tx2"/>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3516756192"/>
              </p:ext>
            </p:extLst>
          </p:nvPr>
        </p:nvGraphicFramePr>
        <p:xfrm>
          <a:off x="685802" y="1157288"/>
          <a:ext cx="7772397" cy="5471370"/>
        </p:xfrm>
        <a:graphic>
          <a:graphicData uri="http://schemas.openxmlformats.org/drawingml/2006/table">
            <a:tbl>
              <a:tblPr>
                <a:tableStyleId>{5C22544A-7EE6-4342-B048-85BDC9FD1C3A}</a:tableStyleId>
              </a:tblPr>
              <a:tblGrid>
                <a:gridCol w="2133598"/>
                <a:gridCol w="2051540"/>
                <a:gridCol w="1195753"/>
                <a:gridCol w="1195753"/>
                <a:gridCol w="1195753"/>
              </a:tblGrid>
              <a:tr h="188190">
                <a:tc>
                  <a:txBody>
                    <a:bodyPr/>
                    <a:lstStyle/>
                    <a:p>
                      <a:pPr algn="l" fontAlgn="b"/>
                      <a:r>
                        <a:rPr lang="en-US" sz="1400" u="none" strike="noStrike" dirty="0" smtClean="0">
                          <a:effectLst/>
                        </a:rPr>
                        <a:t>FAMILY 1</a:t>
                      </a:r>
                    </a:p>
                    <a:p>
                      <a:pPr algn="l" fontAlgn="b"/>
                      <a:endParaRPr lang="en-US" sz="1400" b="0" i="0" u="none" strike="noStrike" dirty="0" smtClean="0">
                        <a:solidFill>
                          <a:srgbClr val="000000"/>
                        </a:solidFill>
                        <a:effectLst/>
                        <a:latin typeface="Calibri"/>
                      </a:endParaRPr>
                    </a:p>
                    <a:p>
                      <a:pPr algn="l" fontAlgn="b"/>
                      <a:endParaRPr lang="en-US" sz="1400" b="0" i="0" u="none" strike="noStrike" dirty="0">
                        <a:solidFill>
                          <a:srgbClr val="000000"/>
                        </a:solidFill>
                        <a:effectLst/>
                        <a:latin typeface="Calibri"/>
                      </a:endParaRPr>
                    </a:p>
                  </a:txBody>
                  <a:tcPr marL="9409" marR="9409" marT="9409" marB="0" anchor="b"/>
                </a:tc>
                <a:tc>
                  <a:txBody>
                    <a:bodyPr/>
                    <a:lstStyle/>
                    <a:p>
                      <a:pPr algn="l" fontAlgn="b"/>
                      <a:r>
                        <a:rPr lang="en-US" sz="1400" u="none" strike="noStrike" dirty="0" smtClean="0">
                          <a:effectLst/>
                        </a:rPr>
                        <a:t>FAMILY 2</a:t>
                      </a:r>
                    </a:p>
                    <a:p>
                      <a:pPr algn="l" fontAlgn="b"/>
                      <a:endParaRPr lang="en-US" sz="1400" b="0" i="0" u="none" strike="noStrike" dirty="0" smtClean="0">
                        <a:solidFill>
                          <a:srgbClr val="000000"/>
                        </a:solidFill>
                        <a:effectLst/>
                        <a:latin typeface="Calibri"/>
                      </a:endParaRPr>
                    </a:p>
                    <a:p>
                      <a:pPr algn="l" fontAlgn="b"/>
                      <a:endParaRPr lang="en-US" sz="1400" b="0" i="0" u="none" strike="noStrike" dirty="0">
                        <a:solidFill>
                          <a:srgbClr val="000000"/>
                        </a:solidFill>
                        <a:effectLst/>
                        <a:latin typeface="Calibri"/>
                      </a:endParaRPr>
                    </a:p>
                  </a:txBody>
                  <a:tcPr marL="9409" marR="9409" marT="9409" marB="0" anchor="b"/>
                </a:tc>
                <a:tc>
                  <a:txBody>
                    <a:bodyPr/>
                    <a:lstStyle/>
                    <a:p>
                      <a:pPr algn="l" fontAlgn="b"/>
                      <a:r>
                        <a:rPr lang="en-US" sz="1400" u="none" strike="noStrike" dirty="0">
                          <a:effectLst/>
                        </a:rPr>
                        <a:t>     </a:t>
                      </a:r>
                      <a:r>
                        <a:rPr lang="en-US" sz="1400" u="none" strike="noStrike" dirty="0" smtClean="0">
                          <a:effectLst/>
                        </a:rPr>
                        <a:t>PAIRS</a:t>
                      </a:r>
                    </a:p>
                    <a:p>
                      <a:pPr algn="l" fontAlgn="b"/>
                      <a:endParaRPr lang="en-US" sz="1400" b="0" i="0" u="none" strike="noStrike" dirty="0" smtClean="0">
                        <a:solidFill>
                          <a:srgbClr val="000000"/>
                        </a:solidFill>
                        <a:effectLst/>
                        <a:latin typeface="Calibri"/>
                      </a:endParaRPr>
                    </a:p>
                    <a:p>
                      <a:pPr algn="l" fontAlgn="b"/>
                      <a:endParaRPr lang="en-US" sz="1400" b="0" i="0" u="none" strike="noStrike" dirty="0">
                        <a:solidFill>
                          <a:srgbClr val="000000"/>
                        </a:solidFill>
                        <a:effectLst/>
                        <a:latin typeface="Calibri"/>
                      </a:endParaRPr>
                    </a:p>
                  </a:txBody>
                  <a:tcPr marL="9409" marR="9409" marT="9409" marB="0" anchor="b"/>
                </a:tc>
                <a:tc>
                  <a:txBody>
                    <a:bodyPr/>
                    <a:lstStyle/>
                    <a:p>
                      <a:pPr algn="l" fontAlgn="b"/>
                      <a:r>
                        <a:rPr lang="en-US" sz="1400" u="none" strike="noStrike" dirty="0">
                          <a:effectLst/>
                        </a:rPr>
                        <a:t>    </a:t>
                      </a:r>
                      <a:r>
                        <a:rPr lang="en-US" sz="1400" u="none" strike="noStrike" dirty="0" smtClean="0">
                          <a:effectLst/>
                        </a:rPr>
                        <a:t>MEAN</a:t>
                      </a:r>
                      <a:r>
                        <a:rPr lang="en-US" sz="1400" u="none" strike="noStrike" baseline="0" dirty="0" smtClean="0">
                          <a:effectLst/>
                        </a:rPr>
                        <a:t> SIMILARITY</a:t>
                      </a:r>
                    </a:p>
                    <a:p>
                      <a:pPr algn="l" fontAlgn="b"/>
                      <a:endParaRPr lang="en-US" sz="1400" b="0" i="0" u="none" strike="noStrike" dirty="0">
                        <a:solidFill>
                          <a:srgbClr val="000000"/>
                        </a:solidFill>
                        <a:effectLst/>
                        <a:latin typeface="Calibri"/>
                      </a:endParaRPr>
                    </a:p>
                  </a:txBody>
                  <a:tcPr marL="9409" marR="9409" marT="9409" marB="0" anchor="b"/>
                </a:tc>
                <a:tc>
                  <a:txBody>
                    <a:bodyPr/>
                    <a:lstStyle/>
                    <a:p>
                      <a:pPr algn="l" fontAlgn="b"/>
                      <a:r>
                        <a:rPr lang="en-US" sz="1400" b="0" i="0" u="none" strike="noStrike" dirty="0" smtClean="0">
                          <a:solidFill>
                            <a:schemeClr val="dk1"/>
                          </a:solidFill>
                          <a:effectLst/>
                          <a:latin typeface="+mn-lt"/>
                        </a:rPr>
                        <a:t>MODIFIED</a:t>
                      </a:r>
                      <a:r>
                        <a:rPr lang="en-US" sz="1400" b="0" i="0" u="none" strike="noStrike" baseline="0" dirty="0" smtClean="0">
                          <a:solidFill>
                            <a:schemeClr val="dk1"/>
                          </a:solidFill>
                          <a:effectLst/>
                          <a:latin typeface="+mn-lt"/>
                        </a:rPr>
                        <a:t> MEAN</a:t>
                      </a:r>
                    </a:p>
                    <a:p>
                      <a:pPr algn="l" fontAlgn="b"/>
                      <a:r>
                        <a:rPr lang="en-US" sz="1400" b="0" i="0" u="none" strike="noStrike" baseline="0" dirty="0" smtClean="0">
                          <a:solidFill>
                            <a:schemeClr val="dk1"/>
                          </a:solidFill>
                          <a:effectLst/>
                          <a:latin typeface="+mn-lt"/>
                        </a:rPr>
                        <a:t>SIMILARITY</a:t>
                      </a:r>
                      <a:endParaRPr lang="en-US" sz="1400" b="0" i="0" u="none" strike="noStrike" dirty="0">
                        <a:solidFill>
                          <a:srgbClr val="000000"/>
                        </a:solidFill>
                        <a:effectLst/>
                        <a:latin typeface="Calibri"/>
                      </a:endParaRPr>
                    </a:p>
                  </a:txBody>
                  <a:tcPr marL="9409" marR="9409" marT="9409" marB="0" anchor="b"/>
                </a:tc>
              </a:tr>
              <a:tr h="340623">
                <a:tc>
                  <a:txBody>
                    <a:bodyPr/>
                    <a:lstStyle/>
                    <a:p>
                      <a:pPr algn="l" fontAlgn="b"/>
                      <a:r>
                        <a:rPr lang="en-US" sz="1400" u="none" strike="noStrike" dirty="0" smtClean="0">
                          <a:effectLst/>
                        </a:rPr>
                        <a:t>West Timor-</a:t>
                      </a:r>
                      <a:r>
                        <a:rPr lang="en-US" sz="1400" u="none" strike="noStrike" dirty="0" err="1" smtClean="0">
                          <a:effectLst/>
                        </a:rPr>
                        <a:t>Alor</a:t>
                      </a:r>
                      <a:endParaRPr lang="en-US" sz="1400" b="0" i="0" u="none" strike="noStrike" dirty="0">
                        <a:solidFill>
                          <a:srgbClr val="000000"/>
                        </a:solidFill>
                        <a:effectLst/>
                        <a:latin typeface="Calibri"/>
                      </a:endParaRPr>
                    </a:p>
                  </a:txBody>
                  <a:tcPr marL="9409" marR="9409" marT="9409" marB="0" anchor="b"/>
                </a:tc>
                <a:tc>
                  <a:txBody>
                    <a:bodyPr/>
                    <a:lstStyle/>
                    <a:p>
                      <a:pPr algn="l" fontAlgn="b"/>
                      <a:r>
                        <a:rPr lang="en-US" sz="1400" u="none" strike="noStrike" dirty="0" smtClean="0">
                          <a:effectLst/>
                        </a:rPr>
                        <a:t>East Timor-Buna</a:t>
                      </a:r>
                      <a:endParaRPr lang="en-US" sz="1400" b="0" i="0" u="none" strike="noStrike" dirty="0">
                        <a:solidFill>
                          <a:srgbClr val="000000"/>
                        </a:solidFill>
                        <a:effectLst/>
                        <a:latin typeface="Calibri"/>
                      </a:endParaRPr>
                    </a:p>
                  </a:txBody>
                  <a:tcPr marL="9409" marR="9409" marT="9409" marB="0" anchor="b"/>
                </a:tc>
                <a:tc>
                  <a:txBody>
                    <a:bodyPr/>
                    <a:lstStyle/>
                    <a:p>
                      <a:pPr algn="ctr" fontAlgn="b"/>
                      <a:r>
                        <a:rPr lang="en-US" sz="1400" u="none" strike="noStrike" dirty="0">
                          <a:effectLst/>
                        </a:rPr>
                        <a:t>205</a:t>
                      </a:r>
                      <a:endParaRPr lang="en-US" sz="1400" b="0" i="0" u="none" strike="noStrike" dirty="0">
                        <a:solidFill>
                          <a:srgbClr val="000000"/>
                        </a:solidFill>
                        <a:effectLst/>
                        <a:latin typeface="Calibri"/>
                      </a:endParaRPr>
                    </a:p>
                  </a:txBody>
                  <a:tcPr marL="9409" marR="9409" marT="9409" marB="0" anchor="b"/>
                </a:tc>
                <a:tc>
                  <a:txBody>
                    <a:bodyPr/>
                    <a:lstStyle/>
                    <a:p>
                      <a:pPr algn="ctr" fontAlgn="b"/>
                      <a:r>
                        <a:rPr lang="en-US" sz="1400" u="none" strike="noStrike" dirty="0" smtClean="0">
                          <a:effectLst/>
                        </a:rPr>
                        <a:t>  8.72</a:t>
                      </a:r>
                      <a:endParaRPr lang="en-US" sz="1400" b="0" i="0" u="none" strike="noStrike" dirty="0">
                        <a:solidFill>
                          <a:srgbClr val="000000"/>
                        </a:solidFill>
                        <a:effectLst/>
                        <a:latin typeface="Calibri"/>
                      </a:endParaRPr>
                    </a:p>
                  </a:txBody>
                  <a:tcPr marL="9409" marR="9409" marT="9409" marB="0" anchor="b"/>
                </a:tc>
                <a:tc>
                  <a:txBody>
                    <a:bodyPr/>
                    <a:lstStyle/>
                    <a:p>
                      <a:pPr algn="ctr" fontAlgn="b"/>
                      <a:r>
                        <a:rPr lang="en-US" sz="1400" u="none" strike="noStrike" dirty="0" smtClean="0">
                          <a:effectLst/>
                        </a:rPr>
                        <a:t>29.22</a:t>
                      </a:r>
                      <a:endParaRPr lang="en-US" sz="1400" b="0" i="0" u="none" strike="noStrike" dirty="0">
                        <a:solidFill>
                          <a:srgbClr val="000000"/>
                        </a:solidFill>
                        <a:effectLst/>
                        <a:latin typeface="Calibri"/>
                      </a:endParaRPr>
                    </a:p>
                  </a:txBody>
                  <a:tcPr marL="9409" marR="9409" marT="9409" marB="0" anchor="b"/>
                </a:tc>
              </a:tr>
              <a:tr h="188190">
                <a:tc>
                  <a:txBody>
                    <a:bodyPr/>
                    <a:lstStyle/>
                    <a:p>
                      <a:pPr algn="l" fontAlgn="b"/>
                      <a:r>
                        <a:rPr lang="en-US" sz="1400" u="none" strike="noStrike" dirty="0" err="1">
                          <a:effectLst/>
                        </a:rPr>
                        <a:t>Lepki</a:t>
                      </a:r>
                      <a:r>
                        <a:rPr lang="en-US" sz="1400" u="none" strike="noStrike" dirty="0">
                          <a:effectLst/>
                        </a:rPr>
                        <a:t>          </a:t>
                      </a:r>
                      <a:endParaRPr lang="en-US" sz="1400" b="0" i="0" u="none" strike="noStrike" dirty="0">
                        <a:solidFill>
                          <a:srgbClr val="000000"/>
                        </a:solidFill>
                        <a:effectLst/>
                        <a:latin typeface="Calibri"/>
                      </a:endParaRPr>
                    </a:p>
                  </a:txBody>
                  <a:tcPr marL="9409" marR="9409" marT="9409" marB="0" anchor="b"/>
                </a:tc>
                <a:tc>
                  <a:txBody>
                    <a:bodyPr/>
                    <a:lstStyle/>
                    <a:p>
                      <a:pPr algn="l" fontAlgn="b"/>
                      <a:r>
                        <a:rPr lang="en-US" sz="1400" u="none" strike="noStrike" dirty="0" err="1">
                          <a:effectLst/>
                        </a:rPr>
                        <a:t>Murkim</a:t>
                      </a:r>
                      <a:r>
                        <a:rPr lang="en-US" sz="1400" u="none" strike="noStrike" dirty="0">
                          <a:effectLst/>
                        </a:rPr>
                        <a:t>         </a:t>
                      </a:r>
                      <a:endParaRPr lang="en-US" sz="1400" b="0" i="0" u="none" strike="noStrike" dirty="0">
                        <a:solidFill>
                          <a:srgbClr val="000000"/>
                        </a:solidFill>
                        <a:effectLst/>
                        <a:latin typeface="Calibri"/>
                      </a:endParaRPr>
                    </a:p>
                  </a:txBody>
                  <a:tcPr marL="9409" marR="9409" marT="9409" marB="0" anchor="b"/>
                </a:tc>
                <a:tc>
                  <a:txBody>
                    <a:bodyPr/>
                    <a:lstStyle/>
                    <a:p>
                      <a:pPr algn="ctr" fontAlgn="b"/>
                      <a:r>
                        <a:rPr lang="en-US" sz="1400" u="none" strike="noStrike" dirty="0">
                          <a:effectLst/>
                        </a:rPr>
                        <a:t>2</a:t>
                      </a:r>
                      <a:endParaRPr lang="en-US" sz="1400" b="0" i="0" u="none" strike="noStrike" dirty="0">
                        <a:solidFill>
                          <a:srgbClr val="000000"/>
                        </a:solidFill>
                        <a:effectLst/>
                        <a:latin typeface="Calibri"/>
                      </a:endParaRPr>
                    </a:p>
                  </a:txBody>
                  <a:tcPr marL="9409" marR="9409" marT="9409" marB="0" anchor="b"/>
                </a:tc>
                <a:tc>
                  <a:txBody>
                    <a:bodyPr/>
                    <a:lstStyle/>
                    <a:p>
                      <a:pPr algn="ctr" fontAlgn="b"/>
                      <a:r>
                        <a:rPr lang="en-US" sz="1400" u="none" strike="noStrike">
                          <a:effectLst/>
                        </a:rPr>
                        <a:t>26.64</a:t>
                      </a:r>
                      <a:endParaRPr lang="en-US" sz="1400" b="0" i="0" u="none" strike="noStrike">
                        <a:solidFill>
                          <a:srgbClr val="000000"/>
                        </a:solidFill>
                        <a:effectLst/>
                        <a:latin typeface="Calibri"/>
                      </a:endParaRPr>
                    </a:p>
                  </a:txBody>
                  <a:tcPr marL="9409" marR="9409" marT="9409" marB="0" anchor="b"/>
                </a:tc>
                <a:tc>
                  <a:txBody>
                    <a:bodyPr/>
                    <a:lstStyle/>
                    <a:p>
                      <a:pPr algn="ctr" fontAlgn="b"/>
                      <a:r>
                        <a:rPr lang="en-US" sz="1400" u="none" strike="noStrike" dirty="0" smtClean="0">
                          <a:effectLst/>
                        </a:rPr>
                        <a:t>28.19</a:t>
                      </a:r>
                      <a:endParaRPr lang="en-US" sz="1400" b="0" i="0" u="none" strike="noStrike" dirty="0">
                        <a:solidFill>
                          <a:srgbClr val="000000"/>
                        </a:solidFill>
                        <a:effectLst/>
                        <a:latin typeface="Calibri"/>
                      </a:endParaRPr>
                    </a:p>
                  </a:txBody>
                  <a:tcPr marL="9409" marR="9409" marT="9409" marB="0" anchor="b"/>
                </a:tc>
              </a:tr>
              <a:tr h="188190">
                <a:tc>
                  <a:txBody>
                    <a:bodyPr/>
                    <a:lstStyle/>
                    <a:p>
                      <a:pPr algn="l" fontAlgn="b"/>
                      <a:r>
                        <a:rPr lang="en-US" sz="1400" u="none" strike="noStrike" dirty="0" smtClean="0">
                          <a:effectLst/>
                        </a:rPr>
                        <a:t>North </a:t>
                      </a:r>
                      <a:r>
                        <a:rPr lang="en-US" sz="1400" u="none" strike="noStrike" dirty="0" err="1" smtClean="0">
                          <a:effectLst/>
                        </a:rPr>
                        <a:t>Omotic</a:t>
                      </a:r>
                      <a:r>
                        <a:rPr lang="en-US" sz="1400" u="none" strike="noStrike" dirty="0" smtClean="0">
                          <a:effectLst/>
                        </a:rPr>
                        <a:t>   </a:t>
                      </a:r>
                      <a:endParaRPr lang="en-US" sz="1400" b="0" i="0" u="none" strike="noStrike" dirty="0">
                        <a:solidFill>
                          <a:srgbClr val="000000"/>
                        </a:solidFill>
                        <a:effectLst/>
                        <a:latin typeface="Calibri"/>
                      </a:endParaRPr>
                    </a:p>
                  </a:txBody>
                  <a:tcPr marL="9409" marR="9409" marT="9409" marB="0" anchor="b"/>
                </a:tc>
                <a:tc>
                  <a:txBody>
                    <a:bodyPr/>
                    <a:lstStyle/>
                    <a:p>
                      <a:pPr algn="l" fontAlgn="b"/>
                      <a:r>
                        <a:rPr lang="en-US" sz="1400" u="none" strike="noStrike" dirty="0">
                          <a:effectLst/>
                        </a:rPr>
                        <a:t>Mao            </a:t>
                      </a:r>
                      <a:endParaRPr lang="en-US" sz="1400" b="0" i="0" u="none" strike="noStrike" dirty="0">
                        <a:solidFill>
                          <a:srgbClr val="000000"/>
                        </a:solidFill>
                        <a:effectLst/>
                        <a:latin typeface="Calibri"/>
                      </a:endParaRPr>
                    </a:p>
                  </a:txBody>
                  <a:tcPr marL="9409" marR="9409" marT="9409" marB="0" anchor="b"/>
                </a:tc>
                <a:tc>
                  <a:txBody>
                    <a:bodyPr/>
                    <a:lstStyle/>
                    <a:p>
                      <a:pPr algn="ctr" fontAlgn="b"/>
                      <a:r>
                        <a:rPr lang="en-US" sz="1400" u="none" strike="noStrike">
                          <a:effectLst/>
                        </a:rPr>
                        <a:t>72</a:t>
                      </a:r>
                      <a:endParaRPr lang="en-US" sz="1400" b="0" i="0" u="none" strike="noStrike">
                        <a:solidFill>
                          <a:srgbClr val="000000"/>
                        </a:solidFill>
                        <a:effectLst/>
                        <a:latin typeface="Calibri"/>
                      </a:endParaRPr>
                    </a:p>
                  </a:txBody>
                  <a:tcPr marL="9409" marR="9409" marT="9409" marB="0" anchor="b"/>
                </a:tc>
                <a:tc>
                  <a:txBody>
                    <a:bodyPr/>
                    <a:lstStyle/>
                    <a:p>
                      <a:pPr algn="ctr" fontAlgn="b"/>
                      <a:r>
                        <a:rPr lang="en-US" sz="1400" u="none" strike="noStrike">
                          <a:effectLst/>
                        </a:rPr>
                        <a:t>11.06</a:t>
                      </a:r>
                      <a:endParaRPr lang="en-US" sz="1400" b="0" i="0" u="none" strike="noStrike">
                        <a:solidFill>
                          <a:srgbClr val="000000"/>
                        </a:solidFill>
                        <a:effectLst/>
                        <a:latin typeface="Calibri"/>
                      </a:endParaRPr>
                    </a:p>
                  </a:txBody>
                  <a:tcPr marL="9409" marR="9409" marT="9409" marB="0" anchor="b"/>
                </a:tc>
                <a:tc>
                  <a:txBody>
                    <a:bodyPr/>
                    <a:lstStyle/>
                    <a:p>
                      <a:pPr algn="ctr" fontAlgn="b"/>
                      <a:r>
                        <a:rPr lang="en-US" sz="1400" u="none" strike="noStrike" dirty="0" smtClean="0">
                          <a:effectLst/>
                        </a:rPr>
                        <a:t>24.53</a:t>
                      </a:r>
                      <a:endParaRPr lang="en-US" sz="1400" b="0" i="0" u="none" strike="noStrike" dirty="0">
                        <a:solidFill>
                          <a:srgbClr val="000000"/>
                        </a:solidFill>
                        <a:effectLst/>
                        <a:latin typeface="Calibri"/>
                      </a:endParaRPr>
                    </a:p>
                  </a:txBody>
                  <a:tcPr marL="9409" marR="9409" marT="9409" marB="0" anchor="b"/>
                </a:tc>
              </a:tr>
              <a:tr h="188190">
                <a:tc>
                  <a:txBody>
                    <a:bodyPr/>
                    <a:lstStyle/>
                    <a:p>
                      <a:pPr algn="l" fontAlgn="b"/>
                      <a:r>
                        <a:rPr lang="en-US" sz="1400" u="none" strike="noStrike" dirty="0" err="1">
                          <a:effectLst/>
                        </a:rPr>
                        <a:t>Garrwan</a:t>
                      </a:r>
                      <a:r>
                        <a:rPr lang="en-US" sz="1400" u="none" strike="noStrike" dirty="0">
                          <a:effectLst/>
                        </a:rPr>
                        <a:t>        </a:t>
                      </a:r>
                      <a:endParaRPr lang="en-US" sz="1400" b="0" i="0" u="none" strike="noStrike" dirty="0">
                        <a:solidFill>
                          <a:srgbClr val="000000"/>
                        </a:solidFill>
                        <a:effectLst/>
                        <a:latin typeface="Calibri"/>
                      </a:endParaRPr>
                    </a:p>
                  </a:txBody>
                  <a:tcPr marL="9409" marR="9409" marT="9409" marB="0" anchor="b"/>
                </a:tc>
                <a:tc>
                  <a:txBody>
                    <a:bodyPr/>
                    <a:lstStyle/>
                    <a:p>
                      <a:pPr algn="l" fontAlgn="b"/>
                      <a:r>
                        <a:rPr lang="en-US" sz="1400" u="none" strike="noStrike">
                          <a:effectLst/>
                        </a:rPr>
                        <a:t>Limilngan      </a:t>
                      </a:r>
                      <a:endParaRPr lang="en-US" sz="1400" b="0" i="0" u="none" strike="noStrike">
                        <a:solidFill>
                          <a:srgbClr val="000000"/>
                        </a:solidFill>
                        <a:effectLst/>
                        <a:latin typeface="Calibri"/>
                      </a:endParaRPr>
                    </a:p>
                  </a:txBody>
                  <a:tcPr marL="9409" marR="9409" marT="9409" marB="0" anchor="b"/>
                </a:tc>
                <a:tc>
                  <a:txBody>
                    <a:bodyPr/>
                    <a:lstStyle/>
                    <a:p>
                      <a:pPr algn="ctr" fontAlgn="b"/>
                      <a:r>
                        <a:rPr lang="en-US" sz="1400" u="none" strike="noStrike" dirty="0">
                          <a:effectLst/>
                        </a:rPr>
                        <a:t>1</a:t>
                      </a:r>
                      <a:endParaRPr lang="en-US" sz="1400" b="0" i="0" u="none" strike="noStrike" dirty="0">
                        <a:solidFill>
                          <a:srgbClr val="000000"/>
                        </a:solidFill>
                        <a:effectLst/>
                        <a:latin typeface="Calibri"/>
                      </a:endParaRPr>
                    </a:p>
                  </a:txBody>
                  <a:tcPr marL="9409" marR="9409" marT="9409" marB="0" anchor="b"/>
                </a:tc>
                <a:tc>
                  <a:txBody>
                    <a:bodyPr/>
                    <a:lstStyle/>
                    <a:p>
                      <a:pPr algn="ctr" fontAlgn="b"/>
                      <a:r>
                        <a:rPr lang="en-US" sz="1400" u="none" strike="noStrike">
                          <a:effectLst/>
                        </a:rPr>
                        <a:t>22.91</a:t>
                      </a:r>
                      <a:endParaRPr lang="en-US" sz="1400" b="0" i="0" u="none" strike="noStrike">
                        <a:solidFill>
                          <a:srgbClr val="000000"/>
                        </a:solidFill>
                        <a:effectLst/>
                        <a:latin typeface="Calibri"/>
                      </a:endParaRPr>
                    </a:p>
                  </a:txBody>
                  <a:tcPr marL="9409" marR="9409" marT="9409" marB="0" anchor="b"/>
                </a:tc>
                <a:tc>
                  <a:txBody>
                    <a:bodyPr/>
                    <a:lstStyle/>
                    <a:p>
                      <a:pPr algn="ctr" fontAlgn="b"/>
                      <a:r>
                        <a:rPr lang="en-US" sz="1400" u="none" strike="noStrike" dirty="0">
                          <a:effectLst/>
                        </a:rPr>
                        <a:t>22.91</a:t>
                      </a:r>
                      <a:endParaRPr lang="en-US" sz="1400" b="0" i="0" u="none" strike="noStrike" dirty="0">
                        <a:solidFill>
                          <a:srgbClr val="000000"/>
                        </a:solidFill>
                        <a:effectLst/>
                        <a:latin typeface="Calibri"/>
                      </a:endParaRPr>
                    </a:p>
                  </a:txBody>
                  <a:tcPr marL="9409" marR="9409" marT="9409" marB="0" anchor="b"/>
                </a:tc>
              </a:tr>
              <a:tr h="188190">
                <a:tc>
                  <a:txBody>
                    <a:bodyPr/>
                    <a:lstStyle/>
                    <a:p>
                      <a:pPr algn="l" fontAlgn="b"/>
                      <a:r>
                        <a:rPr lang="en-US" sz="1400" u="none" strike="noStrike" dirty="0" err="1">
                          <a:effectLst/>
                        </a:rPr>
                        <a:t>Amto-Musan</a:t>
                      </a:r>
                      <a:r>
                        <a:rPr lang="en-US" sz="1400" u="none" strike="noStrike" dirty="0">
                          <a:effectLst/>
                        </a:rPr>
                        <a:t>     </a:t>
                      </a:r>
                      <a:endParaRPr lang="en-US" sz="1400" b="0" i="0" u="none" strike="noStrike" dirty="0">
                        <a:solidFill>
                          <a:srgbClr val="000000"/>
                        </a:solidFill>
                        <a:effectLst/>
                        <a:latin typeface="Calibri"/>
                      </a:endParaRPr>
                    </a:p>
                  </a:txBody>
                  <a:tcPr marL="9409" marR="9409" marT="9409" marB="0" anchor="b"/>
                </a:tc>
                <a:tc>
                  <a:txBody>
                    <a:bodyPr/>
                    <a:lstStyle/>
                    <a:p>
                      <a:pPr algn="l" fontAlgn="b"/>
                      <a:r>
                        <a:rPr lang="en-US" sz="1400" u="none" strike="noStrike" dirty="0" smtClean="0">
                          <a:effectLst/>
                        </a:rPr>
                        <a:t>Left May       </a:t>
                      </a:r>
                      <a:endParaRPr lang="en-US" sz="1400" b="0" i="0" u="none" strike="noStrike" dirty="0">
                        <a:solidFill>
                          <a:srgbClr val="000000"/>
                        </a:solidFill>
                        <a:effectLst/>
                        <a:latin typeface="Calibri"/>
                      </a:endParaRPr>
                    </a:p>
                  </a:txBody>
                  <a:tcPr marL="9409" marR="9409" marT="9409" marB="0" anchor="b"/>
                </a:tc>
                <a:tc>
                  <a:txBody>
                    <a:bodyPr/>
                    <a:lstStyle/>
                    <a:p>
                      <a:pPr algn="ctr" fontAlgn="b"/>
                      <a:r>
                        <a:rPr lang="en-US" sz="1400" u="none" strike="noStrike">
                          <a:effectLst/>
                        </a:rPr>
                        <a:t>16</a:t>
                      </a:r>
                      <a:endParaRPr lang="en-US" sz="1400" b="0" i="0" u="none" strike="noStrike">
                        <a:solidFill>
                          <a:srgbClr val="000000"/>
                        </a:solidFill>
                        <a:effectLst/>
                        <a:latin typeface="Calibri"/>
                      </a:endParaRPr>
                    </a:p>
                  </a:txBody>
                  <a:tcPr marL="9409" marR="9409" marT="9409" marB="0" anchor="b"/>
                </a:tc>
                <a:tc>
                  <a:txBody>
                    <a:bodyPr/>
                    <a:lstStyle/>
                    <a:p>
                      <a:pPr algn="ctr" fontAlgn="b"/>
                      <a:r>
                        <a:rPr lang="en-US" sz="1400" u="none" strike="noStrike">
                          <a:effectLst/>
                        </a:rPr>
                        <a:t>11.19</a:t>
                      </a:r>
                      <a:endParaRPr lang="en-US" sz="1400" b="0" i="0" u="none" strike="noStrike">
                        <a:solidFill>
                          <a:srgbClr val="000000"/>
                        </a:solidFill>
                        <a:effectLst/>
                        <a:latin typeface="Calibri"/>
                      </a:endParaRPr>
                    </a:p>
                  </a:txBody>
                  <a:tcPr marL="9409" marR="9409" marT="9409" marB="0" anchor="b"/>
                </a:tc>
                <a:tc>
                  <a:txBody>
                    <a:bodyPr/>
                    <a:lstStyle/>
                    <a:p>
                      <a:pPr algn="ctr" fontAlgn="b"/>
                      <a:r>
                        <a:rPr lang="en-US" sz="1400" u="none" strike="noStrike" dirty="0" smtClean="0">
                          <a:effectLst/>
                        </a:rPr>
                        <a:t>21.84</a:t>
                      </a:r>
                      <a:endParaRPr lang="en-US" sz="1400" b="0" i="0" u="none" strike="noStrike" dirty="0">
                        <a:solidFill>
                          <a:srgbClr val="000000"/>
                        </a:solidFill>
                        <a:effectLst/>
                        <a:latin typeface="Calibri"/>
                      </a:endParaRPr>
                    </a:p>
                  </a:txBody>
                  <a:tcPr marL="9409" marR="9409" marT="9409" marB="0" anchor="b"/>
                </a:tc>
              </a:tr>
              <a:tr h="188190">
                <a:tc>
                  <a:txBody>
                    <a:bodyPr/>
                    <a:lstStyle/>
                    <a:p>
                      <a:pPr algn="l" fontAlgn="b"/>
                      <a:r>
                        <a:rPr lang="en-US" sz="1400" u="none" strike="noStrike" dirty="0" err="1">
                          <a:effectLst/>
                        </a:rPr>
                        <a:t>Bunaban</a:t>
                      </a:r>
                      <a:r>
                        <a:rPr lang="en-US" sz="1400" u="none" strike="noStrike" dirty="0">
                          <a:effectLst/>
                        </a:rPr>
                        <a:t>        </a:t>
                      </a:r>
                      <a:endParaRPr lang="en-US" sz="1400" b="0" i="0" u="none" strike="noStrike" dirty="0">
                        <a:solidFill>
                          <a:srgbClr val="000000"/>
                        </a:solidFill>
                        <a:effectLst/>
                        <a:latin typeface="Calibri"/>
                      </a:endParaRPr>
                    </a:p>
                  </a:txBody>
                  <a:tcPr marL="9409" marR="9409" marT="9409" marB="0" anchor="b"/>
                </a:tc>
                <a:tc>
                  <a:txBody>
                    <a:bodyPr/>
                    <a:lstStyle/>
                    <a:p>
                      <a:pPr algn="l" fontAlgn="b"/>
                      <a:r>
                        <a:rPr lang="en-US" sz="1400" u="none" strike="noStrike" dirty="0" err="1">
                          <a:effectLst/>
                        </a:rPr>
                        <a:t>Jarrakan</a:t>
                      </a:r>
                      <a:r>
                        <a:rPr lang="en-US" sz="1400" u="none" strike="noStrike" dirty="0">
                          <a:effectLst/>
                        </a:rPr>
                        <a:t>       </a:t>
                      </a:r>
                      <a:endParaRPr lang="en-US" sz="1400" b="0" i="0" u="none" strike="noStrike" dirty="0">
                        <a:solidFill>
                          <a:srgbClr val="000000"/>
                        </a:solidFill>
                        <a:effectLst/>
                        <a:latin typeface="Calibri"/>
                      </a:endParaRPr>
                    </a:p>
                  </a:txBody>
                  <a:tcPr marL="9409" marR="9409" marT="9409" marB="0" anchor="b"/>
                </a:tc>
                <a:tc>
                  <a:txBody>
                    <a:bodyPr/>
                    <a:lstStyle/>
                    <a:p>
                      <a:pPr algn="ctr" fontAlgn="b"/>
                      <a:r>
                        <a:rPr lang="en-US" sz="1400" u="none" strike="noStrike">
                          <a:effectLst/>
                        </a:rPr>
                        <a:t>4</a:t>
                      </a:r>
                      <a:endParaRPr lang="en-US" sz="1400" b="0" i="0" u="none" strike="noStrike">
                        <a:solidFill>
                          <a:srgbClr val="000000"/>
                        </a:solidFill>
                        <a:effectLst/>
                        <a:latin typeface="Calibri"/>
                      </a:endParaRPr>
                    </a:p>
                  </a:txBody>
                  <a:tcPr marL="9409" marR="9409" marT="9409" marB="0" anchor="b"/>
                </a:tc>
                <a:tc>
                  <a:txBody>
                    <a:bodyPr/>
                    <a:lstStyle/>
                    <a:p>
                      <a:pPr algn="ctr" fontAlgn="b"/>
                      <a:r>
                        <a:rPr lang="en-US" sz="1400" u="none" strike="noStrike">
                          <a:effectLst/>
                        </a:rPr>
                        <a:t>13.42</a:t>
                      </a:r>
                      <a:endParaRPr lang="en-US" sz="1400" b="0" i="0" u="none" strike="noStrike">
                        <a:solidFill>
                          <a:srgbClr val="000000"/>
                        </a:solidFill>
                        <a:effectLst/>
                        <a:latin typeface="Calibri"/>
                      </a:endParaRPr>
                    </a:p>
                  </a:txBody>
                  <a:tcPr marL="9409" marR="9409" marT="9409" marB="0" anchor="b"/>
                </a:tc>
                <a:tc>
                  <a:txBody>
                    <a:bodyPr/>
                    <a:lstStyle/>
                    <a:p>
                      <a:pPr algn="ctr" fontAlgn="b"/>
                      <a:r>
                        <a:rPr lang="en-US" sz="1400" u="none" strike="noStrike" dirty="0" smtClean="0">
                          <a:effectLst/>
                        </a:rPr>
                        <a:t>19.86</a:t>
                      </a:r>
                      <a:endParaRPr lang="en-US" sz="1400" b="0" i="0" u="none" strike="noStrike" dirty="0">
                        <a:solidFill>
                          <a:srgbClr val="000000"/>
                        </a:solidFill>
                        <a:effectLst/>
                        <a:latin typeface="Calibri"/>
                      </a:endParaRPr>
                    </a:p>
                  </a:txBody>
                  <a:tcPr marL="9409" marR="9409" marT="9409" marB="0" anchor="b"/>
                </a:tc>
              </a:tr>
              <a:tr h="340623">
                <a:tc>
                  <a:txBody>
                    <a:bodyPr/>
                    <a:lstStyle/>
                    <a:p>
                      <a:pPr algn="l" fontAlgn="b"/>
                      <a:r>
                        <a:rPr lang="en-US" sz="1400" u="none" strike="noStrike" dirty="0" smtClean="0">
                          <a:effectLst/>
                        </a:rPr>
                        <a:t>Eastern Daly   </a:t>
                      </a:r>
                      <a:endParaRPr lang="en-US" sz="1400" b="0" i="0" u="none" strike="noStrike" dirty="0">
                        <a:solidFill>
                          <a:srgbClr val="000000"/>
                        </a:solidFill>
                        <a:effectLst/>
                        <a:latin typeface="Calibri"/>
                      </a:endParaRPr>
                    </a:p>
                  </a:txBody>
                  <a:tcPr marL="9409" marR="9409" marT="9409" marB="0" anchor="b"/>
                </a:tc>
                <a:tc>
                  <a:txBody>
                    <a:bodyPr/>
                    <a:lstStyle/>
                    <a:p>
                      <a:pPr algn="l" fontAlgn="b"/>
                      <a:r>
                        <a:rPr lang="en-US" sz="1400" u="none" strike="noStrike" dirty="0" smtClean="0">
                          <a:effectLst/>
                        </a:rPr>
                        <a:t>Northern Daly  </a:t>
                      </a:r>
                      <a:endParaRPr lang="en-US" sz="1400" b="0" i="0" u="none" strike="noStrike" dirty="0">
                        <a:solidFill>
                          <a:srgbClr val="000000"/>
                        </a:solidFill>
                        <a:effectLst/>
                        <a:latin typeface="Calibri"/>
                      </a:endParaRPr>
                    </a:p>
                  </a:txBody>
                  <a:tcPr marL="9409" marR="9409" marT="9409" marB="0" anchor="b"/>
                </a:tc>
                <a:tc>
                  <a:txBody>
                    <a:bodyPr/>
                    <a:lstStyle/>
                    <a:p>
                      <a:pPr algn="ctr" fontAlgn="b"/>
                      <a:r>
                        <a:rPr lang="en-US" sz="1400" u="none" strike="noStrike" dirty="0">
                          <a:effectLst/>
                        </a:rPr>
                        <a:t>6</a:t>
                      </a:r>
                      <a:endParaRPr lang="en-US" sz="1400" b="0" i="0" u="none" strike="noStrike" dirty="0">
                        <a:solidFill>
                          <a:srgbClr val="000000"/>
                        </a:solidFill>
                        <a:effectLst/>
                        <a:latin typeface="Calibri"/>
                      </a:endParaRPr>
                    </a:p>
                  </a:txBody>
                  <a:tcPr marL="9409" marR="9409" marT="9409" marB="0" anchor="b"/>
                </a:tc>
                <a:tc>
                  <a:txBody>
                    <a:bodyPr/>
                    <a:lstStyle/>
                    <a:p>
                      <a:pPr algn="ctr" fontAlgn="b"/>
                      <a:r>
                        <a:rPr lang="en-US" sz="1400" u="none" strike="noStrike">
                          <a:effectLst/>
                        </a:rPr>
                        <a:t>16.04</a:t>
                      </a:r>
                      <a:endParaRPr lang="en-US" sz="1400" b="0" i="0" u="none" strike="noStrike">
                        <a:solidFill>
                          <a:srgbClr val="000000"/>
                        </a:solidFill>
                        <a:effectLst/>
                        <a:latin typeface="Calibri"/>
                      </a:endParaRPr>
                    </a:p>
                  </a:txBody>
                  <a:tcPr marL="9409" marR="9409" marT="9409" marB="0" anchor="b"/>
                </a:tc>
                <a:tc>
                  <a:txBody>
                    <a:bodyPr/>
                    <a:lstStyle/>
                    <a:p>
                      <a:pPr algn="ctr" fontAlgn="b"/>
                      <a:r>
                        <a:rPr lang="en-US" sz="1400" u="none" strike="noStrike" dirty="0" smtClean="0">
                          <a:effectLst/>
                        </a:rPr>
                        <a:t>19.64</a:t>
                      </a:r>
                      <a:endParaRPr lang="en-US" sz="1400" b="0" i="0" u="none" strike="noStrike" dirty="0">
                        <a:solidFill>
                          <a:srgbClr val="000000"/>
                        </a:solidFill>
                        <a:effectLst/>
                        <a:latin typeface="Calibri"/>
                      </a:endParaRPr>
                    </a:p>
                  </a:txBody>
                  <a:tcPr marL="9409" marR="9409" marT="9409" marB="0" anchor="b"/>
                </a:tc>
              </a:tr>
              <a:tr h="340623">
                <a:tc>
                  <a:txBody>
                    <a:bodyPr/>
                    <a:lstStyle/>
                    <a:p>
                      <a:pPr algn="l" fontAlgn="b"/>
                      <a:r>
                        <a:rPr lang="en-US" sz="1400" u="none" strike="noStrike" dirty="0" smtClean="0">
                          <a:effectLst/>
                        </a:rPr>
                        <a:t>Anson Bay      </a:t>
                      </a:r>
                      <a:endParaRPr lang="en-US" sz="1400" b="0" i="0" u="none" strike="noStrike" dirty="0">
                        <a:solidFill>
                          <a:srgbClr val="000000"/>
                        </a:solidFill>
                        <a:effectLst/>
                        <a:latin typeface="Calibri"/>
                      </a:endParaRPr>
                    </a:p>
                  </a:txBody>
                  <a:tcPr marL="9409" marR="9409" marT="9409" marB="0" anchor="b"/>
                </a:tc>
                <a:tc>
                  <a:txBody>
                    <a:bodyPr/>
                    <a:lstStyle/>
                    <a:p>
                      <a:pPr algn="l" fontAlgn="b"/>
                      <a:r>
                        <a:rPr lang="en-US" sz="1400" u="none" strike="noStrike" dirty="0" smtClean="0">
                          <a:effectLst/>
                        </a:rPr>
                        <a:t>Northern Daly  </a:t>
                      </a:r>
                      <a:endParaRPr lang="en-US" sz="1400" b="0" i="0" u="none" strike="noStrike" dirty="0">
                        <a:solidFill>
                          <a:srgbClr val="000000"/>
                        </a:solidFill>
                        <a:effectLst/>
                        <a:latin typeface="Calibri"/>
                      </a:endParaRPr>
                    </a:p>
                  </a:txBody>
                  <a:tcPr marL="9409" marR="9409" marT="9409" marB="0" anchor="b"/>
                </a:tc>
                <a:tc>
                  <a:txBody>
                    <a:bodyPr/>
                    <a:lstStyle/>
                    <a:p>
                      <a:pPr algn="ctr" fontAlgn="b"/>
                      <a:r>
                        <a:rPr lang="en-US" sz="1400" u="none" strike="noStrike">
                          <a:effectLst/>
                        </a:rPr>
                        <a:t>6</a:t>
                      </a:r>
                      <a:endParaRPr lang="en-US" sz="1400" b="0" i="0" u="none" strike="noStrike">
                        <a:solidFill>
                          <a:srgbClr val="000000"/>
                        </a:solidFill>
                        <a:effectLst/>
                        <a:latin typeface="Calibri"/>
                      </a:endParaRPr>
                    </a:p>
                  </a:txBody>
                  <a:tcPr marL="9409" marR="9409" marT="9409" marB="0" anchor="b"/>
                </a:tc>
                <a:tc>
                  <a:txBody>
                    <a:bodyPr/>
                    <a:lstStyle/>
                    <a:p>
                      <a:pPr algn="ctr" fontAlgn="b"/>
                      <a:r>
                        <a:rPr lang="en-US" sz="1400" u="none" strike="noStrike">
                          <a:effectLst/>
                        </a:rPr>
                        <a:t>15.98</a:t>
                      </a:r>
                      <a:endParaRPr lang="en-US" sz="1400" b="0" i="0" u="none" strike="noStrike">
                        <a:solidFill>
                          <a:srgbClr val="000000"/>
                        </a:solidFill>
                        <a:effectLst/>
                        <a:latin typeface="Calibri"/>
                      </a:endParaRPr>
                    </a:p>
                  </a:txBody>
                  <a:tcPr marL="9409" marR="9409" marT="9409" marB="0" anchor="b"/>
                </a:tc>
                <a:tc>
                  <a:txBody>
                    <a:bodyPr/>
                    <a:lstStyle/>
                    <a:p>
                      <a:pPr algn="ctr" fontAlgn="b"/>
                      <a:r>
                        <a:rPr lang="en-US" sz="1400" u="none" strike="noStrike" dirty="0" smtClean="0">
                          <a:effectLst/>
                        </a:rPr>
                        <a:t>18.77</a:t>
                      </a:r>
                      <a:endParaRPr lang="en-US" sz="1400" b="0" i="0" u="none" strike="noStrike" dirty="0">
                        <a:solidFill>
                          <a:srgbClr val="000000"/>
                        </a:solidFill>
                        <a:effectLst/>
                        <a:latin typeface="Calibri"/>
                      </a:endParaRPr>
                    </a:p>
                  </a:txBody>
                  <a:tcPr marL="9409" marR="9409" marT="9409" marB="0" anchor="b"/>
                </a:tc>
              </a:tr>
              <a:tr h="188190">
                <a:tc>
                  <a:txBody>
                    <a:bodyPr/>
                    <a:lstStyle/>
                    <a:p>
                      <a:pPr algn="l" fontAlgn="b"/>
                      <a:r>
                        <a:rPr lang="en-US" sz="1400" u="none" strike="noStrike" dirty="0">
                          <a:effectLst/>
                        </a:rPr>
                        <a:t>Mongolic       </a:t>
                      </a:r>
                      <a:endParaRPr lang="en-US" sz="1400" b="0" i="0" u="none" strike="noStrike" dirty="0">
                        <a:solidFill>
                          <a:srgbClr val="000000"/>
                        </a:solidFill>
                        <a:effectLst/>
                        <a:latin typeface="Calibri"/>
                      </a:endParaRPr>
                    </a:p>
                  </a:txBody>
                  <a:tcPr marL="9409" marR="9409" marT="9409" marB="0" anchor="b"/>
                </a:tc>
                <a:tc>
                  <a:txBody>
                    <a:bodyPr/>
                    <a:lstStyle/>
                    <a:p>
                      <a:pPr algn="l" fontAlgn="b"/>
                      <a:r>
                        <a:rPr lang="en-US" sz="1400" u="none" strike="noStrike" dirty="0" err="1">
                          <a:effectLst/>
                        </a:rPr>
                        <a:t>Tungusic</a:t>
                      </a:r>
                      <a:r>
                        <a:rPr lang="en-US" sz="1400" u="none" strike="noStrike" dirty="0">
                          <a:effectLst/>
                        </a:rPr>
                        <a:t>       </a:t>
                      </a:r>
                      <a:endParaRPr lang="en-US" sz="1400" b="0" i="0" u="none" strike="noStrike" dirty="0">
                        <a:solidFill>
                          <a:srgbClr val="000000"/>
                        </a:solidFill>
                        <a:effectLst/>
                        <a:latin typeface="Calibri"/>
                      </a:endParaRPr>
                    </a:p>
                  </a:txBody>
                  <a:tcPr marL="9409" marR="9409" marT="9409" marB="0" anchor="b"/>
                </a:tc>
                <a:tc>
                  <a:txBody>
                    <a:bodyPr/>
                    <a:lstStyle/>
                    <a:p>
                      <a:pPr algn="ctr" fontAlgn="b"/>
                      <a:r>
                        <a:rPr lang="en-US" sz="1400" u="none" strike="noStrike">
                          <a:effectLst/>
                        </a:rPr>
                        <a:t>176</a:t>
                      </a:r>
                      <a:endParaRPr lang="en-US" sz="1400" b="0" i="0" u="none" strike="noStrike">
                        <a:solidFill>
                          <a:srgbClr val="000000"/>
                        </a:solidFill>
                        <a:effectLst/>
                        <a:latin typeface="Calibri"/>
                      </a:endParaRPr>
                    </a:p>
                  </a:txBody>
                  <a:tcPr marL="9409" marR="9409" marT="9409" marB="0" anchor="b"/>
                </a:tc>
                <a:tc>
                  <a:txBody>
                    <a:bodyPr/>
                    <a:lstStyle/>
                    <a:p>
                      <a:pPr algn="ctr" fontAlgn="b"/>
                      <a:r>
                        <a:rPr lang="en-US" sz="1400" u="none" strike="noStrike" dirty="0" smtClean="0">
                          <a:effectLst/>
                        </a:rPr>
                        <a:t>  7.61</a:t>
                      </a:r>
                      <a:endParaRPr lang="en-US" sz="1400" b="0" i="0" u="none" strike="noStrike" dirty="0">
                        <a:solidFill>
                          <a:srgbClr val="000000"/>
                        </a:solidFill>
                        <a:effectLst/>
                        <a:latin typeface="Calibri"/>
                      </a:endParaRPr>
                    </a:p>
                  </a:txBody>
                  <a:tcPr marL="9409" marR="9409" marT="9409" marB="0" anchor="b"/>
                </a:tc>
                <a:tc>
                  <a:txBody>
                    <a:bodyPr/>
                    <a:lstStyle/>
                    <a:p>
                      <a:pPr algn="ctr" fontAlgn="b"/>
                      <a:r>
                        <a:rPr lang="en-US" sz="1400" u="none" strike="noStrike" dirty="0" smtClean="0">
                          <a:effectLst/>
                        </a:rPr>
                        <a:t>17.85</a:t>
                      </a:r>
                      <a:endParaRPr lang="en-US" sz="1400" b="0" i="0" u="none" strike="noStrike" dirty="0">
                        <a:solidFill>
                          <a:srgbClr val="000000"/>
                        </a:solidFill>
                        <a:effectLst/>
                        <a:latin typeface="Calibri"/>
                      </a:endParaRPr>
                    </a:p>
                  </a:txBody>
                  <a:tcPr marL="9409" marR="9409" marT="9409" marB="0" anchor="b"/>
                </a:tc>
              </a:tr>
              <a:tr h="188190">
                <a:tc>
                  <a:txBody>
                    <a:bodyPr/>
                    <a:lstStyle/>
                    <a:p>
                      <a:pPr algn="l" fontAlgn="b"/>
                      <a:r>
                        <a:rPr lang="en-US" sz="1400" u="none" strike="noStrike" dirty="0" err="1">
                          <a:effectLst/>
                        </a:rPr>
                        <a:t>Central_Sudanic</a:t>
                      </a:r>
                      <a:endParaRPr lang="en-US" sz="1400" b="0" i="0" u="none" strike="noStrike" dirty="0">
                        <a:solidFill>
                          <a:srgbClr val="000000"/>
                        </a:solidFill>
                        <a:effectLst/>
                        <a:latin typeface="Calibri"/>
                      </a:endParaRPr>
                    </a:p>
                  </a:txBody>
                  <a:tcPr marL="9409" marR="9409" marT="9409" marB="0" anchor="b"/>
                </a:tc>
                <a:tc>
                  <a:txBody>
                    <a:bodyPr/>
                    <a:lstStyle/>
                    <a:p>
                      <a:pPr algn="l" fontAlgn="b"/>
                      <a:r>
                        <a:rPr lang="en-US" sz="1400" u="none" strike="noStrike" dirty="0" err="1">
                          <a:effectLst/>
                        </a:rPr>
                        <a:t>Birri</a:t>
                      </a:r>
                      <a:r>
                        <a:rPr lang="en-US" sz="1400" u="none" strike="noStrike" dirty="0">
                          <a:effectLst/>
                        </a:rPr>
                        <a:t>          </a:t>
                      </a:r>
                      <a:endParaRPr lang="en-US" sz="1400" b="0" i="0" u="none" strike="noStrike" dirty="0">
                        <a:solidFill>
                          <a:srgbClr val="000000"/>
                        </a:solidFill>
                        <a:effectLst/>
                        <a:latin typeface="Calibri"/>
                      </a:endParaRPr>
                    </a:p>
                  </a:txBody>
                  <a:tcPr marL="9409" marR="9409" marT="9409" marB="0" anchor="b"/>
                </a:tc>
                <a:tc>
                  <a:txBody>
                    <a:bodyPr/>
                    <a:lstStyle/>
                    <a:p>
                      <a:pPr algn="ctr" fontAlgn="b"/>
                      <a:r>
                        <a:rPr lang="en-US" sz="1400" u="none" strike="noStrike">
                          <a:effectLst/>
                        </a:rPr>
                        <a:t>45</a:t>
                      </a:r>
                      <a:endParaRPr lang="en-US" sz="1400" b="0" i="0" u="none" strike="noStrike">
                        <a:solidFill>
                          <a:srgbClr val="000000"/>
                        </a:solidFill>
                        <a:effectLst/>
                        <a:latin typeface="Calibri"/>
                      </a:endParaRPr>
                    </a:p>
                  </a:txBody>
                  <a:tcPr marL="9409" marR="9409" marT="9409" marB="0" anchor="b"/>
                </a:tc>
                <a:tc>
                  <a:txBody>
                    <a:bodyPr/>
                    <a:lstStyle/>
                    <a:p>
                      <a:pPr algn="ctr" fontAlgn="b"/>
                      <a:r>
                        <a:rPr lang="en-US" sz="1400" u="none" strike="noStrike" dirty="0" smtClean="0">
                          <a:effectLst/>
                        </a:rPr>
                        <a:t>  7.88</a:t>
                      </a:r>
                      <a:endParaRPr lang="en-US" sz="1400" b="0" i="0" u="none" strike="noStrike" dirty="0">
                        <a:solidFill>
                          <a:srgbClr val="000000"/>
                        </a:solidFill>
                        <a:effectLst/>
                        <a:latin typeface="Calibri"/>
                      </a:endParaRPr>
                    </a:p>
                  </a:txBody>
                  <a:tcPr marL="9409" marR="9409" marT="9409" marB="0" anchor="b"/>
                </a:tc>
                <a:tc>
                  <a:txBody>
                    <a:bodyPr/>
                    <a:lstStyle/>
                    <a:p>
                      <a:pPr algn="ctr" fontAlgn="b"/>
                      <a:r>
                        <a:rPr lang="en-US" sz="1400" u="none" strike="noStrike" dirty="0" smtClean="0">
                          <a:effectLst/>
                        </a:rPr>
                        <a:t>17.53</a:t>
                      </a:r>
                      <a:endParaRPr lang="en-US" sz="1400" b="0" i="0" u="none" strike="noStrike" dirty="0">
                        <a:solidFill>
                          <a:srgbClr val="000000"/>
                        </a:solidFill>
                        <a:effectLst/>
                        <a:latin typeface="Calibri"/>
                      </a:endParaRPr>
                    </a:p>
                  </a:txBody>
                  <a:tcPr marL="9409" marR="9409" marT="9409" marB="0" anchor="b"/>
                </a:tc>
              </a:tr>
              <a:tr h="188190">
                <a:tc>
                  <a:txBody>
                    <a:bodyPr/>
                    <a:lstStyle/>
                    <a:p>
                      <a:pPr algn="l" fontAlgn="b"/>
                      <a:r>
                        <a:rPr lang="en-US" sz="1400" u="none" strike="noStrike" dirty="0" err="1">
                          <a:effectLst/>
                        </a:rPr>
                        <a:t>Kiwaian</a:t>
                      </a:r>
                      <a:r>
                        <a:rPr lang="en-US" sz="1400" u="none" strike="noStrike" dirty="0">
                          <a:effectLst/>
                        </a:rPr>
                        <a:t>        </a:t>
                      </a:r>
                      <a:endParaRPr lang="en-US" sz="1400" b="0" i="0" u="none" strike="noStrike" dirty="0">
                        <a:solidFill>
                          <a:srgbClr val="000000"/>
                        </a:solidFill>
                        <a:effectLst/>
                        <a:latin typeface="Calibri"/>
                      </a:endParaRPr>
                    </a:p>
                  </a:txBody>
                  <a:tcPr marL="9409" marR="9409" marT="9409" marB="0" anchor="b"/>
                </a:tc>
                <a:tc>
                  <a:txBody>
                    <a:bodyPr/>
                    <a:lstStyle/>
                    <a:p>
                      <a:pPr algn="l" fontAlgn="b"/>
                      <a:r>
                        <a:rPr lang="en-US" sz="1400" u="none" strike="noStrike" dirty="0" err="1">
                          <a:effectLst/>
                        </a:rPr>
                        <a:t>Waia</a:t>
                      </a:r>
                      <a:r>
                        <a:rPr lang="en-US" sz="1400" u="none" strike="noStrike" dirty="0">
                          <a:effectLst/>
                        </a:rPr>
                        <a:t>           </a:t>
                      </a:r>
                      <a:endParaRPr lang="en-US" sz="1400" b="0" i="0" u="none" strike="noStrike" dirty="0">
                        <a:solidFill>
                          <a:srgbClr val="000000"/>
                        </a:solidFill>
                        <a:effectLst/>
                        <a:latin typeface="Calibri"/>
                      </a:endParaRPr>
                    </a:p>
                  </a:txBody>
                  <a:tcPr marL="9409" marR="9409" marT="9409" marB="0" anchor="b"/>
                </a:tc>
                <a:tc>
                  <a:txBody>
                    <a:bodyPr/>
                    <a:lstStyle/>
                    <a:p>
                      <a:pPr algn="ctr" fontAlgn="b"/>
                      <a:r>
                        <a:rPr lang="en-US" sz="1400" u="none" strike="noStrike" dirty="0">
                          <a:effectLst/>
                        </a:rPr>
                        <a:t>28</a:t>
                      </a:r>
                      <a:endParaRPr lang="en-US" sz="1400" b="0" i="0" u="none" strike="noStrike" dirty="0">
                        <a:solidFill>
                          <a:srgbClr val="000000"/>
                        </a:solidFill>
                        <a:effectLst/>
                        <a:latin typeface="Calibri"/>
                      </a:endParaRPr>
                    </a:p>
                  </a:txBody>
                  <a:tcPr marL="9409" marR="9409" marT="9409" marB="0" anchor="b"/>
                </a:tc>
                <a:tc>
                  <a:txBody>
                    <a:bodyPr/>
                    <a:lstStyle/>
                    <a:p>
                      <a:pPr algn="ctr" fontAlgn="b"/>
                      <a:r>
                        <a:rPr lang="en-US" sz="1400" u="none" strike="noStrike">
                          <a:effectLst/>
                        </a:rPr>
                        <a:t>12.54</a:t>
                      </a:r>
                      <a:endParaRPr lang="en-US" sz="1400" b="0" i="0" u="none" strike="noStrike">
                        <a:solidFill>
                          <a:srgbClr val="000000"/>
                        </a:solidFill>
                        <a:effectLst/>
                        <a:latin typeface="Calibri"/>
                      </a:endParaRPr>
                    </a:p>
                  </a:txBody>
                  <a:tcPr marL="9409" marR="9409" marT="9409" marB="0" anchor="b"/>
                </a:tc>
                <a:tc>
                  <a:txBody>
                    <a:bodyPr/>
                    <a:lstStyle/>
                    <a:p>
                      <a:pPr algn="ctr" fontAlgn="b"/>
                      <a:r>
                        <a:rPr lang="en-US" sz="1400" u="none" strike="noStrike" dirty="0" smtClean="0">
                          <a:effectLst/>
                        </a:rPr>
                        <a:t>17.47</a:t>
                      </a:r>
                      <a:endParaRPr lang="en-US" sz="1400" b="0" i="0" u="none" strike="noStrike" dirty="0">
                        <a:solidFill>
                          <a:srgbClr val="000000"/>
                        </a:solidFill>
                        <a:effectLst/>
                        <a:latin typeface="Calibri"/>
                      </a:endParaRPr>
                    </a:p>
                  </a:txBody>
                  <a:tcPr marL="9409" marR="9409" marT="9409" marB="0" anchor="b"/>
                </a:tc>
              </a:tr>
              <a:tr h="188190">
                <a:tc>
                  <a:txBody>
                    <a:bodyPr/>
                    <a:lstStyle/>
                    <a:p>
                      <a:pPr algn="l" fontAlgn="b"/>
                      <a:r>
                        <a:rPr lang="en-US" sz="1400" u="none" strike="noStrike" dirty="0" err="1">
                          <a:effectLst/>
                        </a:rPr>
                        <a:t>Bosavi</a:t>
                      </a:r>
                      <a:r>
                        <a:rPr lang="en-US" sz="1400" u="none" strike="noStrike" dirty="0">
                          <a:effectLst/>
                        </a:rPr>
                        <a:t>         </a:t>
                      </a:r>
                      <a:endParaRPr lang="en-US" sz="1400" b="0" i="0" u="none" strike="noStrike" dirty="0">
                        <a:solidFill>
                          <a:srgbClr val="000000"/>
                        </a:solidFill>
                        <a:effectLst/>
                        <a:latin typeface="Calibri"/>
                      </a:endParaRPr>
                    </a:p>
                  </a:txBody>
                  <a:tcPr marL="9409" marR="9409" marT="9409" marB="0" anchor="b"/>
                </a:tc>
                <a:tc>
                  <a:txBody>
                    <a:bodyPr/>
                    <a:lstStyle/>
                    <a:p>
                      <a:pPr algn="l" fontAlgn="b"/>
                      <a:r>
                        <a:rPr lang="en-US" sz="1400" u="none" strike="noStrike" dirty="0" err="1">
                          <a:effectLst/>
                        </a:rPr>
                        <a:t>Turama-Kikori</a:t>
                      </a:r>
                      <a:r>
                        <a:rPr lang="en-US" sz="1400" u="none" strike="noStrike" dirty="0">
                          <a:effectLst/>
                        </a:rPr>
                        <a:t>  </a:t>
                      </a:r>
                      <a:endParaRPr lang="en-US" sz="1400" b="0" i="0" u="none" strike="noStrike" dirty="0">
                        <a:solidFill>
                          <a:srgbClr val="000000"/>
                        </a:solidFill>
                        <a:effectLst/>
                        <a:latin typeface="Calibri"/>
                      </a:endParaRPr>
                    </a:p>
                  </a:txBody>
                  <a:tcPr marL="9409" marR="9409" marT="9409" marB="0" anchor="b"/>
                </a:tc>
                <a:tc>
                  <a:txBody>
                    <a:bodyPr/>
                    <a:lstStyle/>
                    <a:p>
                      <a:pPr algn="ctr" fontAlgn="b"/>
                      <a:r>
                        <a:rPr lang="en-US" sz="1400" u="none" strike="noStrike" dirty="0">
                          <a:effectLst/>
                        </a:rPr>
                        <a:t>52</a:t>
                      </a:r>
                      <a:endParaRPr lang="en-US" sz="1400" b="0" i="0" u="none" strike="noStrike" dirty="0">
                        <a:solidFill>
                          <a:srgbClr val="000000"/>
                        </a:solidFill>
                        <a:effectLst/>
                        <a:latin typeface="Calibri"/>
                      </a:endParaRPr>
                    </a:p>
                  </a:txBody>
                  <a:tcPr marL="9409" marR="9409" marT="9409" marB="0" anchor="b"/>
                </a:tc>
                <a:tc>
                  <a:txBody>
                    <a:bodyPr/>
                    <a:lstStyle/>
                    <a:p>
                      <a:pPr algn="ctr" fontAlgn="b"/>
                      <a:r>
                        <a:rPr lang="en-US" sz="1400" u="none" strike="noStrike" dirty="0" smtClean="0">
                          <a:effectLst/>
                        </a:rPr>
                        <a:t>  7.44</a:t>
                      </a:r>
                      <a:endParaRPr lang="en-US" sz="1400" b="0" i="0" u="none" strike="noStrike" dirty="0">
                        <a:solidFill>
                          <a:srgbClr val="000000"/>
                        </a:solidFill>
                        <a:effectLst/>
                        <a:latin typeface="Calibri"/>
                      </a:endParaRPr>
                    </a:p>
                  </a:txBody>
                  <a:tcPr marL="9409" marR="9409" marT="9409" marB="0" anchor="b"/>
                </a:tc>
                <a:tc>
                  <a:txBody>
                    <a:bodyPr/>
                    <a:lstStyle/>
                    <a:p>
                      <a:pPr algn="ctr" fontAlgn="b"/>
                      <a:r>
                        <a:rPr lang="en-US" sz="1400" u="none" strike="noStrike" dirty="0" smtClean="0">
                          <a:effectLst/>
                        </a:rPr>
                        <a:t>17.05</a:t>
                      </a:r>
                      <a:endParaRPr lang="en-US" sz="1400" b="0" i="0" u="none" strike="noStrike" dirty="0">
                        <a:solidFill>
                          <a:srgbClr val="000000"/>
                        </a:solidFill>
                        <a:effectLst/>
                        <a:latin typeface="Calibri"/>
                      </a:endParaRPr>
                    </a:p>
                  </a:txBody>
                  <a:tcPr marL="9409" marR="9409" marT="9409" marB="0" anchor="b"/>
                </a:tc>
              </a:tr>
              <a:tr h="340623">
                <a:tc>
                  <a:txBody>
                    <a:bodyPr/>
                    <a:lstStyle/>
                    <a:p>
                      <a:pPr algn="l" fontAlgn="b"/>
                      <a:r>
                        <a:rPr lang="en-US" sz="1400" u="none" strike="noStrike" dirty="0" err="1">
                          <a:effectLst/>
                        </a:rPr>
                        <a:t>Nyulnyulan</a:t>
                      </a:r>
                      <a:r>
                        <a:rPr lang="en-US" sz="1400" u="none" strike="noStrike" dirty="0">
                          <a:effectLst/>
                        </a:rPr>
                        <a:t>     </a:t>
                      </a:r>
                      <a:endParaRPr lang="en-US" sz="1400" b="0" i="0" u="none" strike="noStrike" dirty="0">
                        <a:solidFill>
                          <a:srgbClr val="000000"/>
                        </a:solidFill>
                        <a:effectLst/>
                        <a:latin typeface="Calibri"/>
                      </a:endParaRPr>
                    </a:p>
                  </a:txBody>
                  <a:tcPr marL="9409" marR="9409" marT="9409" marB="0" anchor="b"/>
                </a:tc>
                <a:tc>
                  <a:txBody>
                    <a:bodyPr/>
                    <a:lstStyle/>
                    <a:p>
                      <a:pPr algn="l" fontAlgn="b"/>
                      <a:r>
                        <a:rPr lang="en-US" sz="1400" u="none" strike="noStrike" dirty="0" err="1">
                          <a:effectLst/>
                        </a:rPr>
                        <a:t>Pama-Nyungan</a:t>
                      </a:r>
                      <a:r>
                        <a:rPr lang="en-US" sz="1400" u="none" strike="noStrike" dirty="0">
                          <a:effectLst/>
                        </a:rPr>
                        <a:t>   </a:t>
                      </a:r>
                      <a:endParaRPr lang="en-US" sz="1400" b="0" i="0" u="none" strike="noStrike" dirty="0">
                        <a:solidFill>
                          <a:srgbClr val="000000"/>
                        </a:solidFill>
                        <a:effectLst/>
                        <a:latin typeface="Calibri"/>
                      </a:endParaRPr>
                    </a:p>
                  </a:txBody>
                  <a:tcPr marL="9409" marR="9409" marT="9409" marB="0" anchor="b"/>
                </a:tc>
                <a:tc>
                  <a:txBody>
                    <a:bodyPr/>
                    <a:lstStyle/>
                    <a:p>
                      <a:pPr algn="ctr" fontAlgn="b"/>
                      <a:r>
                        <a:rPr lang="en-US" sz="1400" u="none" strike="noStrike" dirty="0">
                          <a:effectLst/>
                        </a:rPr>
                        <a:t>218</a:t>
                      </a:r>
                      <a:endParaRPr lang="en-US" sz="1400" b="0" i="0" u="none" strike="noStrike" dirty="0">
                        <a:solidFill>
                          <a:srgbClr val="000000"/>
                        </a:solidFill>
                        <a:effectLst/>
                        <a:latin typeface="Calibri"/>
                      </a:endParaRPr>
                    </a:p>
                  </a:txBody>
                  <a:tcPr marL="9409" marR="9409" marT="9409" marB="0" anchor="b"/>
                </a:tc>
                <a:tc>
                  <a:txBody>
                    <a:bodyPr/>
                    <a:lstStyle/>
                    <a:p>
                      <a:pPr algn="ctr" fontAlgn="b"/>
                      <a:r>
                        <a:rPr lang="en-US" sz="1400" u="none" strike="noStrike" dirty="0" smtClean="0">
                          <a:effectLst/>
                        </a:rPr>
                        <a:t>  4.98</a:t>
                      </a:r>
                      <a:endParaRPr lang="en-US" sz="1400" b="0" i="0" u="none" strike="noStrike" dirty="0">
                        <a:solidFill>
                          <a:srgbClr val="000000"/>
                        </a:solidFill>
                        <a:effectLst/>
                        <a:latin typeface="Calibri"/>
                      </a:endParaRPr>
                    </a:p>
                  </a:txBody>
                  <a:tcPr marL="9409" marR="9409" marT="9409" marB="0" anchor="b"/>
                </a:tc>
                <a:tc>
                  <a:txBody>
                    <a:bodyPr/>
                    <a:lstStyle/>
                    <a:p>
                      <a:pPr algn="ctr" fontAlgn="b"/>
                      <a:r>
                        <a:rPr lang="en-US" sz="1400" u="none" strike="noStrike" dirty="0" smtClean="0">
                          <a:effectLst/>
                        </a:rPr>
                        <a:t>16.98</a:t>
                      </a:r>
                      <a:endParaRPr lang="en-US" sz="1400" b="0" i="0" u="none" strike="noStrike" dirty="0">
                        <a:solidFill>
                          <a:srgbClr val="000000"/>
                        </a:solidFill>
                        <a:effectLst/>
                        <a:latin typeface="Calibri"/>
                      </a:endParaRPr>
                    </a:p>
                  </a:txBody>
                  <a:tcPr marL="9409" marR="9409" marT="9409" marB="0" anchor="b"/>
                </a:tc>
              </a:tr>
              <a:tr h="188190">
                <a:tc>
                  <a:txBody>
                    <a:bodyPr/>
                    <a:lstStyle/>
                    <a:p>
                      <a:pPr algn="l" fontAlgn="b"/>
                      <a:r>
                        <a:rPr lang="en-US" sz="1400" u="none" strike="noStrike" dirty="0" err="1">
                          <a:effectLst/>
                        </a:rPr>
                        <a:t>Quechuan</a:t>
                      </a:r>
                      <a:r>
                        <a:rPr lang="en-US" sz="1400" u="none" strike="noStrike" dirty="0">
                          <a:effectLst/>
                        </a:rPr>
                        <a:t>       </a:t>
                      </a:r>
                      <a:endParaRPr lang="en-US" sz="1400" b="0" i="0" u="none" strike="noStrike" dirty="0">
                        <a:solidFill>
                          <a:srgbClr val="000000"/>
                        </a:solidFill>
                        <a:effectLst/>
                        <a:latin typeface="Calibri"/>
                      </a:endParaRPr>
                    </a:p>
                  </a:txBody>
                  <a:tcPr marL="9409" marR="9409" marT="9409" marB="0" anchor="b"/>
                </a:tc>
                <a:tc>
                  <a:txBody>
                    <a:bodyPr/>
                    <a:lstStyle/>
                    <a:p>
                      <a:pPr algn="l" fontAlgn="b"/>
                      <a:r>
                        <a:rPr lang="en-US" sz="1400" u="none" strike="noStrike" dirty="0" err="1">
                          <a:effectLst/>
                        </a:rPr>
                        <a:t>Aymara</a:t>
                      </a:r>
                      <a:r>
                        <a:rPr lang="en-US" sz="1400" u="none" strike="noStrike" dirty="0">
                          <a:effectLst/>
                        </a:rPr>
                        <a:t>         </a:t>
                      </a:r>
                      <a:endParaRPr lang="en-US" sz="1400" b="0" i="0" u="none" strike="noStrike" dirty="0">
                        <a:solidFill>
                          <a:srgbClr val="000000"/>
                        </a:solidFill>
                        <a:effectLst/>
                        <a:latin typeface="Calibri"/>
                      </a:endParaRPr>
                    </a:p>
                  </a:txBody>
                  <a:tcPr marL="9409" marR="9409" marT="9409" marB="0" anchor="b"/>
                </a:tc>
                <a:tc>
                  <a:txBody>
                    <a:bodyPr/>
                    <a:lstStyle/>
                    <a:p>
                      <a:pPr algn="ctr" fontAlgn="b"/>
                      <a:r>
                        <a:rPr lang="en-US" sz="1400" u="none" strike="noStrike" dirty="0">
                          <a:effectLst/>
                        </a:rPr>
                        <a:t>360</a:t>
                      </a:r>
                      <a:endParaRPr lang="en-US" sz="1400" b="0" i="0" u="none" strike="noStrike" dirty="0">
                        <a:solidFill>
                          <a:srgbClr val="000000"/>
                        </a:solidFill>
                        <a:effectLst/>
                        <a:latin typeface="Calibri"/>
                      </a:endParaRPr>
                    </a:p>
                  </a:txBody>
                  <a:tcPr marL="9409" marR="9409" marT="9409" marB="0" anchor="b"/>
                </a:tc>
                <a:tc>
                  <a:txBody>
                    <a:bodyPr/>
                    <a:lstStyle/>
                    <a:p>
                      <a:pPr algn="ctr" fontAlgn="b"/>
                      <a:r>
                        <a:rPr lang="en-US" sz="1400" u="none" strike="noStrike">
                          <a:effectLst/>
                        </a:rPr>
                        <a:t>12.39</a:t>
                      </a:r>
                      <a:endParaRPr lang="en-US" sz="1400" b="0" i="0" u="none" strike="noStrike">
                        <a:solidFill>
                          <a:srgbClr val="000000"/>
                        </a:solidFill>
                        <a:effectLst/>
                        <a:latin typeface="Calibri"/>
                      </a:endParaRPr>
                    </a:p>
                  </a:txBody>
                  <a:tcPr marL="9409" marR="9409" marT="9409" marB="0" anchor="b"/>
                </a:tc>
                <a:tc>
                  <a:txBody>
                    <a:bodyPr/>
                    <a:lstStyle/>
                    <a:p>
                      <a:pPr algn="ctr" fontAlgn="b"/>
                      <a:r>
                        <a:rPr lang="en-US" sz="1400" u="none" strike="noStrike" dirty="0" smtClean="0">
                          <a:effectLst/>
                        </a:rPr>
                        <a:t>16.48</a:t>
                      </a:r>
                      <a:endParaRPr lang="en-US" sz="1400" b="0" i="0" u="none" strike="noStrike" dirty="0">
                        <a:solidFill>
                          <a:srgbClr val="000000"/>
                        </a:solidFill>
                        <a:effectLst/>
                        <a:latin typeface="Calibri"/>
                      </a:endParaRPr>
                    </a:p>
                  </a:txBody>
                  <a:tcPr marL="9409" marR="9409" marT="9409" marB="0" anchor="b"/>
                </a:tc>
              </a:tr>
              <a:tr h="188190">
                <a:tc>
                  <a:txBody>
                    <a:bodyPr/>
                    <a:lstStyle/>
                    <a:p>
                      <a:pPr algn="l" fontAlgn="b"/>
                      <a:r>
                        <a:rPr lang="en-US" sz="1400" u="none" strike="noStrike">
                          <a:effectLst/>
                        </a:rPr>
                        <a:t>Panoan         </a:t>
                      </a:r>
                      <a:endParaRPr lang="en-US" sz="1400" b="0" i="0" u="none" strike="noStrike">
                        <a:solidFill>
                          <a:srgbClr val="000000"/>
                        </a:solidFill>
                        <a:effectLst/>
                        <a:latin typeface="Calibri"/>
                      </a:endParaRPr>
                    </a:p>
                  </a:txBody>
                  <a:tcPr marL="9409" marR="9409" marT="9409" marB="0" anchor="b"/>
                </a:tc>
                <a:tc>
                  <a:txBody>
                    <a:bodyPr/>
                    <a:lstStyle/>
                    <a:p>
                      <a:pPr algn="l" fontAlgn="b"/>
                      <a:r>
                        <a:rPr lang="en-US" sz="1400" u="none" strike="noStrike" dirty="0" err="1">
                          <a:effectLst/>
                        </a:rPr>
                        <a:t>Tacanan</a:t>
                      </a:r>
                      <a:r>
                        <a:rPr lang="en-US" sz="1400" u="none" strike="noStrike" dirty="0">
                          <a:effectLst/>
                        </a:rPr>
                        <a:t>        </a:t>
                      </a:r>
                      <a:endParaRPr lang="en-US" sz="1400" b="0" i="0" u="none" strike="noStrike" dirty="0">
                        <a:solidFill>
                          <a:srgbClr val="000000"/>
                        </a:solidFill>
                        <a:effectLst/>
                        <a:latin typeface="Calibri"/>
                      </a:endParaRPr>
                    </a:p>
                  </a:txBody>
                  <a:tcPr marL="9409" marR="9409" marT="9409" marB="0" anchor="b"/>
                </a:tc>
                <a:tc>
                  <a:txBody>
                    <a:bodyPr/>
                    <a:lstStyle/>
                    <a:p>
                      <a:pPr algn="ctr" fontAlgn="b"/>
                      <a:r>
                        <a:rPr lang="en-US" sz="1400" u="none" strike="noStrike" dirty="0">
                          <a:effectLst/>
                        </a:rPr>
                        <a:t>115</a:t>
                      </a:r>
                      <a:endParaRPr lang="en-US" sz="1400" b="0" i="0" u="none" strike="noStrike" dirty="0">
                        <a:solidFill>
                          <a:srgbClr val="000000"/>
                        </a:solidFill>
                        <a:effectLst/>
                        <a:latin typeface="Calibri"/>
                      </a:endParaRPr>
                    </a:p>
                  </a:txBody>
                  <a:tcPr marL="9409" marR="9409" marT="9409" marB="0" anchor="b"/>
                </a:tc>
                <a:tc>
                  <a:txBody>
                    <a:bodyPr/>
                    <a:lstStyle/>
                    <a:p>
                      <a:pPr algn="ctr" fontAlgn="b"/>
                      <a:r>
                        <a:rPr lang="en-US" sz="1400" u="none" strike="noStrike" dirty="0" smtClean="0">
                          <a:effectLst/>
                        </a:rPr>
                        <a:t>  8.32</a:t>
                      </a:r>
                      <a:endParaRPr lang="en-US" sz="1400" b="0" i="0" u="none" strike="noStrike" dirty="0">
                        <a:solidFill>
                          <a:srgbClr val="000000"/>
                        </a:solidFill>
                        <a:effectLst/>
                        <a:latin typeface="Calibri"/>
                      </a:endParaRPr>
                    </a:p>
                  </a:txBody>
                  <a:tcPr marL="9409" marR="9409" marT="9409" marB="0" anchor="b"/>
                </a:tc>
                <a:tc>
                  <a:txBody>
                    <a:bodyPr/>
                    <a:lstStyle/>
                    <a:p>
                      <a:pPr algn="ctr" fontAlgn="b"/>
                      <a:r>
                        <a:rPr lang="en-US" sz="1400" u="none" strike="noStrike" dirty="0" smtClean="0">
                          <a:effectLst/>
                        </a:rPr>
                        <a:t>16.28</a:t>
                      </a:r>
                      <a:endParaRPr lang="en-US" sz="1400" b="0" i="0" u="none" strike="noStrike" dirty="0">
                        <a:solidFill>
                          <a:srgbClr val="000000"/>
                        </a:solidFill>
                        <a:effectLst/>
                        <a:latin typeface="Calibri"/>
                      </a:endParaRPr>
                    </a:p>
                  </a:txBody>
                  <a:tcPr marL="9409" marR="9409" marT="9409" marB="0" anchor="b"/>
                </a:tc>
              </a:tr>
              <a:tr h="188190">
                <a:tc>
                  <a:txBody>
                    <a:bodyPr/>
                    <a:lstStyle/>
                    <a:p>
                      <a:pPr algn="l" fontAlgn="b"/>
                      <a:r>
                        <a:rPr lang="en-US" sz="1400" u="none" strike="noStrike" dirty="0" err="1">
                          <a:effectLst/>
                        </a:rPr>
                        <a:t>Central_Sudanic</a:t>
                      </a:r>
                      <a:endParaRPr lang="en-US" sz="1400" b="0" i="0" u="none" strike="noStrike" dirty="0">
                        <a:solidFill>
                          <a:srgbClr val="000000"/>
                        </a:solidFill>
                        <a:effectLst/>
                        <a:latin typeface="Calibri"/>
                      </a:endParaRPr>
                    </a:p>
                  </a:txBody>
                  <a:tcPr marL="9409" marR="9409" marT="9409" marB="0" anchor="b"/>
                </a:tc>
                <a:tc>
                  <a:txBody>
                    <a:bodyPr/>
                    <a:lstStyle/>
                    <a:p>
                      <a:pPr algn="l" fontAlgn="b"/>
                      <a:r>
                        <a:rPr lang="en-US" sz="1400" u="none" strike="noStrike" dirty="0" err="1">
                          <a:effectLst/>
                        </a:rPr>
                        <a:t>Kresh-Aja</a:t>
                      </a:r>
                      <a:r>
                        <a:rPr lang="en-US" sz="1400" u="none" strike="noStrike" dirty="0">
                          <a:effectLst/>
                        </a:rPr>
                        <a:t>      </a:t>
                      </a:r>
                      <a:endParaRPr lang="en-US" sz="1400" b="0" i="0" u="none" strike="noStrike" dirty="0">
                        <a:solidFill>
                          <a:srgbClr val="000000"/>
                        </a:solidFill>
                        <a:effectLst/>
                        <a:latin typeface="Calibri"/>
                      </a:endParaRPr>
                    </a:p>
                  </a:txBody>
                  <a:tcPr marL="9409" marR="9409" marT="9409" marB="0" anchor="b"/>
                </a:tc>
                <a:tc>
                  <a:txBody>
                    <a:bodyPr/>
                    <a:lstStyle/>
                    <a:p>
                      <a:pPr algn="ctr" fontAlgn="b"/>
                      <a:r>
                        <a:rPr lang="en-US" sz="1400" u="none" strike="noStrike">
                          <a:effectLst/>
                        </a:rPr>
                        <a:t>90</a:t>
                      </a:r>
                      <a:endParaRPr lang="en-US" sz="1400" b="0" i="0" u="none" strike="noStrike">
                        <a:solidFill>
                          <a:srgbClr val="000000"/>
                        </a:solidFill>
                        <a:effectLst/>
                        <a:latin typeface="Calibri"/>
                      </a:endParaRPr>
                    </a:p>
                  </a:txBody>
                  <a:tcPr marL="9409" marR="9409" marT="9409" marB="0" anchor="b"/>
                </a:tc>
                <a:tc>
                  <a:txBody>
                    <a:bodyPr/>
                    <a:lstStyle/>
                    <a:p>
                      <a:pPr algn="ctr" fontAlgn="b"/>
                      <a:r>
                        <a:rPr lang="en-US" sz="1400" u="none" strike="noStrike" dirty="0" smtClean="0">
                          <a:effectLst/>
                        </a:rPr>
                        <a:t>  5.74</a:t>
                      </a:r>
                      <a:endParaRPr lang="en-US" sz="1400" b="0" i="0" u="none" strike="noStrike" dirty="0">
                        <a:solidFill>
                          <a:srgbClr val="000000"/>
                        </a:solidFill>
                        <a:effectLst/>
                        <a:latin typeface="Calibri"/>
                      </a:endParaRPr>
                    </a:p>
                  </a:txBody>
                  <a:tcPr marL="9409" marR="9409" marT="9409" marB="0" anchor="b"/>
                </a:tc>
                <a:tc>
                  <a:txBody>
                    <a:bodyPr/>
                    <a:lstStyle/>
                    <a:p>
                      <a:pPr algn="ctr" fontAlgn="b"/>
                      <a:r>
                        <a:rPr lang="en-US" sz="1400" u="none" strike="noStrike" dirty="0" smtClean="0">
                          <a:effectLst/>
                        </a:rPr>
                        <a:t>15.97</a:t>
                      </a:r>
                      <a:endParaRPr lang="en-US" sz="1400" b="0" i="0" u="none" strike="noStrike" dirty="0">
                        <a:solidFill>
                          <a:srgbClr val="000000"/>
                        </a:solidFill>
                        <a:effectLst/>
                        <a:latin typeface="Calibri"/>
                      </a:endParaRPr>
                    </a:p>
                  </a:txBody>
                  <a:tcPr marL="9409" marR="9409" marT="9409" marB="0" anchor="b"/>
                </a:tc>
              </a:tr>
              <a:tr h="188190">
                <a:tc>
                  <a:txBody>
                    <a:bodyPr/>
                    <a:lstStyle/>
                    <a:p>
                      <a:pPr algn="l" fontAlgn="b"/>
                      <a:r>
                        <a:rPr lang="en-US" sz="1400" u="none" strike="noStrike">
                          <a:effectLst/>
                        </a:rPr>
                        <a:t>Kamula         </a:t>
                      </a:r>
                      <a:endParaRPr lang="en-US" sz="1400" b="0" i="0" u="none" strike="noStrike">
                        <a:solidFill>
                          <a:srgbClr val="000000"/>
                        </a:solidFill>
                        <a:effectLst/>
                        <a:latin typeface="Calibri"/>
                      </a:endParaRPr>
                    </a:p>
                  </a:txBody>
                  <a:tcPr marL="9409" marR="9409" marT="9409" marB="0" anchor="b"/>
                </a:tc>
                <a:tc>
                  <a:txBody>
                    <a:bodyPr/>
                    <a:lstStyle/>
                    <a:p>
                      <a:pPr algn="l" fontAlgn="b"/>
                      <a:r>
                        <a:rPr lang="en-US" sz="1400" u="none" strike="noStrike" dirty="0" err="1">
                          <a:effectLst/>
                        </a:rPr>
                        <a:t>Awin</a:t>
                      </a:r>
                      <a:r>
                        <a:rPr lang="en-US" sz="1400" u="none" strike="noStrike" dirty="0">
                          <a:effectLst/>
                        </a:rPr>
                        <a:t>-Pa        </a:t>
                      </a:r>
                      <a:endParaRPr lang="en-US" sz="1400" b="0" i="0" u="none" strike="noStrike" dirty="0">
                        <a:solidFill>
                          <a:srgbClr val="000000"/>
                        </a:solidFill>
                        <a:effectLst/>
                        <a:latin typeface="Calibri"/>
                      </a:endParaRPr>
                    </a:p>
                  </a:txBody>
                  <a:tcPr marL="9409" marR="9409" marT="9409" marB="0" anchor="b"/>
                </a:tc>
                <a:tc>
                  <a:txBody>
                    <a:bodyPr/>
                    <a:lstStyle/>
                    <a:p>
                      <a:pPr algn="ctr" fontAlgn="b"/>
                      <a:r>
                        <a:rPr lang="en-US" sz="1400" u="none" strike="noStrike" dirty="0">
                          <a:effectLst/>
                        </a:rPr>
                        <a:t>1</a:t>
                      </a:r>
                      <a:endParaRPr lang="en-US" sz="1400" b="0" i="0" u="none" strike="noStrike" dirty="0">
                        <a:solidFill>
                          <a:srgbClr val="000000"/>
                        </a:solidFill>
                        <a:effectLst/>
                        <a:latin typeface="Calibri"/>
                      </a:endParaRPr>
                    </a:p>
                  </a:txBody>
                  <a:tcPr marL="9409" marR="9409" marT="9409" marB="0" anchor="b"/>
                </a:tc>
                <a:tc>
                  <a:txBody>
                    <a:bodyPr/>
                    <a:lstStyle/>
                    <a:p>
                      <a:pPr algn="ctr" fontAlgn="b"/>
                      <a:r>
                        <a:rPr lang="en-US" sz="1400" u="none" strike="noStrike" dirty="0">
                          <a:effectLst/>
                        </a:rPr>
                        <a:t>15.88</a:t>
                      </a:r>
                      <a:endParaRPr lang="en-US" sz="1400" b="0" i="0" u="none" strike="noStrike" dirty="0">
                        <a:solidFill>
                          <a:srgbClr val="000000"/>
                        </a:solidFill>
                        <a:effectLst/>
                        <a:latin typeface="Calibri"/>
                      </a:endParaRPr>
                    </a:p>
                  </a:txBody>
                  <a:tcPr marL="9409" marR="9409" marT="9409" marB="0" anchor="b"/>
                </a:tc>
                <a:tc>
                  <a:txBody>
                    <a:bodyPr/>
                    <a:lstStyle/>
                    <a:p>
                      <a:pPr algn="ctr" fontAlgn="b"/>
                      <a:r>
                        <a:rPr lang="en-US" sz="1400" u="none" strike="noStrike" dirty="0">
                          <a:effectLst/>
                        </a:rPr>
                        <a:t>15.88</a:t>
                      </a:r>
                      <a:endParaRPr lang="en-US" sz="1400" b="0" i="0" u="none" strike="noStrike" dirty="0">
                        <a:solidFill>
                          <a:srgbClr val="000000"/>
                        </a:solidFill>
                        <a:effectLst/>
                        <a:latin typeface="Calibri"/>
                      </a:endParaRPr>
                    </a:p>
                  </a:txBody>
                  <a:tcPr marL="9409" marR="9409" marT="9409" marB="0" anchor="b"/>
                </a:tc>
              </a:tr>
              <a:tr h="188190">
                <a:tc>
                  <a:txBody>
                    <a:bodyPr/>
                    <a:lstStyle/>
                    <a:p>
                      <a:pPr algn="l" fontAlgn="b"/>
                      <a:r>
                        <a:rPr lang="en-US" sz="1400" u="none" strike="noStrike" dirty="0" err="1">
                          <a:effectLst/>
                        </a:rPr>
                        <a:t>Jarrakan</a:t>
                      </a:r>
                      <a:r>
                        <a:rPr lang="en-US" sz="1400" u="none" strike="noStrike" dirty="0">
                          <a:effectLst/>
                        </a:rPr>
                        <a:t>       </a:t>
                      </a:r>
                      <a:endParaRPr lang="en-US" sz="1400" b="0" i="0" u="none" strike="noStrike" dirty="0">
                        <a:solidFill>
                          <a:srgbClr val="000000"/>
                        </a:solidFill>
                        <a:effectLst/>
                        <a:latin typeface="Calibri"/>
                      </a:endParaRPr>
                    </a:p>
                  </a:txBody>
                  <a:tcPr marL="9409" marR="9409" marT="9409" marB="0" anchor="b"/>
                </a:tc>
                <a:tc>
                  <a:txBody>
                    <a:bodyPr/>
                    <a:lstStyle/>
                    <a:p>
                      <a:pPr algn="l" fontAlgn="b"/>
                      <a:r>
                        <a:rPr lang="en-US" sz="1400" u="none" strike="noStrike" dirty="0" err="1">
                          <a:effectLst/>
                        </a:rPr>
                        <a:t>Worrorran</a:t>
                      </a:r>
                      <a:r>
                        <a:rPr lang="en-US" sz="1400" u="none" strike="noStrike" dirty="0">
                          <a:effectLst/>
                        </a:rPr>
                        <a:t>      </a:t>
                      </a:r>
                      <a:endParaRPr lang="en-US" sz="1400" b="0" i="0" u="none" strike="noStrike" dirty="0">
                        <a:solidFill>
                          <a:srgbClr val="000000"/>
                        </a:solidFill>
                        <a:effectLst/>
                        <a:latin typeface="Calibri"/>
                      </a:endParaRPr>
                    </a:p>
                  </a:txBody>
                  <a:tcPr marL="9409" marR="9409" marT="9409" marB="0" anchor="b"/>
                </a:tc>
                <a:tc>
                  <a:txBody>
                    <a:bodyPr/>
                    <a:lstStyle/>
                    <a:p>
                      <a:pPr algn="ctr" fontAlgn="b"/>
                      <a:r>
                        <a:rPr lang="en-US" sz="1400" u="none" strike="noStrike" dirty="0">
                          <a:effectLst/>
                        </a:rPr>
                        <a:t>6</a:t>
                      </a:r>
                      <a:endParaRPr lang="en-US" sz="1400" b="0" i="0" u="none" strike="noStrike" dirty="0">
                        <a:solidFill>
                          <a:srgbClr val="000000"/>
                        </a:solidFill>
                        <a:effectLst/>
                        <a:latin typeface="Calibri"/>
                      </a:endParaRPr>
                    </a:p>
                  </a:txBody>
                  <a:tcPr marL="9409" marR="9409" marT="9409" marB="0" anchor="b"/>
                </a:tc>
                <a:tc>
                  <a:txBody>
                    <a:bodyPr/>
                    <a:lstStyle/>
                    <a:p>
                      <a:pPr algn="ctr" fontAlgn="b"/>
                      <a:r>
                        <a:rPr lang="en-US" sz="1400" u="none" strike="noStrike" dirty="0" smtClean="0">
                          <a:effectLst/>
                        </a:rPr>
                        <a:t>  8.55</a:t>
                      </a:r>
                      <a:endParaRPr lang="en-US" sz="1400" b="0" i="0" u="none" strike="noStrike" dirty="0">
                        <a:solidFill>
                          <a:srgbClr val="000000"/>
                        </a:solidFill>
                        <a:effectLst/>
                        <a:latin typeface="Calibri"/>
                      </a:endParaRPr>
                    </a:p>
                  </a:txBody>
                  <a:tcPr marL="9409" marR="9409" marT="9409" marB="0" anchor="b"/>
                </a:tc>
                <a:tc>
                  <a:txBody>
                    <a:bodyPr/>
                    <a:lstStyle/>
                    <a:p>
                      <a:pPr algn="ctr" fontAlgn="b"/>
                      <a:r>
                        <a:rPr lang="en-US" sz="1400" u="none" strike="noStrike" dirty="0" smtClean="0">
                          <a:effectLst/>
                        </a:rPr>
                        <a:t>15.60</a:t>
                      </a:r>
                      <a:endParaRPr lang="en-US" sz="1400" b="0" i="0" u="none" strike="noStrike" dirty="0">
                        <a:solidFill>
                          <a:srgbClr val="000000"/>
                        </a:solidFill>
                        <a:effectLst/>
                        <a:latin typeface="Calibri"/>
                      </a:endParaRPr>
                    </a:p>
                  </a:txBody>
                  <a:tcPr marL="9409" marR="9409" marT="9409" marB="0" anchor="b"/>
                </a:tc>
              </a:tr>
              <a:tr h="340623">
                <a:tc>
                  <a:txBody>
                    <a:bodyPr/>
                    <a:lstStyle/>
                    <a:p>
                      <a:pPr algn="l" fontAlgn="b"/>
                      <a:r>
                        <a:rPr lang="en-US" sz="1400" u="none" strike="noStrike" dirty="0" err="1">
                          <a:effectLst/>
                        </a:rPr>
                        <a:t>Mirndi</a:t>
                      </a:r>
                      <a:r>
                        <a:rPr lang="en-US" sz="1400" u="none" strike="noStrike" dirty="0">
                          <a:effectLst/>
                        </a:rPr>
                        <a:t>         </a:t>
                      </a:r>
                      <a:endParaRPr lang="en-US" sz="1400" b="0" i="0" u="none" strike="noStrike" dirty="0">
                        <a:solidFill>
                          <a:srgbClr val="000000"/>
                        </a:solidFill>
                        <a:effectLst/>
                        <a:latin typeface="Calibri"/>
                      </a:endParaRPr>
                    </a:p>
                  </a:txBody>
                  <a:tcPr marL="9409" marR="9409" marT="9409" marB="0" anchor="b"/>
                </a:tc>
                <a:tc>
                  <a:txBody>
                    <a:bodyPr/>
                    <a:lstStyle/>
                    <a:p>
                      <a:pPr algn="l" fontAlgn="b"/>
                      <a:r>
                        <a:rPr lang="en-US" sz="1400" u="none" strike="noStrike" dirty="0" err="1">
                          <a:effectLst/>
                        </a:rPr>
                        <a:t>Pama-Nyungan</a:t>
                      </a:r>
                      <a:r>
                        <a:rPr lang="en-US" sz="1400" u="none" strike="noStrike" dirty="0">
                          <a:effectLst/>
                        </a:rPr>
                        <a:t>   </a:t>
                      </a:r>
                      <a:endParaRPr lang="en-US" sz="1400" b="0" i="0" u="none" strike="noStrike" dirty="0">
                        <a:solidFill>
                          <a:srgbClr val="000000"/>
                        </a:solidFill>
                        <a:effectLst/>
                        <a:latin typeface="Calibri"/>
                      </a:endParaRPr>
                    </a:p>
                  </a:txBody>
                  <a:tcPr marL="9409" marR="9409" marT="9409" marB="0" anchor="b"/>
                </a:tc>
                <a:tc>
                  <a:txBody>
                    <a:bodyPr/>
                    <a:lstStyle/>
                    <a:p>
                      <a:pPr algn="ctr" fontAlgn="b"/>
                      <a:r>
                        <a:rPr lang="en-US" sz="1400" u="none" strike="noStrike" dirty="0">
                          <a:effectLst/>
                        </a:rPr>
                        <a:t>436</a:t>
                      </a:r>
                      <a:endParaRPr lang="en-US" sz="1400" b="0" i="0" u="none" strike="noStrike" dirty="0">
                        <a:solidFill>
                          <a:srgbClr val="000000"/>
                        </a:solidFill>
                        <a:effectLst/>
                        <a:latin typeface="Calibri"/>
                      </a:endParaRPr>
                    </a:p>
                  </a:txBody>
                  <a:tcPr marL="9409" marR="9409" marT="9409" marB="0" anchor="b"/>
                </a:tc>
                <a:tc>
                  <a:txBody>
                    <a:bodyPr/>
                    <a:lstStyle/>
                    <a:p>
                      <a:pPr algn="ctr" fontAlgn="b"/>
                      <a:r>
                        <a:rPr lang="en-US" sz="1400" u="none" strike="noStrike" dirty="0" smtClean="0">
                          <a:effectLst/>
                        </a:rPr>
                        <a:t>  3.53</a:t>
                      </a:r>
                      <a:endParaRPr lang="en-US" sz="1400" b="0" i="0" u="none" strike="noStrike" dirty="0">
                        <a:solidFill>
                          <a:srgbClr val="000000"/>
                        </a:solidFill>
                        <a:effectLst/>
                        <a:latin typeface="Calibri"/>
                      </a:endParaRPr>
                    </a:p>
                  </a:txBody>
                  <a:tcPr marL="9409" marR="9409" marT="9409" marB="0" anchor="b"/>
                </a:tc>
                <a:tc>
                  <a:txBody>
                    <a:bodyPr/>
                    <a:lstStyle/>
                    <a:p>
                      <a:pPr algn="ctr" fontAlgn="b"/>
                      <a:r>
                        <a:rPr lang="en-US" sz="1400" u="none" strike="noStrike" dirty="0" smtClean="0">
                          <a:effectLst/>
                        </a:rPr>
                        <a:t>15.37</a:t>
                      </a:r>
                      <a:endParaRPr lang="en-US" sz="1400" b="0" i="0" u="none" strike="noStrike" dirty="0">
                        <a:solidFill>
                          <a:srgbClr val="000000"/>
                        </a:solidFill>
                        <a:effectLst/>
                        <a:latin typeface="Calibri"/>
                      </a:endParaRPr>
                    </a:p>
                  </a:txBody>
                  <a:tcPr marL="9409" marR="9409" marT="9409" marB="0" anchor="b"/>
                </a:tc>
              </a:tr>
            </a:tbl>
          </a:graphicData>
        </a:graphic>
      </p:graphicFrame>
    </p:spTree>
    <p:extLst>
      <p:ext uri="{BB962C8B-B14F-4D97-AF65-F5344CB8AC3E}">
        <p14:creationId xmlns:p14="http://schemas.microsoft.com/office/powerpoint/2010/main" val="5104227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4" name="Rectangle 4"/>
          <p:cNvSpPr>
            <a:spLocks noChangeArrowheads="1"/>
          </p:cNvSpPr>
          <p:nvPr/>
        </p:nvSpPr>
        <p:spPr bwMode="auto">
          <a:xfrm>
            <a:off x="0" y="274638"/>
            <a:ext cx="9220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de-DE" sz="4000" dirty="0">
                <a:solidFill>
                  <a:schemeClr val="tx2"/>
                </a:solidFill>
              </a:rPr>
              <a:t>Complementary method:</a:t>
            </a:r>
          </a:p>
          <a:p>
            <a:pPr algn="ctr"/>
            <a:r>
              <a:rPr lang="de-DE" sz="4000" dirty="0">
                <a:solidFill>
                  <a:schemeClr val="tx2"/>
                </a:solidFill>
              </a:rPr>
              <a:t>Inspecting the ASJP World Tree</a:t>
            </a:r>
            <a:endParaRPr lang="en-US" sz="4000" dirty="0">
              <a:solidFill>
                <a:schemeClr val="tx2"/>
              </a:solidFill>
            </a:endParaRPr>
          </a:p>
        </p:txBody>
      </p:sp>
      <p:sp>
        <p:nvSpPr>
          <p:cNvPr id="4" name="Text Box 5"/>
          <p:cNvSpPr txBox="1">
            <a:spLocks noChangeArrowheads="1"/>
          </p:cNvSpPr>
          <p:nvPr/>
        </p:nvSpPr>
        <p:spPr bwMode="auto">
          <a:xfrm>
            <a:off x="822325" y="1687513"/>
            <a:ext cx="7178675"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itchFamily="34" charset="0"/>
              </a:defRPr>
            </a:lvl1pPr>
            <a:lvl2pPr marL="800100" indent="-342900">
              <a:defRPr>
                <a:solidFill>
                  <a:schemeClr val="tx1"/>
                </a:solidFill>
                <a:latin typeface="Arial" pitchFamily="34" charset="0"/>
              </a:defRPr>
            </a:lvl2pPr>
            <a:lvl3pPr marL="1257300" indent="-342900">
              <a:defRPr>
                <a:solidFill>
                  <a:schemeClr val="tx1"/>
                </a:solidFill>
                <a:latin typeface="Arial" pitchFamily="34" charset="0"/>
              </a:defRPr>
            </a:lvl3pPr>
            <a:lvl4pPr marL="1714500" indent="-342900">
              <a:defRPr>
                <a:solidFill>
                  <a:schemeClr val="tx1"/>
                </a:solidFill>
                <a:latin typeface="Arial" pitchFamily="34" charset="0"/>
              </a:defRPr>
            </a:lvl4pPr>
            <a:lvl5pPr marL="2171700" indent="-342900">
              <a:defRPr>
                <a:solidFill>
                  <a:schemeClr val="tx1"/>
                </a:solidFill>
                <a:latin typeface="Arial" pitchFamily="34" charset="0"/>
              </a:defRPr>
            </a:lvl5pPr>
            <a:lvl6pPr marL="2628900" indent="-342900" fontAlgn="base">
              <a:spcBef>
                <a:spcPct val="0"/>
              </a:spcBef>
              <a:spcAft>
                <a:spcPct val="0"/>
              </a:spcAft>
              <a:defRPr>
                <a:solidFill>
                  <a:schemeClr val="tx1"/>
                </a:solidFill>
                <a:latin typeface="Arial" pitchFamily="34" charset="0"/>
              </a:defRPr>
            </a:lvl6pPr>
            <a:lvl7pPr marL="3086100" indent="-342900" fontAlgn="base">
              <a:spcBef>
                <a:spcPct val="0"/>
              </a:spcBef>
              <a:spcAft>
                <a:spcPct val="0"/>
              </a:spcAft>
              <a:defRPr>
                <a:solidFill>
                  <a:schemeClr val="tx1"/>
                </a:solidFill>
                <a:latin typeface="Arial" pitchFamily="34" charset="0"/>
              </a:defRPr>
            </a:lvl7pPr>
            <a:lvl8pPr marL="3543300" indent="-342900" fontAlgn="base">
              <a:spcBef>
                <a:spcPct val="0"/>
              </a:spcBef>
              <a:spcAft>
                <a:spcPct val="0"/>
              </a:spcAft>
              <a:defRPr>
                <a:solidFill>
                  <a:schemeClr val="tx1"/>
                </a:solidFill>
                <a:latin typeface="Arial" pitchFamily="34" charset="0"/>
              </a:defRPr>
            </a:lvl8pPr>
            <a:lvl9pPr marL="4000500" indent="-342900" fontAlgn="base">
              <a:spcBef>
                <a:spcPct val="0"/>
              </a:spcBef>
              <a:spcAft>
                <a:spcPct val="0"/>
              </a:spcAft>
              <a:defRPr>
                <a:solidFill>
                  <a:schemeClr val="tx1"/>
                </a:solidFill>
                <a:latin typeface="Arial" pitchFamily="34" charset="0"/>
              </a:defRPr>
            </a:lvl9pPr>
          </a:lstStyle>
          <a:p>
            <a:pPr marL="457200" indent="-457200">
              <a:buFont typeface="Arial" pitchFamily="34" charset="0"/>
              <a:buChar char="•"/>
            </a:pPr>
            <a:r>
              <a:rPr lang="en-US" sz="2800" dirty="0" smtClean="0"/>
              <a:t>The </a:t>
            </a:r>
            <a:r>
              <a:rPr lang="en-US" sz="2800" dirty="0"/>
              <a:t>world tree puts together all languages in one big Neighbor-Joining </a:t>
            </a:r>
            <a:r>
              <a:rPr lang="en-US" sz="2800" dirty="0" smtClean="0"/>
              <a:t>tree</a:t>
            </a:r>
          </a:p>
          <a:p>
            <a:pPr marL="457200" indent="-457200">
              <a:buFont typeface="Arial" pitchFamily="34" charset="0"/>
              <a:buChar char="•"/>
            </a:pPr>
            <a:r>
              <a:rPr lang="en-US" sz="2800" dirty="0" smtClean="0"/>
              <a:t>It </a:t>
            </a:r>
            <a:r>
              <a:rPr lang="en-US" sz="2800" dirty="0"/>
              <a:t>is only as good as the data put in, and it has clear limitations beyond a time </a:t>
            </a:r>
            <a:r>
              <a:rPr lang="en-US" sz="2800" dirty="0" smtClean="0"/>
              <a:t>depth </a:t>
            </a:r>
            <a:r>
              <a:rPr lang="en-US" sz="2800" dirty="0"/>
              <a:t>of </a:t>
            </a:r>
            <a:r>
              <a:rPr lang="en-US" sz="2800" dirty="0" smtClean="0"/>
              <a:t>~5000 years</a:t>
            </a:r>
          </a:p>
          <a:p>
            <a:pPr marL="457200" indent="-457200">
              <a:buFont typeface="Arial" pitchFamily="34" charset="0"/>
              <a:buChar char="•"/>
            </a:pPr>
            <a:r>
              <a:rPr lang="en-US" sz="2800" dirty="0"/>
              <a:t>But within a time depth of ~5000 years there are still </a:t>
            </a:r>
            <a:r>
              <a:rPr lang="en-US" sz="2800" dirty="0" smtClean="0"/>
              <a:t>relationships </a:t>
            </a:r>
            <a:r>
              <a:rPr lang="en-US" sz="2800" dirty="0"/>
              <a:t>to be </a:t>
            </a:r>
            <a:r>
              <a:rPr lang="en-US" sz="2800" dirty="0" smtClean="0"/>
              <a:t>discovered!</a:t>
            </a:r>
          </a:p>
          <a:p>
            <a:pPr marL="457200" indent="-457200">
              <a:buFont typeface="Arial" pitchFamily="34" charset="0"/>
              <a:buChar char="•"/>
            </a:pPr>
            <a:r>
              <a:rPr lang="en-US" sz="2800" dirty="0" smtClean="0"/>
              <a:t>So </a:t>
            </a:r>
            <a:r>
              <a:rPr lang="en-US" sz="2800" dirty="0"/>
              <a:t>the ASJP World Tree of Lexical Similarity </a:t>
            </a:r>
            <a:r>
              <a:rPr lang="en-US" sz="2800" dirty="0" smtClean="0"/>
              <a:t>can be used to look </a:t>
            </a:r>
            <a:r>
              <a:rPr lang="en-US" sz="2800" dirty="0"/>
              <a:t>for fruitful </a:t>
            </a:r>
            <a:r>
              <a:rPr lang="en-US" sz="2800" dirty="0" smtClean="0"/>
              <a:t>suggestions</a:t>
            </a:r>
            <a:endParaRPr lang="en-US" sz="2800" dirty="0"/>
          </a:p>
        </p:txBody>
      </p:sp>
    </p:spTree>
    <p:extLst>
      <p:ext uri="{BB962C8B-B14F-4D97-AF65-F5344CB8AC3E}">
        <p14:creationId xmlns:p14="http://schemas.microsoft.com/office/powerpoint/2010/main" val="20234132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4" name="Rectangle 4"/>
          <p:cNvSpPr>
            <a:spLocks noChangeArrowheads="1"/>
          </p:cNvSpPr>
          <p:nvPr/>
        </p:nvSpPr>
        <p:spPr bwMode="auto">
          <a:xfrm>
            <a:off x="0" y="274638"/>
            <a:ext cx="9220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de-DE" sz="4000" dirty="0" smtClean="0">
                <a:solidFill>
                  <a:schemeClr val="tx2"/>
                </a:solidFill>
              </a:rPr>
              <a:t>Not recommended: throwing the</a:t>
            </a:r>
          </a:p>
          <a:p>
            <a:pPr algn="ctr"/>
            <a:r>
              <a:rPr lang="de-DE" sz="4000" dirty="0" smtClean="0">
                <a:solidFill>
                  <a:schemeClr val="tx2"/>
                </a:solidFill>
              </a:rPr>
              <a:t>baby out with the bath water</a:t>
            </a:r>
            <a:endParaRPr lang="en-US" sz="4000" dirty="0">
              <a:solidFill>
                <a:schemeClr val="tx2"/>
              </a:solidFill>
            </a:endParaRPr>
          </a:p>
        </p:txBody>
      </p:sp>
      <p:sp>
        <p:nvSpPr>
          <p:cNvPr id="3" name="TextBox 2"/>
          <p:cNvSpPr txBox="1"/>
          <p:nvPr/>
        </p:nvSpPr>
        <p:spPr>
          <a:xfrm>
            <a:off x="533400" y="1905000"/>
            <a:ext cx="8804974" cy="4832092"/>
          </a:xfrm>
          <a:prstGeom prst="rect">
            <a:avLst/>
          </a:prstGeom>
          <a:noFill/>
        </p:spPr>
        <p:txBody>
          <a:bodyPr wrap="none" rtlCol="0">
            <a:spAutoFit/>
          </a:bodyPr>
          <a:lstStyle/>
          <a:p>
            <a:r>
              <a:rPr lang="en-US" sz="2800" dirty="0" smtClean="0"/>
              <a:t>[The ASJP World Tree of Lexical Similarity is] </a:t>
            </a:r>
          </a:p>
          <a:p>
            <a:r>
              <a:rPr lang="en-US" sz="2800" dirty="0" smtClean="0"/>
              <a:t>“a </a:t>
            </a:r>
            <a:r>
              <a:rPr lang="en-US" sz="2800" dirty="0"/>
              <a:t>phylogenetic tree </a:t>
            </a:r>
            <a:r>
              <a:rPr lang="en-US" sz="2800" dirty="0" smtClean="0"/>
              <a:t>where </a:t>
            </a:r>
            <a:r>
              <a:rPr lang="en-US" sz="2800" dirty="0"/>
              <a:t>historically </a:t>
            </a:r>
            <a:r>
              <a:rPr lang="en-US" sz="2800" dirty="0" smtClean="0"/>
              <a:t>correct </a:t>
            </a:r>
            <a:r>
              <a:rPr lang="en-US" sz="2800" dirty="0"/>
              <a:t>nodes </a:t>
            </a:r>
            <a:endParaRPr lang="en-US" sz="2800" dirty="0" smtClean="0"/>
          </a:p>
          <a:p>
            <a:r>
              <a:rPr lang="en-US" sz="2800" dirty="0" smtClean="0"/>
              <a:t>are hopelessly </a:t>
            </a:r>
            <a:r>
              <a:rPr lang="en-US" sz="2800" dirty="0"/>
              <a:t>mixed with nodes </a:t>
            </a:r>
            <a:r>
              <a:rPr lang="en-US" sz="2800" dirty="0" smtClean="0"/>
              <a:t>that </a:t>
            </a:r>
            <a:r>
              <a:rPr lang="en-US" sz="2800" dirty="0"/>
              <a:t>reflect either </a:t>
            </a:r>
            <a:endParaRPr lang="en-US" sz="2800" dirty="0" smtClean="0"/>
          </a:p>
          <a:p>
            <a:r>
              <a:rPr lang="en-US" sz="2800" dirty="0" smtClean="0"/>
              <a:t>areal </a:t>
            </a:r>
            <a:r>
              <a:rPr lang="en-US" sz="2800" dirty="0"/>
              <a:t>convergence </a:t>
            </a:r>
            <a:r>
              <a:rPr lang="en-US" sz="2800" dirty="0" smtClean="0"/>
              <a:t>(</a:t>
            </a:r>
            <a:r>
              <a:rPr lang="en-US" sz="2800" dirty="0"/>
              <a:t>e. g. the closest branch </a:t>
            </a:r>
            <a:r>
              <a:rPr lang="en-US" sz="2800" dirty="0" smtClean="0"/>
              <a:t>to Sinitic </a:t>
            </a:r>
          </a:p>
          <a:p>
            <a:r>
              <a:rPr lang="en-US" sz="2800" dirty="0" smtClean="0"/>
              <a:t>turns </a:t>
            </a:r>
            <a:r>
              <a:rPr lang="en-US" sz="2800" dirty="0"/>
              <a:t>out to </a:t>
            </a:r>
            <a:r>
              <a:rPr lang="en-US" sz="2800" dirty="0" smtClean="0"/>
              <a:t>be </a:t>
            </a:r>
            <a:r>
              <a:rPr lang="en-US" sz="2800" dirty="0"/>
              <a:t>Hmong-Mien instead of </a:t>
            </a:r>
            <a:r>
              <a:rPr lang="en-US" sz="2800" dirty="0" err="1"/>
              <a:t>Tibeto</a:t>
            </a:r>
            <a:r>
              <a:rPr lang="en-US" sz="2800" dirty="0"/>
              <a:t>-Burmese), </a:t>
            </a:r>
            <a:endParaRPr lang="en-US" sz="2800" dirty="0" smtClean="0"/>
          </a:p>
          <a:p>
            <a:r>
              <a:rPr lang="en-US" sz="2800" dirty="0" smtClean="0"/>
              <a:t>differences </a:t>
            </a:r>
            <a:r>
              <a:rPr lang="en-US" sz="2800" dirty="0"/>
              <a:t>in the rate of </a:t>
            </a:r>
            <a:r>
              <a:rPr lang="en-US" sz="2800" dirty="0" smtClean="0"/>
              <a:t>phonetic evolution (…) </a:t>
            </a:r>
          </a:p>
          <a:p>
            <a:r>
              <a:rPr lang="en-US" sz="2800" dirty="0" smtClean="0"/>
              <a:t>(</a:t>
            </a:r>
            <a:r>
              <a:rPr lang="en-US" sz="2800" dirty="0"/>
              <a:t>e. g. Kota is not recognized as a </a:t>
            </a:r>
            <a:r>
              <a:rPr lang="en-US" sz="2800" dirty="0" smtClean="0"/>
              <a:t>South </a:t>
            </a:r>
            <a:r>
              <a:rPr lang="en-US" sz="2800" dirty="0"/>
              <a:t>Dravidian </a:t>
            </a:r>
            <a:endParaRPr lang="en-US" sz="2800" dirty="0" smtClean="0"/>
          </a:p>
          <a:p>
            <a:r>
              <a:rPr lang="en-US" sz="2800" dirty="0" smtClean="0"/>
              <a:t>language, although </a:t>
            </a:r>
            <a:r>
              <a:rPr lang="en-US" sz="2800" dirty="0"/>
              <a:t>it most certainly is), </a:t>
            </a:r>
            <a:r>
              <a:rPr lang="en-US" sz="2800" dirty="0" smtClean="0"/>
              <a:t>or </a:t>
            </a:r>
            <a:r>
              <a:rPr lang="en-US" sz="2800" dirty="0"/>
              <a:t>straightforward </a:t>
            </a:r>
            <a:endParaRPr lang="en-US" sz="2800" dirty="0" smtClean="0"/>
          </a:p>
          <a:p>
            <a:r>
              <a:rPr lang="en-US" sz="2800" dirty="0" smtClean="0"/>
              <a:t>absurdities </a:t>
            </a:r>
            <a:r>
              <a:rPr lang="en-US" sz="2800" dirty="0"/>
              <a:t>(e. g. the closest </a:t>
            </a:r>
            <a:r>
              <a:rPr lang="en-US" sz="2800" dirty="0" err="1" smtClean="0"/>
              <a:t>neighbour</a:t>
            </a:r>
            <a:r>
              <a:rPr lang="en-US" sz="2800" dirty="0" smtClean="0"/>
              <a:t> of </a:t>
            </a:r>
            <a:r>
              <a:rPr lang="en-US" sz="2800" dirty="0" err="1"/>
              <a:t>Khoisan</a:t>
            </a:r>
            <a:r>
              <a:rPr lang="en-US" sz="2800" dirty="0"/>
              <a:t> </a:t>
            </a:r>
            <a:endParaRPr lang="en-US" sz="2800" dirty="0" smtClean="0"/>
          </a:p>
          <a:p>
            <a:r>
              <a:rPr lang="en-US" sz="2800" dirty="0" smtClean="0"/>
              <a:t>languages  turns </a:t>
            </a:r>
            <a:r>
              <a:rPr lang="en-US" sz="2800" dirty="0"/>
              <a:t>out to be… </a:t>
            </a:r>
            <a:r>
              <a:rPr lang="en-US" sz="2800" dirty="0" err="1"/>
              <a:t>Kartvelian</a:t>
            </a:r>
            <a:r>
              <a:rPr lang="en-US" sz="2800" dirty="0" smtClean="0"/>
              <a:t>!) “</a:t>
            </a:r>
          </a:p>
          <a:p>
            <a:r>
              <a:rPr lang="en-US" sz="2800" dirty="0" smtClean="0"/>
              <a:t>(</a:t>
            </a:r>
            <a:r>
              <a:rPr lang="en-US" sz="2800" dirty="0" err="1" smtClean="0"/>
              <a:t>Starostin</a:t>
            </a:r>
            <a:r>
              <a:rPr lang="en-US" sz="2800" dirty="0" smtClean="0"/>
              <a:t> 2010: 94)</a:t>
            </a:r>
            <a:endParaRPr lang="en-US" sz="2800" dirty="0"/>
          </a:p>
        </p:txBody>
      </p:sp>
    </p:spTree>
    <p:extLst>
      <p:ext uri="{BB962C8B-B14F-4D97-AF65-F5344CB8AC3E}">
        <p14:creationId xmlns:p14="http://schemas.microsoft.com/office/powerpoint/2010/main" val="17104620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4" name="Rectangle 4"/>
          <p:cNvSpPr>
            <a:spLocks noChangeArrowheads="1"/>
          </p:cNvSpPr>
          <p:nvPr/>
        </p:nvSpPr>
        <p:spPr bwMode="auto">
          <a:xfrm>
            <a:off x="0" y="457200"/>
            <a:ext cx="9220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de-DE" sz="4000" dirty="0" smtClean="0">
                <a:solidFill>
                  <a:schemeClr val="tx2"/>
                </a:solidFill>
              </a:rPr>
              <a:t>First case study: Lepki-Murkim</a:t>
            </a:r>
            <a:endParaRPr lang="en-US" sz="4000" dirty="0">
              <a:solidFill>
                <a:schemeClr val="tx2"/>
              </a:solidFill>
            </a:endParaRPr>
          </a:p>
        </p:txBody>
      </p:sp>
      <p:sp>
        <p:nvSpPr>
          <p:cNvPr id="3" name="TextBox 2"/>
          <p:cNvSpPr txBox="1"/>
          <p:nvPr/>
        </p:nvSpPr>
        <p:spPr>
          <a:xfrm>
            <a:off x="523875" y="1676400"/>
            <a:ext cx="8175893" cy="1815882"/>
          </a:xfrm>
          <a:prstGeom prst="rect">
            <a:avLst/>
          </a:prstGeom>
          <a:noFill/>
        </p:spPr>
        <p:txBody>
          <a:bodyPr wrap="none" rtlCol="0">
            <a:spAutoFit/>
          </a:bodyPr>
          <a:lstStyle/>
          <a:p>
            <a:r>
              <a:rPr lang="en-US" sz="2800" dirty="0" err="1" smtClean="0"/>
              <a:t>Lepki</a:t>
            </a:r>
            <a:r>
              <a:rPr lang="en-US" sz="2800" dirty="0" smtClean="0"/>
              <a:t> and </a:t>
            </a:r>
            <a:r>
              <a:rPr lang="en-US" sz="2800" dirty="0" err="1" smtClean="0"/>
              <a:t>Murkim</a:t>
            </a:r>
            <a:r>
              <a:rPr lang="en-US" sz="2800" dirty="0" smtClean="0"/>
              <a:t> are treated as isolates in </a:t>
            </a:r>
            <a:r>
              <a:rPr lang="en-US" sz="2800" i="1" dirty="0" err="1" smtClean="0"/>
              <a:t>Ethnologue</a:t>
            </a:r>
            <a:endParaRPr lang="en-US" sz="2800" i="1" dirty="0" smtClean="0"/>
          </a:p>
          <a:p>
            <a:r>
              <a:rPr lang="en-US" sz="2800" dirty="0" smtClean="0"/>
              <a:t>and </a:t>
            </a:r>
            <a:r>
              <a:rPr lang="en-US" sz="2800" dirty="0" err="1" smtClean="0"/>
              <a:t>Hammarström</a:t>
            </a:r>
            <a:r>
              <a:rPr lang="en-US" sz="2800" dirty="0" smtClean="0"/>
              <a:t> (2010), although</a:t>
            </a:r>
            <a:r>
              <a:rPr lang="en-US" sz="2800" dirty="0"/>
              <a:t> </a:t>
            </a:r>
            <a:r>
              <a:rPr lang="en-US" sz="2800" i="1" dirty="0" err="1" smtClean="0"/>
              <a:t>Ethnologue</a:t>
            </a:r>
            <a:endParaRPr lang="en-US" sz="2800" i="1" dirty="0" smtClean="0"/>
          </a:p>
          <a:p>
            <a:r>
              <a:rPr lang="en-US" sz="2800" dirty="0" smtClean="0"/>
              <a:t>does mention the possibility of relatedness between</a:t>
            </a:r>
          </a:p>
          <a:p>
            <a:r>
              <a:rPr lang="en-US" sz="2800" dirty="0" smtClean="0"/>
              <a:t>the two.</a:t>
            </a:r>
            <a:endParaRPr lang="en-US" sz="2800" dirty="0"/>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1684067" y="3625632"/>
            <a:ext cx="5335858" cy="2756118"/>
          </a:xfrm>
          <a:prstGeom prst="rect">
            <a:avLst/>
          </a:prstGeom>
        </p:spPr>
      </p:pic>
      <p:sp>
        <p:nvSpPr>
          <p:cNvPr id="5" name="TextBox 4"/>
          <p:cNvSpPr txBox="1"/>
          <p:nvPr/>
        </p:nvSpPr>
        <p:spPr>
          <a:xfrm>
            <a:off x="3867150" y="4448175"/>
            <a:ext cx="567784" cy="307777"/>
          </a:xfrm>
          <a:prstGeom prst="rect">
            <a:avLst/>
          </a:prstGeom>
          <a:noFill/>
        </p:spPr>
        <p:txBody>
          <a:bodyPr wrap="none" rtlCol="0">
            <a:spAutoFit/>
          </a:bodyPr>
          <a:lstStyle/>
          <a:p>
            <a:r>
              <a:rPr lang="en-US" sz="1400" dirty="0" err="1" smtClean="0"/>
              <a:t>Lepki</a:t>
            </a:r>
            <a:endParaRPr lang="en-US" sz="1400" dirty="0"/>
          </a:p>
        </p:txBody>
      </p:sp>
      <p:sp>
        <p:nvSpPr>
          <p:cNvPr id="7" name="TextBox 6"/>
          <p:cNvSpPr txBox="1"/>
          <p:nvPr/>
        </p:nvSpPr>
        <p:spPr>
          <a:xfrm>
            <a:off x="4448175" y="4638675"/>
            <a:ext cx="761747" cy="307777"/>
          </a:xfrm>
          <a:prstGeom prst="rect">
            <a:avLst/>
          </a:prstGeom>
          <a:noFill/>
        </p:spPr>
        <p:txBody>
          <a:bodyPr wrap="none" rtlCol="0">
            <a:spAutoFit/>
          </a:bodyPr>
          <a:lstStyle/>
          <a:p>
            <a:r>
              <a:rPr lang="en-US" sz="1400" dirty="0" err="1" smtClean="0"/>
              <a:t>Murkim</a:t>
            </a:r>
            <a:endParaRPr lang="en-US" sz="1400" dirty="0"/>
          </a:p>
        </p:txBody>
      </p:sp>
    </p:spTree>
    <p:extLst>
      <p:ext uri="{BB962C8B-B14F-4D97-AF65-F5344CB8AC3E}">
        <p14:creationId xmlns:p14="http://schemas.microsoft.com/office/powerpoint/2010/main" val="5485587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4" name="Rectangle 4"/>
          <p:cNvSpPr>
            <a:spLocks noChangeArrowheads="1"/>
          </p:cNvSpPr>
          <p:nvPr/>
        </p:nvSpPr>
        <p:spPr bwMode="auto">
          <a:xfrm>
            <a:off x="0" y="152400"/>
            <a:ext cx="9220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de-DE" sz="4000" dirty="0" smtClean="0">
                <a:solidFill>
                  <a:schemeClr val="tx2"/>
                </a:solidFill>
              </a:rPr>
              <a:t>Top-ranking pairs</a:t>
            </a:r>
            <a:endParaRPr lang="en-US" sz="4000" dirty="0">
              <a:solidFill>
                <a:schemeClr val="tx2"/>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3569842289"/>
              </p:ext>
            </p:extLst>
          </p:nvPr>
        </p:nvGraphicFramePr>
        <p:xfrm>
          <a:off x="685802" y="1157288"/>
          <a:ext cx="7772397" cy="5471370"/>
        </p:xfrm>
        <a:graphic>
          <a:graphicData uri="http://schemas.openxmlformats.org/drawingml/2006/table">
            <a:tbl>
              <a:tblPr>
                <a:tableStyleId>{5C22544A-7EE6-4342-B048-85BDC9FD1C3A}</a:tableStyleId>
              </a:tblPr>
              <a:tblGrid>
                <a:gridCol w="2133598"/>
                <a:gridCol w="2051540"/>
                <a:gridCol w="1195753"/>
                <a:gridCol w="1195753"/>
                <a:gridCol w="1195753"/>
              </a:tblGrid>
              <a:tr h="188190">
                <a:tc>
                  <a:txBody>
                    <a:bodyPr/>
                    <a:lstStyle/>
                    <a:p>
                      <a:pPr algn="l" fontAlgn="b"/>
                      <a:r>
                        <a:rPr lang="en-US" sz="1400" u="none" strike="noStrike" dirty="0" smtClean="0">
                          <a:effectLst/>
                        </a:rPr>
                        <a:t>FAMILY 1</a:t>
                      </a:r>
                    </a:p>
                    <a:p>
                      <a:pPr algn="l" fontAlgn="b"/>
                      <a:endParaRPr lang="en-US" sz="1400" b="0" i="0" u="none" strike="noStrike" dirty="0" smtClean="0">
                        <a:solidFill>
                          <a:srgbClr val="000000"/>
                        </a:solidFill>
                        <a:effectLst/>
                        <a:latin typeface="Calibri"/>
                      </a:endParaRPr>
                    </a:p>
                    <a:p>
                      <a:pPr algn="l" fontAlgn="b"/>
                      <a:endParaRPr lang="en-US" sz="1400" b="0" i="0" u="none" strike="noStrike" dirty="0">
                        <a:solidFill>
                          <a:srgbClr val="000000"/>
                        </a:solidFill>
                        <a:effectLst/>
                        <a:latin typeface="Calibri"/>
                      </a:endParaRPr>
                    </a:p>
                  </a:txBody>
                  <a:tcPr marL="9409" marR="9409" marT="9409" marB="0" anchor="b"/>
                </a:tc>
                <a:tc>
                  <a:txBody>
                    <a:bodyPr/>
                    <a:lstStyle/>
                    <a:p>
                      <a:pPr algn="l" fontAlgn="b"/>
                      <a:r>
                        <a:rPr lang="en-US" sz="1400" u="none" strike="noStrike" dirty="0" smtClean="0">
                          <a:effectLst/>
                        </a:rPr>
                        <a:t>FAMILY 2</a:t>
                      </a:r>
                    </a:p>
                    <a:p>
                      <a:pPr algn="l" fontAlgn="b"/>
                      <a:endParaRPr lang="en-US" sz="1400" b="0" i="0" u="none" strike="noStrike" dirty="0" smtClean="0">
                        <a:solidFill>
                          <a:srgbClr val="000000"/>
                        </a:solidFill>
                        <a:effectLst/>
                        <a:latin typeface="Calibri"/>
                      </a:endParaRPr>
                    </a:p>
                    <a:p>
                      <a:pPr algn="l" fontAlgn="b"/>
                      <a:endParaRPr lang="en-US" sz="1400" b="0" i="0" u="none" strike="noStrike" dirty="0">
                        <a:solidFill>
                          <a:srgbClr val="000000"/>
                        </a:solidFill>
                        <a:effectLst/>
                        <a:latin typeface="Calibri"/>
                      </a:endParaRPr>
                    </a:p>
                  </a:txBody>
                  <a:tcPr marL="9409" marR="9409" marT="9409" marB="0" anchor="b"/>
                </a:tc>
                <a:tc>
                  <a:txBody>
                    <a:bodyPr/>
                    <a:lstStyle/>
                    <a:p>
                      <a:pPr algn="l" fontAlgn="b"/>
                      <a:r>
                        <a:rPr lang="en-US" sz="1400" u="none" strike="noStrike" dirty="0">
                          <a:effectLst/>
                        </a:rPr>
                        <a:t>     </a:t>
                      </a:r>
                      <a:r>
                        <a:rPr lang="en-US" sz="1400" u="none" strike="noStrike" dirty="0" smtClean="0">
                          <a:effectLst/>
                        </a:rPr>
                        <a:t>PAIRS</a:t>
                      </a:r>
                    </a:p>
                    <a:p>
                      <a:pPr algn="l" fontAlgn="b"/>
                      <a:endParaRPr lang="en-US" sz="1400" b="0" i="0" u="none" strike="noStrike" dirty="0" smtClean="0">
                        <a:solidFill>
                          <a:srgbClr val="000000"/>
                        </a:solidFill>
                        <a:effectLst/>
                        <a:latin typeface="Calibri"/>
                      </a:endParaRPr>
                    </a:p>
                    <a:p>
                      <a:pPr algn="l" fontAlgn="b"/>
                      <a:endParaRPr lang="en-US" sz="1400" b="0" i="0" u="none" strike="noStrike" dirty="0">
                        <a:solidFill>
                          <a:srgbClr val="000000"/>
                        </a:solidFill>
                        <a:effectLst/>
                        <a:latin typeface="Calibri"/>
                      </a:endParaRPr>
                    </a:p>
                  </a:txBody>
                  <a:tcPr marL="9409" marR="9409" marT="9409" marB="0" anchor="b"/>
                </a:tc>
                <a:tc>
                  <a:txBody>
                    <a:bodyPr/>
                    <a:lstStyle/>
                    <a:p>
                      <a:pPr algn="l" fontAlgn="b"/>
                      <a:r>
                        <a:rPr lang="en-US" sz="1400" u="none" strike="noStrike" dirty="0">
                          <a:effectLst/>
                        </a:rPr>
                        <a:t>    </a:t>
                      </a:r>
                      <a:r>
                        <a:rPr lang="en-US" sz="1400" u="none" strike="noStrike" dirty="0" smtClean="0">
                          <a:effectLst/>
                        </a:rPr>
                        <a:t>MEAN</a:t>
                      </a:r>
                      <a:r>
                        <a:rPr lang="en-US" sz="1400" u="none" strike="noStrike" baseline="0" dirty="0" smtClean="0">
                          <a:effectLst/>
                        </a:rPr>
                        <a:t> SIMILARITY</a:t>
                      </a:r>
                    </a:p>
                    <a:p>
                      <a:pPr algn="l" fontAlgn="b"/>
                      <a:endParaRPr lang="en-US" sz="1400" b="0" i="0" u="none" strike="noStrike" dirty="0">
                        <a:solidFill>
                          <a:srgbClr val="000000"/>
                        </a:solidFill>
                        <a:effectLst/>
                        <a:latin typeface="Calibri"/>
                      </a:endParaRPr>
                    </a:p>
                  </a:txBody>
                  <a:tcPr marL="9409" marR="9409" marT="9409" marB="0" anchor="b"/>
                </a:tc>
                <a:tc>
                  <a:txBody>
                    <a:bodyPr/>
                    <a:lstStyle/>
                    <a:p>
                      <a:pPr algn="l" fontAlgn="b"/>
                      <a:r>
                        <a:rPr lang="en-US" sz="1400" b="0" i="0" u="none" strike="noStrike" dirty="0" smtClean="0">
                          <a:solidFill>
                            <a:schemeClr val="dk1"/>
                          </a:solidFill>
                          <a:effectLst/>
                          <a:latin typeface="+mn-lt"/>
                        </a:rPr>
                        <a:t>MODIFIED</a:t>
                      </a:r>
                      <a:r>
                        <a:rPr lang="en-US" sz="1400" b="0" i="0" u="none" strike="noStrike" baseline="0" dirty="0" smtClean="0">
                          <a:solidFill>
                            <a:schemeClr val="dk1"/>
                          </a:solidFill>
                          <a:effectLst/>
                          <a:latin typeface="+mn-lt"/>
                        </a:rPr>
                        <a:t> MEAN</a:t>
                      </a:r>
                    </a:p>
                    <a:p>
                      <a:pPr algn="l" fontAlgn="b"/>
                      <a:r>
                        <a:rPr lang="en-US" sz="1400" b="0" i="0" u="none" strike="noStrike" baseline="0" dirty="0" smtClean="0">
                          <a:solidFill>
                            <a:schemeClr val="dk1"/>
                          </a:solidFill>
                          <a:effectLst/>
                          <a:latin typeface="+mn-lt"/>
                        </a:rPr>
                        <a:t>SIMILARITY</a:t>
                      </a:r>
                      <a:endParaRPr lang="en-US" sz="1400" b="0" i="0" u="none" strike="noStrike" dirty="0">
                        <a:solidFill>
                          <a:srgbClr val="000000"/>
                        </a:solidFill>
                        <a:effectLst/>
                        <a:latin typeface="Calibri"/>
                      </a:endParaRPr>
                    </a:p>
                  </a:txBody>
                  <a:tcPr marL="9409" marR="9409" marT="9409" marB="0" anchor="b"/>
                </a:tc>
              </a:tr>
              <a:tr h="340623">
                <a:tc>
                  <a:txBody>
                    <a:bodyPr/>
                    <a:lstStyle/>
                    <a:p>
                      <a:pPr algn="l" fontAlgn="b"/>
                      <a:r>
                        <a:rPr lang="en-US" sz="1400" u="none" strike="noStrike" dirty="0" smtClean="0">
                          <a:effectLst/>
                        </a:rPr>
                        <a:t>West Timor-</a:t>
                      </a:r>
                      <a:r>
                        <a:rPr lang="en-US" sz="1400" u="none" strike="noStrike" dirty="0" err="1" smtClean="0">
                          <a:effectLst/>
                        </a:rPr>
                        <a:t>Alor</a:t>
                      </a:r>
                      <a:endParaRPr lang="en-US" sz="1400" b="0" i="0" u="none" strike="noStrike" dirty="0">
                        <a:solidFill>
                          <a:srgbClr val="000000"/>
                        </a:solidFill>
                        <a:effectLst/>
                        <a:latin typeface="Calibri"/>
                      </a:endParaRPr>
                    </a:p>
                  </a:txBody>
                  <a:tcPr marL="9409" marR="9409" marT="9409" marB="0" anchor="b"/>
                </a:tc>
                <a:tc>
                  <a:txBody>
                    <a:bodyPr/>
                    <a:lstStyle/>
                    <a:p>
                      <a:pPr algn="l" fontAlgn="b"/>
                      <a:r>
                        <a:rPr lang="en-US" sz="1400" u="none" strike="noStrike" dirty="0" smtClean="0">
                          <a:effectLst/>
                        </a:rPr>
                        <a:t>East Timor-Buna</a:t>
                      </a:r>
                      <a:endParaRPr lang="en-US" sz="1400" b="0" i="0" u="none" strike="noStrike" dirty="0">
                        <a:solidFill>
                          <a:srgbClr val="000000"/>
                        </a:solidFill>
                        <a:effectLst/>
                        <a:latin typeface="Calibri"/>
                      </a:endParaRPr>
                    </a:p>
                  </a:txBody>
                  <a:tcPr marL="9409" marR="9409" marT="9409" marB="0" anchor="b"/>
                </a:tc>
                <a:tc>
                  <a:txBody>
                    <a:bodyPr/>
                    <a:lstStyle/>
                    <a:p>
                      <a:pPr algn="ctr" fontAlgn="b"/>
                      <a:r>
                        <a:rPr lang="en-US" sz="1400" u="none" strike="noStrike" dirty="0">
                          <a:effectLst/>
                        </a:rPr>
                        <a:t>205</a:t>
                      </a:r>
                      <a:endParaRPr lang="en-US" sz="1400" b="0" i="0" u="none" strike="noStrike" dirty="0">
                        <a:solidFill>
                          <a:srgbClr val="000000"/>
                        </a:solidFill>
                        <a:effectLst/>
                        <a:latin typeface="Calibri"/>
                      </a:endParaRPr>
                    </a:p>
                  </a:txBody>
                  <a:tcPr marL="9409" marR="9409" marT="9409" marB="0" anchor="b"/>
                </a:tc>
                <a:tc>
                  <a:txBody>
                    <a:bodyPr/>
                    <a:lstStyle/>
                    <a:p>
                      <a:pPr algn="ctr" fontAlgn="b"/>
                      <a:r>
                        <a:rPr lang="en-US" sz="1400" u="none" strike="noStrike" dirty="0" smtClean="0">
                          <a:effectLst/>
                        </a:rPr>
                        <a:t>  8.72</a:t>
                      </a:r>
                      <a:endParaRPr lang="en-US" sz="1400" b="0" i="0" u="none" strike="noStrike" dirty="0">
                        <a:solidFill>
                          <a:srgbClr val="000000"/>
                        </a:solidFill>
                        <a:effectLst/>
                        <a:latin typeface="Calibri"/>
                      </a:endParaRPr>
                    </a:p>
                  </a:txBody>
                  <a:tcPr marL="9409" marR="9409" marT="9409" marB="0" anchor="b"/>
                </a:tc>
                <a:tc>
                  <a:txBody>
                    <a:bodyPr/>
                    <a:lstStyle/>
                    <a:p>
                      <a:pPr algn="ctr" fontAlgn="b"/>
                      <a:r>
                        <a:rPr lang="en-US" sz="1400" u="none" strike="noStrike" dirty="0" smtClean="0">
                          <a:effectLst/>
                        </a:rPr>
                        <a:t>29.22</a:t>
                      </a:r>
                      <a:endParaRPr lang="en-US" sz="1400" b="0" i="0" u="none" strike="noStrike" dirty="0">
                        <a:solidFill>
                          <a:srgbClr val="000000"/>
                        </a:solidFill>
                        <a:effectLst/>
                        <a:latin typeface="Calibri"/>
                      </a:endParaRPr>
                    </a:p>
                  </a:txBody>
                  <a:tcPr marL="9409" marR="9409" marT="9409" marB="0" anchor="b"/>
                </a:tc>
              </a:tr>
              <a:tr h="188190">
                <a:tc>
                  <a:txBody>
                    <a:bodyPr/>
                    <a:lstStyle/>
                    <a:p>
                      <a:pPr algn="l" fontAlgn="b"/>
                      <a:r>
                        <a:rPr lang="en-US" sz="1400" b="1" u="none" strike="noStrike" dirty="0" err="1">
                          <a:solidFill>
                            <a:srgbClr val="FF0000"/>
                          </a:solidFill>
                          <a:effectLst/>
                        </a:rPr>
                        <a:t>Lepki</a:t>
                      </a:r>
                      <a:r>
                        <a:rPr lang="en-US" sz="1400" b="1" u="none" strike="noStrike" dirty="0">
                          <a:solidFill>
                            <a:srgbClr val="FF0000"/>
                          </a:solidFill>
                          <a:effectLst/>
                        </a:rPr>
                        <a:t>          </a:t>
                      </a:r>
                      <a:endParaRPr lang="en-US" sz="1400" b="1" i="0" u="none" strike="noStrike" dirty="0">
                        <a:solidFill>
                          <a:srgbClr val="FF0000"/>
                        </a:solidFill>
                        <a:effectLst/>
                        <a:latin typeface="Calibri"/>
                      </a:endParaRPr>
                    </a:p>
                  </a:txBody>
                  <a:tcPr marL="9409" marR="9409" marT="9409" marB="0" anchor="b"/>
                </a:tc>
                <a:tc>
                  <a:txBody>
                    <a:bodyPr/>
                    <a:lstStyle/>
                    <a:p>
                      <a:pPr algn="l" fontAlgn="b"/>
                      <a:r>
                        <a:rPr lang="en-US" sz="1400" b="1" u="none" strike="noStrike" dirty="0" err="1">
                          <a:solidFill>
                            <a:srgbClr val="FF0000"/>
                          </a:solidFill>
                          <a:effectLst/>
                        </a:rPr>
                        <a:t>Murkim</a:t>
                      </a:r>
                      <a:r>
                        <a:rPr lang="en-US" sz="1400" b="1" u="none" strike="noStrike" dirty="0">
                          <a:solidFill>
                            <a:srgbClr val="FF0000"/>
                          </a:solidFill>
                          <a:effectLst/>
                        </a:rPr>
                        <a:t>         </a:t>
                      </a:r>
                      <a:endParaRPr lang="en-US" sz="1400" b="1" i="0" u="none" strike="noStrike" dirty="0">
                        <a:solidFill>
                          <a:srgbClr val="FF0000"/>
                        </a:solidFill>
                        <a:effectLst/>
                        <a:latin typeface="Calibri"/>
                      </a:endParaRPr>
                    </a:p>
                  </a:txBody>
                  <a:tcPr marL="9409" marR="9409" marT="9409" marB="0" anchor="b"/>
                </a:tc>
                <a:tc>
                  <a:txBody>
                    <a:bodyPr/>
                    <a:lstStyle/>
                    <a:p>
                      <a:pPr algn="ctr" fontAlgn="b"/>
                      <a:r>
                        <a:rPr lang="en-US" sz="1400" b="1" u="none" strike="noStrike" dirty="0">
                          <a:solidFill>
                            <a:srgbClr val="FF0000"/>
                          </a:solidFill>
                          <a:effectLst/>
                        </a:rPr>
                        <a:t>2</a:t>
                      </a:r>
                      <a:endParaRPr lang="en-US" sz="1400" b="1" i="0" u="none" strike="noStrike" dirty="0">
                        <a:solidFill>
                          <a:srgbClr val="FF0000"/>
                        </a:solidFill>
                        <a:effectLst/>
                        <a:latin typeface="Calibri"/>
                      </a:endParaRPr>
                    </a:p>
                  </a:txBody>
                  <a:tcPr marL="9409" marR="9409" marT="9409" marB="0" anchor="b"/>
                </a:tc>
                <a:tc>
                  <a:txBody>
                    <a:bodyPr/>
                    <a:lstStyle/>
                    <a:p>
                      <a:pPr algn="ctr" fontAlgn="b"/>
                      <a:r>
                        <a:rPr lang="en-US" sz="1400" b="1" u="none" strike="noStrike" dirty="0">
                          <a:solidFill>
                            <a:srgbClr val="FF0000"/>
                          </a:solidFill>
                          <a:effectLst/>
                        </a:rPr>
                        <a:t>26.64</a:t>
                      </a:r>
                      <a:endParaRPr lang="en-US" sz="1400" b="1" i="0" u="none" strike="noStrike" dirty="0">
                        <a:solidFill>
                          <a:srgbClr val="FF0000"/>
                        </a:solidFill>
                        <a:effectLst/>
                        <a:latin typeface="Calibri"/>
                      </a:endParaRPr>
                    </a:p>
                  </a:txBody>
                  <a:tcPr marL="9409" marR="9409" marT="9409" marB="0" anchor="b"/>
                </a:tc>
                <a:tc>
                  <a:txBody>
                    <a:bodyPr/>
                    <a:lstStyle/>
                    <a:p>
                      <a:pPr algn="ctr" fontAlgn="b"/>
                      <a:r>
                        <a:rPr lang="en-US" sz="1400" b="1" u="none" strike="noStrike" dirty="0" smtClean="0">
                          <a:solidFill>
                            <a:srgbClr val="FF0000"/>
                          </a:solidFill>
                          <a:effectLst/>
                        </a:rPr>
                        <a:t>28.19</a:t>
                      </a:r>
                      <a:endParaRPr lang="en-US" sz="1400" b="1" i="0" u="none" strike="noStrike" dirty="0">
                        <a:solidFill>
                          <a:srgbClr val="FF0000"/>
                        </a:solidFill>
                        <a:effectLst/>
                        <a:latin typeface="Calibri"/>
                      </a:endParaRPr>
                    </a:p>
                  </a:txBody>
                  <a:tcPr marL="9409" marR="9409" marT="9409" marB="0" anchor="b"/>
                </a:tc>
              </a:tr>
              <a:tr h="188190">
                <a:tc>
                  <a:txBody>
                    <a:bodyPr/>
                    <a:lstStyle/>
                    <a:p>
                      <a:pPr algn="l" fontAlgn="b"/>
                      <a:r>
                        <a:rPr lang="en-US" sz="1400" u="none" strike="noStrike" dirty="0" smtClean="0">
                          <a:effectLst/>
                        </a:rPr>
                        <a:t>North </a:t>
                      </a:r>
                      <a:r>
                        <a:rPr lang="en-US" sz="1400" u="none" strike="noStrike" dirty="0" err="1" smtClean="0">
                          <a:effectLst/>
                        </a:rPr>
                        <a:t>Omotic</a:t>
                      </a:r>
                      <a:r>
                        <a:rPr lang="en-US" sz="1400" u="none" strike="noStrike" dirty="0" smtClean="0">
                          <a:effectLst/>
                        </a:rPr>
                        <a:t>   </a:t>
                      </a:r>
                      <a:endParaRPr lang="en-US" sz="1400" b="0" i="0" u="none" strike="noStrike" dirty="0">
                        <a:solidFill>
                          <a:srgbClr val="000000"/>
                        </a:solidFill>
                        <a:effectLst/>
                        <a:latin typeface="Calibri"/>
                      </a:endParaRPr>
                    </a:p>
                  </a:txBody>
                  <a:tcPr marL="9409" marR="9409" marT="9409" marB="0" anchor="b"/>
                </a:tc>
                <a:tc>
                  <a:txBody>
                    <a:bodyPr/>
                    <a:lstStyle/>
                    <a:p>
                      <a:pPr algn="l" fontAlgn="b"/>
                      <a:r>
                        <a:rPr lang="en-US" sz="1400" u="none" strike="noStrike" dirty="0">
                          <a:effectLst/>
                        </a:rPr>
                        <a:t>Mao            </a:t>
                      </a:r>
                      <a:endParaRPr lang="en-US" sz="1400" b="0" i="0" u="none" strike="noStrike" dirty="0">
                        <a:solidFill>
                          <a:srgbClr val="000000"/>
                        </a:solidFill>
                        <a:effectLst/>
                        <a:latin typeface="Calibri"/>
                      </a:endParaRPr>
                    </a:p>
                  </a:txBody>
                  <a:tcPr marL="9409" marR="9409" marT="9409" marB="0" anchor="b"/>
                </a:tc>
                <a:tc>
                  <a:txBody>
                    <a:bodyPr/>
                    <a:lstStyle/>
                    <a:p>
                      <a:pPr algn="ctr" fontAlgn="b"/>
                      <a:r>
                        <a:rPr lang="en-US" sz="1400" u="none" strike="noStrike">
                          <a:effectLst/>
                        </a:rPr>
                        <a:t>72</a:t>
                      </a:r>
                      <a:endParaRPr lang="en-US" sz="1400" b="0" i="0" u="none" strike="noStrike">
                        <a:solidFill>
                          <a:srgbClr val="000000"/>
                        </a:solidFill>
                        <a:effectLst/>
                        <a:latin typeface="Calibri"/>
                      </a:endParaRPr>
                    </a:p>
                  </a:txBody>
                  <a:tcPr marL="9409" marR="9409" marT="9409" marB="0" anchor="b"/>
                </a:tc>
                <a:tc>
                  <a:txBody>
                    <a:bodyPr/>
                    <a:lstStyle/>
                    <a:p>
                      <a:pPr algn="ctr" fontAlgn="b"/>
                      <a:r>
                        <a:rPr lang="en-US" sz="1400" u="none" strike="noStrike">
                          <a:effectLst/>
                        </a:rPr>
                        <a:t>11.06</a:t>
                      </a:r>
                      <a:endParaRPr lang="en-US" sz="1400" b="0" i="0" u="none" strike="noStrike">
                        <a:solidFill>
                          <a:srgbClr val="000000"/>
                        </a:solidFill>
                        <a:effectLst/>
                        <a:latin typeface="Calibri"/>
                      </a:endParaRPr>
                    </a:p>
                  </a:txBody>
                  <a:tcPr marL="9409" marR="9409" marT="9409" marB="0" anchor="b"/>
                </a:tc>
                <a:tc>
                  <a:txBody>
                    <a:bodyPr/>
                    <a:lstStyle/>
                    <a:p>
                      <a:pPr algn="ctr" fontAlgn="b"/>
                      <a:r>
                        <a:rPr lang="en-US" sz="1400" u="none" strike="noStrike" dirty="0" smtClean="0">
                          <a:effectLst/>
                        </a:rPr>
                        <a:t>24.53</a:t>
                      </a:r>
                      <a:endParaRPr lang="en-US" sz="1400" b="0" i="0" u="none" strike="noStrike" dirty="0">
                        <a:solidFill>
                          <a:srgbClr val="000000"/>
                        </a:solidFill>
                        <a:effectLst/>
                        <a:latin typeface="Calibri"/>
                      </a:endParaRPr>
                    </a:p>
                  </a:txBody>
                  <a:tcPr marL="9409" marR="9409" marT="9409" marB="0" anchor="b"/>
                </a:tc>
              </a:tr>
              <a:tr h="188190">
                <a:tc>
                  <a:txBody>
                    <a:bodyPr/>
                    <a:lstStyle/>
                    <a:p>
                      <a:pPr algn="l" fontAlgn="b"/>
                      <a:r>
                        <a:rPr lang="en-US" sz="1400" u="none" strike="noStrike" dirty="0" err="1">
                          <a:effectLst/>
                        </a:rPr>
                        <a:t>Garrwan</a:t>
                      </a:r>
                      <a:r>
                        <a:rPr lang="en-US" sz="1400" u="none" strike="noStrike" dirty="0">
                          <a:effectLst/>
                        </a:rPr>
                        <a:t>        </a:t>
                      </a:r>
                      <a:endParaRPr lang="en-US" sz="1400" b="0" i="0" u="none" strike="noStrike" dirty="0">
                        <a:solidFill>
                          <a:srgbClr val="000000"/>
                        </a:solidFill>
                        <a:effectLst/>
                        <a:latin typeface="Calibri"/>
                      </a:endParaRPr>
                    </a:p>
                  </a:txBody>
                  <a:tcPr marL="9409" marR="9409" marT="9409" marB="0" anchor="b"/>
                </a:tc>
                <a:tc>
                  <a:txBody>
                    <a:bodyPr/>
                    <a:lstStyle/>
                    <a:p>
                      <a:pPr algn="l" fontAlgn="b"/>
                      <a:r>
                        <a:rPr lang="en-US" sz="1400" u="none" strike="noStrike">
                          <a:effectLst/>
                        </a:rPr>
                        <a:t>Limilngan      </a:t>
                      </a:r>
                      <a:endParaRPr lang="en-US" sz="1400" b="0" i="0" u="none" strike="noStrike">
                        <a:solidFill>
                          <a:srgbClr val="000000"/>
                        </a:solidFill>
                        <a:effectLst/>
                        <a:latin typeface="Calibri"/>
                      </a:endParaRPr>
                    </a:p>
                  </a:txBody>
                  <a:tcPr marL="9409" marR="9409" marT="9409" marB="0" anchor="b"/>
                </a:tc>
                <a:tc>
                  <a:txBody>
                    <a:bodyPr/>
                    <a:lstStyle/>
                    <a:p>
                      <a:pPr algn="ctr" fontAlgn="b"/>
                      <a:r>
                        <a:rPr lang="en-US" sz="1400" u="none" strike="noStrike" dirty="0">
                          <a:effectLst/>
                        </a:rPr>
                        <a:t>1</a:t>
                      </a:r>
                      <a:endParaRPr lang="en-US" sz="1400" b="0" i="0" u="none" strike="noStrike" dirty="0">
                        <a:solidFill>
                          <a:srgbClr val="000000"/>
                        </a:solidFill>
                        <a:effectLst/>
                        <a:latin typeface="Calibri"/>
                      </a:endParaRPr>
                    </a:p>
                  </a:txBody>
                  <a:tcPr marL="9409" marR="9409" marT="9409" marB="0" anchor="b"/>
                </a:tc>
                <a:tc>
                  <a:txBody>
                    <a:bodyPr/>
                    <a:lstStyle/>
                    <a:p>
                      <a:pPr algn="ctr" fontAlgn="b"/>
                      <a:r>
                        <a:rPr lang="en-US" sz="1400" u="none" strike="noStrike">
                          <a:effectLst/>
                        </a:rPr>
                        <a:t>22.91</a:t>
                      </a:r>
                      <a:endParaRPr lang="en-US" sz="1400" b="0" i="0" u="none" strike="noStrike">
                        <a:solidFill>
                          <a:srgbClr val="000000"/>
                        </a:solidFill>
                        <a:effectLst/>
                        <a:latin typeface="Calibri"/>
                      </a:endParaRPr>
                    </a:p>
                  </a:txBody>
                  <a:tcPr marL="9409" marR="9409" marT="9409" marB="0" anchor="b"/>
                </a:tc>
                <a:tc>
                  <a:txBody>
                    <a:bodyPr/>
                    <a:lstStyle/>
                    <a:p>
                      <a:pPr algn="ctr" fontAlgn="b"/>
                      <a:r>
                        <a:rPr lang="en-US" sz="1400" u="none" strike="noStrike" dirty="0">
                          <a:effectLst/>
                        </a:rPr>
                        <a:t>22.91</a:t>
                      </a:r>
                      <a:endParaRPr lang="en-US" sz="1400" b="0" i="0" u="none" strike="noStrike" dirty="0">
                        <a:solidFill>
                          <a:srgbClr val="000000"/>
                        </a:solidFill>
                        <a:effectLst/>
                        <a:latin typeface="Calibri"/>
                      </a:endParaRPr>
                    </a:p>
                  </a:txBody>
                  <a:tcPr marL="9409" marR="9409" marT="9409" marB="0" anchor="b"/>
                </a:tc>
              </a:tr>
              <a:tr h="188190">
                <a:tc>
                  <a:txBody>
                    <a:bodyPr/>
                    <a:lstStyle/>
                    <a:p>
                      <a:pPr algn="l" fontAlgn="b"/>
                      <a:r>
                        <a:rPr lang="en-US" sz="1400" u="none" strike="noStrike" dirty="0" err="1">
                          <a:effectLst/>
                        </a:rPr>
                        <a:t>Amto-Musan</a:t>
                      </a:r>
                      <a:r>
                        <a:rPr lang="en-US" sz="1400" u="none" strike="noStrike" dirty="0">
                          <a:effectLst/>
                        </a:rPr>
                        <a:t>     </a:t>
                      </a:r>
                      <a:endParaRPr lang="en-US" sz="1400" b="0" i="0" u="none" strike="noStrike" dirty="0">
                        <a:solidFill>
                          <a:srgbClr val="000000"/>
                        </a:solidFill>
                        <a:effectLst/>
                        <a:latin typeface="Calibri"/>
                      </a:endParaRPr>
                    </a:p>
                  </a:txBody>
                  <a:tcPr marL="9409" marR="9409" marT="9409" marB="0" anchor="b"/>
                </a:tc>
                <a:tc>
                  <a:txBody>
                    <a:bodyPr/>
                    <a:lstStyle/>
                    <a:p>
                      <a:pPr algn="l" fontAlgn="b"/>
                      <a:r>
                        <a:rPr lang="en-US" sz="1400" u="none" strike="noStrike" dirty="0" smtClean="0">
                          <a:effectLst/>
                        </a:rPr>
                        <a:t>Left May       </a:t>
                      </a:r>
                      <a:endParaRPr lang="en-US" sz="1400" b="0" i="0" u="none" strike="noStrike" dirty="0">
                        <a:solidFill>
                          <a:srgbClr val="000000"/>
                        </a:solidFill>
                        <a:effectLst/>
                        <a:latin typeface="Calibri"/>
                      </a:endParaRPr>
                    </a:p>
                  </a:txBody>
                  <a:tcPr marL="9409" marR="9409" marT="9409" marB="0" anchor="b"/>
                </a:tc>
                <a:tc>
                  <a:txBody>
                    <a:bodyPr/>
                    <a:lstStyle/>
                    <a:p>
                      <a:pPr algn="ctr" fontAlgn="b"/>
                      <a:r>
                        <a:rPr lang="en-US" sz="1400" u="none" strike="noStrike">
                          <a:effectLst/>
                        </a:rPr>
                        <a:t>16</a:t>
                      </a:r>
                      <a:endParaRPr lang="en-US" sz="1400" b="0" i="0" u="none" strike="noStrike">
                        <a:solidFill>
                          <a:srgbClr val="000000"/>
                        </a:solidFill>
                        <a:effectLst/>
                        <a:latin typeface="Calibri"/>
                      </a:endParaRPr>
                    </a:p>
                  </a:txBody>
                  <a:tcPr marL="9409" marR="9409" marT="9409" marB="0" anchor="b"/>
                </a:tc>
                <a:tc>
                  <a:txBody>
                    <a:bodyPr/>
                    <a:lstStyle/>
                    <a:p>
                      <a:pPr algn="ctr" fontAlgn="b"/>
                      <a:r>
                        <a:rPr lang="en-US" sz="1400" u="none" strike="noStrike">
                          <a:effectLst/>
                        </a:rPr>
                        <a:t>11.19</a:t>
                      </a:r>
                      <a:endParaRPr lang="en-US" sz="1400" b="0" i="0" u="none" strike="noStrike">
                        <a:solidFill>
                          <a:srgbClr val="000000"/>
                        </a:solidFill>
                        <a:effectLst/>
                        <a:latin typeface="Calibri"/>
                      </a:endParaRPr>
                    </a:p>
                  </a:txBody>
                  <a:tcPr marL="9409" marR="9409" marT="9409" marB="0" anchor="b"/>
                </a:tc>
                <a:tc>
                  <a:txBody>
                    <a:bodyPr/>
                    <a:lstStyle/>
                    <a:p>
                      <a:pPr algn="ctr" fontAlgn="b"/>
                      <a:r>
                        <a:rPr lang="en-US" sz="1400" u="none" strike="noStrike" dirty="0" smtClean="0">
                          <a:effectLst/>
                        </a:rPr>
                        <a:t>21.84</a:t>
                      </a:r>
                      <a:endParaRPr lang="en-US" sz="1400" b="0" i="0" u="none" strike="noStrike" dirty="0">
                        <a:solidFill>
                          <a:srgbClr val="000000"/>
                        </a:solidFill>
                        <a:effectLst/>
                        <a:latin typeface="Calibri"/>
                      </a:endParaRPr>
                    </a:p>
                  </a:txBody>
                  <a:tcPr marL="9409" marR="9409" marT="9409" marB="0" anchor="b"/>
                </a:tc>
              </a:tr>
              <a:tr h="188190">
                <a:tc>
                  <a:txBody>
                    <a:bodyPr/>
                    <a:lstStyle/>
                    <a:p>
                      <a:pPr algn="l" fontAlgn="b"/>
                      <a:r>
                        <a:rPr lang="en-US" sz="1400" u="none" strike="noStrike" dirty="0" err="1">
                          <a:effectLst/>
                        </a:rPr>
                        <a:t>Bunaban</a:t>
                      </a:r>
                      <a:r>
                        <a:rPr lang="en-US" sz="1400" u="none" strike="noStrike" dirty="0">
                          <a:effectLst/>
                        </a:rPr>
                        <a:t>        </a:t>
                      </a:r>
                      <a:endParaRPr lang="en-US" sz="1400" b="0" i="0" u="none" strike="noStrike" dirty="0">
                        <a:solidFill>
                          <a:srgbClr val="000000"/>
                        </a:solidFill>
                        <a:effectLst/>
                        <a:latin typeface="Calibri"/>
                      </a:endParaRPr>
                    </a:p>
                  </a:txBody>
                  <a:tcPr marL="9409" marR="9409" marT="9409" marB="0" anchor="b"/>
                </a:tc>
                <a:tc>
                  <a:txBody>
                    <a:bodyPr/>
                    <a:lstStyle/>
                    <a:p>
                      <a:pPr algn="l" fontAlgn="b"/>
                      <a:r>
                        <a:rPr lang="en-US" sz="1400" u="none" strike="noStrike" dirty="0" err="1">
                          <a:effectLst/>
                        </a:rPr>
                        <a:t>Jarrakan</a:t>
                      </a:r>
                      <a:r>
                        <a:rPr lang="en-US" sz="1400" u="none" strike="noStrike" dirty="0">
                          <a:effectLst/>
                        </a:rPr>
                        <a:t>       </a:t>
                      </a:r>
                      <a:endParaRPr lang="en-US" sz="1400" b="0" i="0" u="none" strike="noStrike" dirty="0">
                        <a:solidFill>
                          <a:srgbClr val="000000"/>
                        </a:solidFill>
                        <a:effectLst/>
                        <a:latin typeface="Calibri"/>
                      </a:endParaRPr>
                    </a:p>
                  </a:txBody>
                  <a:tcPr marL="9409" marR="9409" marT="9409" marB="0" anchor="b"/>
                </a:tc>
                <a:tc>
                  <a:txBody>
                    <a:bodyPr/>
                    <a:lstStyle/>
                    <a:p>
                      <a:pPr algn="ctr" fontAlgn="b"/>
                      <a:r>
                        <a:rPr lang="en-US" sz="1400" u="none" strike="noStrike">
                          <a:effectLst/>
                        </a:rPr>
                        <a:t>4</a:t>
                      </a:r>
                      <a:endParaRPr lang="en-US" sz="1400" b="0" i="0" u="none" strike="noStrike">
                        <a:solidFill>
                          <a:srgbClr val="000000"/>
                        </a:solidFill>
                        <a:effectLst/>
                        <a:latin typeface="Calibri"/>
                      </a:endParaRPr>
                    </a:p>
                  </a:txBody>
                  <a:tcPr marL="9409" marR="9409" marT="9409" marB="0" anchor="b"/>
                </a:tc>
                <a:tc>
                  <a:txBody>
                    <a:bodyPr/>
                    <a:lstStyle/>
                    <a:p>
                      <a:pPr algn="ctr" fontAlgn="b"/>
                      <a:r>
                        <a:rPr lang="en-US" sz="1400" u="none" strike="noStrike">
                          <a:effectLst/>
                        </a:rPr>
                        <a:t>13.42</a:t>
                      </a:r>
                      <a:endParaRPr lang="en-US" sz="1400" b="0" i="0" u="none" strike="noStrike">
                        <a:solidFill>
                          <a:srgbClr val="000000"/>
                        </a:solidFill>
                        <a:effectLst/>
                        <a:latin typeface="Calibri"/>
                      </a:endParaRPr>
                    </a:p>
                  </a:txBody>
                  <a:tcPr marL="9409" marR="9409" marT="9409" marB="0" anchor="b"/>
                </a:tc>
                <a:tc>
                  <a:txBody>
                    <a:bodyPr/>
                    <a:lstStyle/>
                    <a:p>
                      <a:pPr algn="ctr" fontAlgn="b"/>
                      <a:r>
                        <a:rPr lang="en-US" sz="1400" u="none" strike="noStrike" dirty="0" smtClean="0">
                          <a:effectLst/>
                        </a:rPr>
                        <a:t>19.86</a:t>
                      </a:r>
                      <a:endParaRPr lang="en-US" sz="1400" b="0" i="0" u="none" strike="noStrike" dirty="0">
                        <a:solidFill>
                          <a:srgbClr val="000000"/>
                        </a:solidFill>
                        <a:effectLst/>
                        <a:latin typeface="Calibri"/>
                      </a:endParaRPr>
                    </a:p>
                  </a:txBody>
                  <a:tcPr marL="9409" marR="9409" marT="9409" marB="0" anchor="b"/>
                </a:tc>
              </a:tr>
              <a:tr h="340623">
                <a:tc>
                  <a:txBody>
                    <a:bodyPr/>
                    <a:lstStyle/>
                    <a:p>
                      <a:pPr algn="l" fontAlgn="b"/>
                      <a:r>
                        <a:rPr lang="en-US" sz="1400" u="none" strike="noStrike" dirty="0" smtClean="0">
                          <a:effectLst/>
                        </a:rPr>
                        <a:t>Eastern Daly   </a:t>
                      </a:r>
                      <a:endParaRPr lang="en-US" sz="1400" b="0" i="0" u="none" strike="noStrike" dirty="0">
                        <a:solidFill>
                          <a:srgbClr val="000000"/>
                        </a:solidFill>
                        <a:effectLst/>
                        <a:latin typeface="Calibri"/>
                      </a:endParaRPr>
                    </a:p>
                  </a:txBody>
                  <a:tcPr marL="9409" marR="9409" marT="9409" marB="0" anchor="b"/>
                </a:tc>
                <a:tc>
                  <a:txBody>
                    <a:bodyPr/>
                    <a:lstStyle/>
                    <a:p>
                      <a:pPr algn="l" fontAlgn="b"/>
                      <a:r>
                        <a:rPr lang="en-US" sz="1400" u="none" strike="noStrike" dirty="0" smtClean="0">
                          <a:effectLst/>
                        </a:rPr>
                        <a:t>Northern Daly  </a:t>
                      </a:r>
                      <a:endParaRPr lang="en-US" sz="1400" b="0" i="0" u="none" strike="noStrike" dirty="0">
                        <a:solidFill>
                          <a:srgbClr val="000000"/>
                        </a:solidFill>
                        <a:effectLst/>
                        <a:latin typeface="Calibri"/>
                      </a:endParaRPr>
                    </a:p>
                  </a:txBody>
                  <a:tcPr marL="9409" marR="9409" marT="9409" marB="0" anchor="b"/>
                </a:tc>
                <a:tc>
                  <a:txBody>
                    <a:bodyPr/>
                    <a:lstStyle/>
                    <a:p>
                      <a:pPr algn="ctr" fontAlgn="b"/>
                      <a:r>
                        <a:rPr lang="en-US" sz="1400" u="none" strike="noStrike" dirty="0">
                          <a:effectLst/>
                        </a:rPr>
                        <a:t>6</a:t>
                      </a:r>
                      <a:endParaRPr lang="en-US" sz="1400" b="0" i="0" u="none" strike="noStrike" dirty="0">
                        <a:solidFill>
                          <a:srgbClr val="000000"/>
                        </a:solidFill>
                        <a:effectLst/>
                        <a:latin typeface="Calibri"/>
                      </a:endParaRPr>
                    </a:p>
                  </a:txBody>
                  <a:tcPr marL="9409" marR="9409" marT="9409" marB="0" anchor="b"/>
                </a:tc>
                <a:tc>
                  <a:txBody>
                    <a:bodyPr/>
                    <a:lstStyle/>
                    <a:p>
                      <a:pPr algn="ctr" fontAlgn="b"/>
                      <a:r>
                        <a:rPr lang="en-US" sz="1400" u="none" strike="noStrike">
                          <a:effectLst/>
                        </a:rPr>
                        <a:t>16.04</a:t>
                      </a:r>
                      <a:endParaRPr lang="en-US" sz="1400" b="0" i="0" u="none" strike="noStrike">
                        <a:solidFill>
                          <a:srgbClr val="000000"/>
                        </a:solidFill>
                        <a:effectLst/>
                        <a:latin typeface="Calibri"/>
                      </a:endParaRPr>
                    </a:p>
                  </a:txBody>
                  <a:tcPr marL="9409" marR="9409" marT="9409" marB="0" anchor="b"/>
                </a:tc>
                <a:tc>
                  <a:txBody>
                    <a:bodyPr/>
                    <a:lstStyle/>
                    <a:p>
                      <a:pPr algn="ctr" fontAlgn="b"/>
                      <a:r>
                        <a:rPr lang="en-US" sz="1400" u="none" strike="noStrike" dirty="0" smtClean="0">
                          <a:effectLst/>
                        </a:rPr>
                        <a:t>19.64</a:t>
                      </a:r>
                      <a:endParaRPr lang="en-US" sz="1400" b="0" i="0" u="none" strike="noStrike" dirty="0">
                        <a:solidFill>
                          <a:srgbClr val="000000"/>
                        </a:solidFill>
                        <a:effectLst/>
                        <a:latin typeface="Calibri"/>
                      </a:endParaRPr>
                    </a:p>
                  </a:txBody>
                  <a:tcPr marL="9409" marR="9409" marT="9409" marB="0" anchor="b"/>
                </a:tc>
              </a:tr>
              <a:tr h="340623">
                <a:tc>
                  <a:txBody>
                    <a:bodyPr/>
                    <a:lstStyle/>
                    <a:p>
                      <a:pPr algn="l" fontAlgn="b"/>
                      <a:r>
                        <a:rPr lang="en-US" sz="1400" u="none" strike="noStrike" dirty="0" smtClean="0">
                          <a:effectLst/>
                        </a:rPr>
                        <a:t>Anson Bay      </a:t>
                      </a:r>
                      <a:endParaRPr lang="en-US" sz="1400" b="0" i="0" u="none" strike="noStrike" dirty="0">
                        <a:solidFill>
                          <a:srgbClr val="000000"/>
                        </a:solidFill>
                        <a:effectLst/>
                        <a:latin typeface="Calibri"/>
                      </a:endParaRPr>
                    </a:p>
                  </a:txBody>
                  <a:tcPr marL="9409" marR="9409" marT="9409" marB="0" anchor="b"/>
                </a:tc>
                <a:tc>
                  <a:txBody>
                    <a:bodyPr/>
                    <a:lstStyle/>
                    <a:p>
                      <a:pPr algn="l" fontAlgn="b"/>
                      <a:r>
                        <a:rPr lang="en-US" sz="1400" u="none" strike="noStrike" dirty="0" smtClean="0">
                          <a:effectLst/>
                        </a:rPr>
                        <a:t>Northern Daly  </a:t>
                      </a:r>
                      <a:endParaRPr lang="en-US" sz="1400" b="0" i="0" u="none" strike="noStrike" dirty="0">
                        <a:solidFill>
                          <a:srgbClr val="000000"/>
                        </a:solidFill>
                        <a:effectLst/>
                        <a:latin typeface="Calibri"/>
                      </a:endParaRPr>
                    </a:p>
                  </a:txBody>
                  <a:tcPr marL="9409" marR="9409" marT="9409" marB="0" anchor="b"/>
                </a:tc>
                <a:tc>
                  <a:txBody>
                    <a:bodyPr/>
                    <a:lstStyle/>
                    <a:p>
                      <a:pPr algn="ctr" fontAlgn="b"/>
                      <a:r>
                        <a:rPr lang="en-US" sz="1400" u="none" strike="noStrike">
                          <a:effectLst/>
                        </a:rPr>
                        <a:t>6</a:t>
                      </a:r>
                      <a:endParaRPr lang="en-US" sz="1400" b="0" i="0" u="none" strike="noStrike">
                        <a:solidFill>
                          <a:srgbClr val="000000"/>
                        </a:solidFill>
                        <a:effectLst/>
                        <a:latin typeface="Calibri"/>
                      </a:endParaRPr>
                    </a:p>
                  </a:txBody>
                  <a:tcPr marL="9409" marR="9409" marT="9409" marB="0" anchor="b"/>
                </a:tc>
                <a:tc>
                  <a:txBody>
                    <a:bodyPr/>
                    <a:lstStyle/>
                    <a:p>
                      <a:pPr algn="ctr" fontAlgn="b"/>
                      <a:r>
                        <a:rPr lang="en-US" sz="1400" u="none" strike="noStrike">
                          <a:effectLst/>
                        </a:rPr>
                        <a:t>15.98</a:t>
                      </a:r>
                      <a:endParaRPr lang="en-US" sz="1400" b="0" i="0" u="none" strike="noStrike">
                        <a:solidFill>
                          <a:srgbClr val="000000"/>
                        </a:solidFill>
                        <a:effectLst/>
                        <a:latin typeface="Calibri"/>
                      </a:endParaRPr>
                    </a:p>
                  </a:txBody>
                  <a:tcPr marL="9409" marR="9409" marT="9409" marB="0" anchor="b"/>
                </a:tc>
                <a:tc>
                  <a:txBody>
                    <a:bodyPr/>
                    <a:lstStyle/>
                    <a:p>
                      <a:pPr algn="ctr" fontAlgn="b"/>
                      <a:r>
                        <a:rPr lang="en-US" sz="1400" u="none" strike="noStrike" dirty="0" smtClean="0">
                          <a:effectLst/>
                        </a:rPr>
                        <a:t>18.77</a:t>
                      </a:r>
                      <a:endParaRPr lang="en-US" sz="1400" b="0" i="0" u="none" strike="noStrike" dirty="0">
                        <a:solidFill>
                          <a:srgbClr val="000000"/>
                        </a:solidFill>
                        <a:effectLst/>
                        <a:latin typeface="Calibri"/>
                      </a:endParaRPr>
                    </a:p>
                  </a:txBody>
                  <a:tcPr marL="9409" marR="9409" marT="9409" marB="0" anchor="b"/>
                </a:tc>
              </a:tr>
              <a:tr h="188190">
                <a:tc>
                  <a:txBody>
                    <a:bodyPr/>
                    <a:lstStyle/>
                    <a:p>
                      <a:pPr algn="l" fontAlgn="b"/>
                      <a:r>
                        <a:rPr lang="en-US" sz="1400" u="none" strike="noStrike" dirty="0">
                          <a:effectLst/>
                        </a:rPr>
                        <a:t>Mongolic       </a:t>
                      </a:r>
                      <a:endParaRPr lang="en-US" sz="1400" b="0" i="0" u="none" strike="noStrike" dirty="0">
                        <a:solidFill>
                          <a:srgbClr val="000000"/>
                        </a:solidFill>
                        <a:effectLst/>
                        <a:latin typeface="Calibri"/>
                      </a:endParaRPr>
                    </a:p>
                  </a:txBody>
                  <a:tcPr marL="9409" marR="9409" marT="9409" marB="0" anchor="b"/>
                </a:tc>
                <a:tc>
                  <a:txBody>
                    <a:bodyPr/>
                    <a:lstStyle/>
                    <a:p>
                      <a:pPr algn="l" fontAlgn="b"/>
                      <a:r>
                        <a:rPr lang="en-US" sz="1400" u="none" strike="noStrike" dirty="0" err="1">
                          <a:effectLst/>
                        </a:rPr>
                        <a:t>Tungusic</a:t>
                      </a:r>
                      <a:r>
                        <a:rPr lang="en-US" sz="1400" u="none" strike="noStrike" dirty="0">
                          <a:effectLst/>
                        </a:rPr>
                        <a:t>       </a:t>
                      </a:r>
                      <a:endParaRPr lang="en-US" sz="1400" b="0" i="0" u="none" strike="noStrike" dirty="0">
                        <a:solidFill>
                          <a:srgbClr val="000000"/>
                        </a:solidFill>
                        <a:effectLst/>
                        <a:latin typeface="Calibri"/>
                      </a:endParaRPr>
                    </a:p>
                  </a:txBody>
                  <a:tcPr marL="9409" marR="9409" marT="9409" marB="0" anchor="b"/>
                </a:tc>
                <a:tc>
                  <a:txBody>
                    <a:bodyPr/>
                    <a:lstStyle/>
                    <a:p>
                      <a:pPr algn="ctr" fontAlgn="b"/>
                      <a:r>
                        <a:rPr lang="en-US" sz="1400" u="none" strike="noStrike">
                          <a:effectLst/>
                        </a:rPr>
                        <a:t>176</a:t>
                      </a:r>
                      <a:endParaRPr lang="en-US" sz="1400" b="0" i="0" u="none" strike="noStrike">
                        <a:solidFill>
                          <a:srgbClr val="000000"/>
                        </a:solidFill>
                        <a:effectLst/>
                        <a:latin typeface="Calibri"/>
                      </a:endParaRPr>
                    </a:p>
                  </a:txBody>
                  <a:tcPr marL="9409" marR="9409" marT="9409" marB="0" anchor="b"/>
                </a:tc>
                <a:tc>
                  <a:txBody>
                    <a:bodyPr/>
                    <a:lstStyle/>
                    <a:p>
                      <a:pPr algn="ctr" fontAlgn="b"/>
                      <a:r>
                        <a:rPr lang="en-US" sz="1400" u="none" strike="noStrike" dirty="0" smtClean="0">
                          <a:effectLst/>
                        </a:rPr>
                        <a:t>  7.61</a:t>
                      </a:r>
                      <a:endParaRPr lang="en-US" sz="1400" b="0" i="0" u="none" strike="noStrike" dirty="0">
                        <a:solidFill>
                          <a:srgbClr val="000000"/>
                        </a:solidFill>
                        <a:effectLst/>
                        <a:latin typeface="Calibri"/>
                      </a:endParaRPr>
                    </a:p>
                  </a:txBody>
                  <a:tcPr marL="9409" marR="9409" marT="9409" marB="0" anchor="b"/>
                </a:tc>
                <a:tc>
                  <a:txBody>
                    <a:bodyPr/>
                    <a:lstStyle/>
                    <a:p>
                      <a:pPr algn="ctr" fontAlgn="b"/>
                      <a:r>
                        <a:rPr lang="en-US" sz="1400" u="none" strike="noStrike" dirty="0" smtClean="0">
                          <a:effectLst/>
                        </a:rPr>
                        <a:t>17.85</a:t>
                      </a:r>
                      <a:endParaRPr lang="en-US" sz="1400" b="0" i="0" u="none" strike="noStrike" dirty="0">
                        <a:solidFill>
                          <a:srgbClr val="000000"/>
                        </a:solidFill>
                        <a:effectLst/>
                        <a:latin typeface="Calibri"/>
                      </a:endParaRPr>
                    </a:p>
                  </a:txBody>
                  <a:tcPr marL="9409" marR="9409" marT="9409" marB="0" anchor="b"/>
                </a:tc>
              </a:tr>
              <a:tr h="188190">
                <a:tc>
                  <a:txBody>
                    <a:bodyPr/>
                    <a:lstStyle/>
                    <a:p>
                      <a:pPr algn="l" fontAlgn="b"/>
                      <a:r>
                        <a:rPr lang="en-US" sz="1400" u="none" strike="noStrike" dirty="0" err="1">
                          <a:effectLst/>
                        </a:rPr>
                        <a:t>Central_Sudanic</a:t>
                      </a:r>
                      <a:endParaRPr lang="en-US" sz="1400" b="0" i="0" u="none" strike="noStrike" dirty="0">
                        <a:solidFill>
                          <a:srgbClr val="000000"/>
                        </a:solidFill>
                        <a:effectLst/>
                        <a:latin typeface="Calibri"/>
                      </a:endParaRPr>
                    </a:p>
                  </a:txBody>
                  <a:tcPr marL="9409" marR="9409" marT="9409" marB="0" anchor="b"/>
                </a:tc>
                <a:tc>
                  <a:txBody>
                    <a:bodyPr/>
                    <a:lstStyle/>
                    <a:p>
                      <a:pPr algn="l" fontAlgn="b"/>
                      <a:r>
                        <a:rPr lang="en-US" sz="1400" u="none" strike="noStrike" dirty="0" err="1">
                          <a:effectLst/>
                        </a:rPr>
                        <a:t>Birri</a:t>
                      </a:r>
                      <a:r>
                        <a:rPr lang="en-US" sz="1400" u="none" strike="noStrike" dirty="0">
                          <a:effectLst/>
                        </a:rPr>
                        <a:t>          </a:t>
                      </a:r>
                      <a:endParaRPr lang="en-US" sz="1400" b="0" i="0" u="none" strike="noStrike" dirty="0">
                        <a:solidFill>
                          <a:srgbClr val="000000"/>
                        </a:solidFill>
                        <a:effectLst/>
                        <a:latin typeface="Calibri"/>
                      </a:endParaRPr>
                    </a:p>
                  </a:txBody>
                  <a:tcPr marL="9409" marR="9409" marT="9409" marB="0" anchor="b"/>
                </a:tc>
                <a:tc>
                  <a:txBody>
                    <a:bodyPr/>
                    <a:lstStyle/>
                    <a:p>
                      <a:pPr algn="ctr" fontAlgn="b"/>
                      <a:r>
                        <a:rPr lang="en-US" sz="1400" u="none" strike="noStrike">
                          <a:effectLst/>
                        </a:rPr>
                        <a:t>45</a:t>
                      </a:r>
                      <a:endParaRPr lang="en-US" sz="1400" b="0" i="0" u="none" strike="noStrike">
                        <a:solidFill>
                          <a:srgbClr val="000000"/>
                        </a:solidFill>
                        <a:effectLst/>
                        <a:latin typeface="Calibri"/>
                      </a:endParaRPr>
                    </a:p>
                  </a:txBody>
                  <a:tcPr marL="9409" marR="9409" marT="9409" marB="0" anchor="b"/>
                </a:tc>
                <a:tc>
                  <a:txBody>
                    <a:bodyPr/>
                    <a:lstStyle/>
                    <a:p>
                      <a:pPr algn="ctr" fontAlgn="b"/>
                      <a:r>
                        <a:rPr lang="en-US" sz="1400" u="none" strike="noStrike" dirty="0" smtClean="0">
                          <a:effectLst/>
                        </a:rPr>
                        <a:t>  7.88</a:t>
                      </a:r>
                      <a:endParaRPr lang="en-US" sz="1400" b="0" i="0" u="none" strike="noStrike" dirty="0">
                        <a:solidFill>
                          <a:srgbClr val="000000"/>
                        </a:solidFill>
                        <a:effectLst/>
                        <a:latin typeface="Calibri"/>
                      </a:endParaRPr>
                    </a:p>
                  </a:txBody>
                  <a:tcPr marL="9409" marR="9409" marT="9409" marB="0" anchor="b"/>
                </a:tc>
                <a:tc>
                  <a:txBody>
                    <a:bodyPr/>
                    <a:lstStyle/>
                    <a:p>
                      <a:pPr algn="ctr" fontAlgn="b"/>
                      <a:r>
                        <a:rPr lang="en-US" sz="1400" u="none" strike="noStrike" dirty="0" smtClean="0">
                          <a:effectLst/>
                        </a:rPr>
                        <a:t>17.53</a:t>
                      </a:r>
                      <a:endParaRPr lang="en-US" sz="1400" b="0" i="0" u="none" strike="noStrike" dirty="0">
                        <a:solidFill>
                          <a:srgbClr val="000000"/>
                        </a:solidFill>
                        <a:effectLst/>
                        <a:latin typeface="Calibri"/>
                      </a:endParaRPr>
                    </a:p>
                  </a:txBody>
                  <a:tcPr marL="9409" marR="9409" marT="9409" marB="0" anchor="b"/>
                </a:tc>
              </a:tr>
              <a:tr h="188190">
                <a:tc>
                  <a:txBody>
                    <a:bodyPr/>
                    <a:lstStyle/>
                    <a:p>
                      <a:pPr algn="l" fontAlgn="b"/>
                      <a:r>
                        <a:rPr lang="en-US" sz="1400" u="none" strike="noStrike" dirty="0" err="1">
                          <a:effectLst/>
                        </a:rPr>
                        <a:t>Kiwaian</a:t>
                      </a:r>
                      <a:r>
                        <a:rPr lang="en-US" sz="1400" u="none" strike="noStrike" dirty="0">
                          <a:effectLst/>
                        </a:rPr>
                        <a:t>        </a:t>
                      </a:r>
                      <a:endParaRPr lang="en-US" sz="1400" b="0" i="0" u="none" strike="noStrike" dirty="0">
                        <a:solidFill>
                          <a:srgbClr val="000000"/>
                        </a:solidFill>
                        <a:effectLst/>
                        <a:latin typeface="Calibri"/>
                      </a:endParaRPr>
                    </a:p>
                  </a:txBody>
                  <a:tcPr marL="9409" marR="9409" marT="9409" marB="0" anchor="b"/>
                </a:tc>
                <a:tc>
                  <a:txBody>
                    <a:bodyPr/>
                    <a:lstStyle/>
                    <a:p>
                      <a:pPr algn="l" fontAlgn="b"/>
                      <a:r>
                        <a:rPr lang="en-US" sz="1400" u="none" strike="noStrike" dirty="0" err="1">
                          <a:effectLst/>
                        </a:rPr>
                        <a:t>Waia</a:t>
                      </a:r>
                      <a:r>
                        <a:rPr lang="en-US" sz="1400" u="none" strike="noStrike" dirty="0">
                          <a:effectLst/>
                        </a:rPr>
                        <a:t>           </a:t>
                      </a:r>
                      <a:endParaRPr lang="en-US" sz="1400" b="0" i="0" u="none" strike="noStrike" dirty="0">
                        <a:solidFill>
                          <a:srgbClr val="000000"/>
                        </a:solidFill>
                        <a:effectLst/>
                        <a:latin typeface="Calibri"/>
                      </a:endParaRPr>
                    </a:p>
                  </a:txBody>
                  <a:tcPr marL="9409" marR="9409" marT="9409" marB="0" anchor="b"/>
                </a:tc>
                <a:tc>
                  <a:txBody>
                    <a:bodyPr/>
                    <a:lstStyle/>
                    <a:p>
                      <a:pPr algn="ctr" fontAlgn="b"/>
                      <a:r>
                        <a:rPr lang="en-US" sz="1400" u="none" strike="noStrike" dirty="0">
                          <a:effectLst/>
                        </a:rPr>
                        <a:t>28</a:t>
                      </a:r>
                      <a:endParaRPr lang="en-US" sz="1400" b="0" i="0" u="none" strike="noStrike" dirty="0">
                        <a:solidFill>
                          <a:srgbClr val="000000"/>
                        </a:solidFill>
                        <a:effectLst/>
                        <a:latin typeface="Calibri"/>
                      </a:endParaRPr>
                    </a:p>
                  </a:txBody>
                  <a:tcPr marL="9409" marR="9409" marT="9409" marB="0" anchor="b"/>
                </a:tc>
                <a:tc>
                  <a:txBody>
                    <a:bodyPr/>
                    <a:lstStyle/>
                    <a:p>
                      <a:pPr algn="ctr" fontAlgn="b"/>
                      <a:r>
                        <a:rPr lang="en-US" sz="1400" u="none" strike="noStrike">
                          <a:effectLst/>
                        </a:rPr>
                        <a:t>12.54</a:t>
                      </a:r>
                      <a:endParaRPr lang="en-US" sz="1400" b="0" i="0" u="none" strike="noStrike">
                        <a:solidFill>
                          <a:srgbClr val="000000"/>
                        </a:solidFill>
                        <a:effectLst/>
                        <a:latin typeface="Calibri"/>
                      </a:endParaRPr>
                    </a:p>
                  </a:txBody>
                  <a:tcPr marL="9409" marR="9409" marT="9409" marB="0" anchor="b"/>
                </a:tc>
                <a:tc>
                  <a:txBody>
                    <a:bodyPr/>
                    <a:lstStyle/>
                    <a:p>
                      <a:pPr algn="ctr" fontAlgn="b"/>
                      <a:r>
                        <a:rPr lang="en-US" sz="1400" u="none" strike="noStrike" dirty="0" smtClean="0">
                          <a:effectLst/>
                        </a:rPr>
                        <a:t>17.47</a:t>
                      </a:r>
                      <a:endParaRPr lang="en-US" sz="1400" b="0" i="0" u="none" strike="noStrike" dirty="0">
                        <a:solidFill>
                          <a:srgbClr val="000000"/>
                        </a:solidFill>
                        <a:effectLst/>
                        <a:latin typeface="Calibri"/>
                      </a:endParaRPr>
                    </a:p>
                  </a:txBody>
                  <a:tcPr marL="9409" marR="9409" marT="9409" marB="0" anchor="b"/>
                </a:tc>
              </a:tr>
              <a:tr h="188190">
                <a:tc>
                  <a:txBody>
                    <a:bodyPr/>
                    <a:lstStyle/>
                    <a:p>
                      <a:pPr algn="l" fontAlgn="b"/>
                      <a:r>
                        <a:rPr lang="en-US" sz="1400" u="none" strike="noStrike" dirty="0" err="1">
                          <a:effectLst/>
                        </a:rPr>
                        <a:t>Bosavi</a:t>
                      </a:r>
                      <a:r>
                        <a:rPr lang="en-US" sz="1400" u="none" strike="noStrike" dirty="0">
                          <a:effectLst/>
                        </a:rPr>
                        <a:t>         </a:t>
                      </a:r>
                      <a:endParaRPr lang="en-US" sz="1400" b="0" i="0" u="none" strike="noStrike" dirty="0">
                        <a:solidFill>
                          <a:srgbClr val="000000"/>
                        </a:solidFill>
                        <a:effectLst/>
                        <a:latin typeface="Calibri"/>
                      </a:endParaRPr>
                    </a:p>
                  </a:txBody>
                  <a:tcPr marL="9409" marR="9409" marT="9409" marB="0" anchor="b"/>
                </a:tc>
                <a:tc>
                  <a:txBody>
                    <a:bodyPr/>
                    <a:lstStyle/>
                    <a:p>
                      <a:pPr algn="l" fontAlgn="b"/>
                      <a:r>
                        <a:rPr lang="en-US" sz="1400" u="none" strike="noStrike" dirty="0" err="1">
                          <a:effectLst/>
                        </a:rPr>
                        <a:t>Turama-Kikori</a:t>
                      </a:r>
                      <a:r>
                        <a:rPr lang="en-US" sz="1400" u="none" strike="noStrike" dirty="0">
                          <a:effectLst/>
                        </a:rPr>
                        <a:t>  </a:t>
                      </a:r>
                      <a:endParaRPr lang="en-US" sz="1400" b="0" i="0" u="none" strike="noStrike" dirty="0">
                        <a:solidFill>
                          <a:srgbClr val="000000"/>
                        </a:solidFill>
                        <a:effectLst/>
                        <a:latin typeface="Calibri"/>
                      </a:endParaRPr>
                    </a:p>
                  </a:txBody>
                  <a:tcPr marL="9409" marR="9409" marT="9409" marB="0" anchor="b"/>
                </a:tc>
                <a:tc>
                  <a:txBody>
                    <a:bodyPr/>
                    <a:lstStyle/>
                    <a:p>
                      <a:pPr algn="ctr" fontAlgn="b"/>
                      <a:r>
                        <a:rPr lang="en-US" sz="1400" u="none" strike="noStrike" dirty="0">
                          <a:effectLst/>
                        </a:rPr>
                        <a:t>52</a:t>
                      </a:r>
                      <a:endParaRPr lang="en-US" sz="1400" b="0" i="0" u="none" strike="noStrike" dirty="0">
                        <a:solidFill>
                          <a:srgbClr val="000000"/>
                        </a:solidFill>
                        <a:effectLst/>
                        <a:latin typeface="Calibri"/>
                      </a:endParaRPr>
                    </a:p>
                  </a:txBody>
                  <a:tcPr marL="9409" marR="9409" marT="9409" marB="0" anchor="b"/>
                </a:tc>
                <a:tc>
                  <a:txBody>
                    <a:bodyPr/>
                    <a:lstStyle/>
                    <a:p>
                      <a:pPr algn="ctr" fontAlgn="b"/>
                      <a:r>
                        <a:rPr lang="en-US" sz="1400" u="none" strike="noStrike" dirty="0" smtClean="0">
                          <a:effectLst/>
                        </a:rPr>
                        <a:t>  7.44</a:t>
                      </a:r>
                      <a:endParaRPr lang="en-US" sz="1400" b="0" i="0" u="none" strike="noStrike" dirty="0">
                        <a:solidFill>
                          <a:srgbClr val="000000"/>
                        </a:solidFill>
                        <a:effectLst/>
                        <a:latin typeface="Calibri"/>
                      </a:endParaRPr>
                    </a:p>
                  </a:txBody>
                  <a:tcPr marL="9409" marR="9409" marT="9409" marB="0" anchor="b"/>
                </a:tc>
                <a:tc>
                  <a:txBody>
                    <a:bodyPr/>
                    <a:lstStyle/>
                    <a:p>
                      <a:pPr algn="ctr" fontAlgn="b"/>
                      <a:r>
                        <a:rPr lang="en-US" sz="1400" u="none" strike="noStrike" dirty="0" smtClean="0">
                          <a:effectLst/>
                        </a:rPr>
                        <a:t>17.05</a:t>
                      </a:r>
                      <a:endParaRPr lang="en-US" sz="1400" b="0" i="0" u="none" strike="noStrike" dirty="0">
                        <a:solidFill>
                          <a:srgbClr val="000000"/>
                        </a:solidFill>
                        <a:effectLst/>
                        <a:latin typeface="Calibri"/>
                      </a:endParaRPr>
                    </a:p>
                  </a:txBody>
                  <a:tcPr marL="9409" marR="9409" marT="9409" marB="0" anchor="b"/>
                </a:tc>
              </a:tr>
              <a:tr h="340623">
                <a:tc>
                  <a:txBody>
                    <a:bodyPr/>
                    <a:lstStyle/>
                    <a:p>
                      <a:pPr algn="l" fontAlgn="b"/>
                      <a:r>
                        <a:rPr lang="en-US" sz="1400" u="none" strike="noStrike" dirty="0" err="1">
                          <a:effectLst/>
                        </a:rPr>
                        <a:t>Nyulnyulan</a:t>
                      </a:r>
                      <a:r>
                        <a:rPr lang="en-US" sz="1400" u="none" strike="noStrike" dirty="0">
                          <a:effectLst/>
                        </a:rPr>
                        <a:t>     </a:t>
                      </a:r>
                      <a:endParaRPr lang="en-US" sz="1400" b="0" i="0" u="none" strike="noStrike" dirty="0">
                        <a:solidFill>
                          <a:srgbClr val="000000"/>
                        </a:solidFill>
                        <a:effectLst/>
                        <a:latin typeface="Calibri"/>
                      </a:endParaRPr>
                    </a:p>
                  </a:txBody>
                  <a:tcPr marL="9409" marR="9409" marT="9409" marB="0" anchor="b"/>
                </a:tc>
                <a:tc>
                  <a:txBody>
                    <a:bodyPr/>
                    <a:lstStyle/>
                    <a:p>
                      <a:pPr algn="l" fontAlgn="b"/>
                      <a:r>
                        <a:rPr lang="en-US" sz="1400" u="none" strike="noStrike" dirty="0" err="1">
                          <a:effectLst/>
                        </a:rPr>
                        <a:t>Pama-Nyungan</a:t>
                      </a:r>
                      <a:r>
                        <a:rPr lang="en-US" sz="1400" u="none" strike="noStrike" dirty="0">
                          <a:effectLst/>
                        </a:rPr>
                        <a:t>   </a:t>
                      </a:r>
                      <a:endParaRPr lang="en-US" sz="1400" b="0" i="0" u="none" strike="noStrike" dirty="0">
                        <a:solidFill>
                          <a:srgbClr val="000000"/>
                        </a:solidFill>
                        <a:effectLst/>
                        <a:latin typeface="Calibri"/>
                      </a:endParaRPr>
                    </a:p>
                  </a:txBody>
                  <a:tcPr marL="9409" marR="9409" marT="9409" marB="0" anchor="b"/>
                </a:tc>
                <a:tc>
                  <a:txBody>
                    <a:bodyPr/>
                    <a:lstStyle/>
                    <a:p>
                      <a:pPr algn="ctr" fontAlgn="b"/>
                      <a:r>
                        <a:rPr lang="en-US" sz="1400" u="none" strike="noStrike" dirty="0">
                          <a:effectLst/>
                        </a:rPr>
                        <a:t>218</a:t>
                      </a:r>
                      <a:endParaRPr lang="en-US" sz="1400" b="0" i="0" u="none" strike="noStrike" dirty="0">
                        <a:solidFill>
                          <a:srgbClr val="000000"/>
                        </a:solidFill>
                        <a:effectLst/>
                        <a:latin typeface="Calibri"/>
                      </a:endParaRPr>
                    </a:p>
                  </a:txBody>
                  <a:tcPr marL="9409" marR="9409" marT="9409" marB="0" anchor="b"/>
                </a:tc>
                <a:tc>
                  <a:txBody>
                    <a:bodyPr/>
                    <a:lstStyle/>
                    <a:p>
                      <a:pPr algn="ctr" fontAlgn="b"/>
                      <a:r>
                        <a:rPr lang="en-US" sz="1400" u="none" strike="noStrike" dirty="0" smtClean="0">
                          <a:effectLst/>
                        </a:rPr>
                        <a:t>  4.98</a:t>
                      </a:r>
                      <a:endParaRPr lang="en-US" sz="1400" b="0" i="0" u="none" strike="noStrike" dirty="0">
                        <a:solidFill>
                          <a:srgbClr val="000000"/>
                        </a:solidFill>
                        <a:effectLst/>
                        <a:latin typeface="Calibri"/>
                      </a:endParaRPr>
                    </a:p>
                  </a:txBody>
                  <a:tcPr marL="9409" marR="9409" marT="9409" marB="0" anchor="b"/>
                </a:tc>
                <a:tc>
                  <a:txBody>
                    <a:bodyPr/>
                    <a:lstStyle/>
                    <a:p>
                      <a:pPr algn="ctr" fontAlgn="b"/>
                      <a:r>
                        <a:rPr lang="en-US" sz="1400" u="none" strike="noStrike" dirty="0" smtClean="0">
                          <a:effectLst/>
                        </a:rPr>
                        <a:t>16.98</a:t>
                      </a:r>
                      <a:endParaRPr lang="en-US" sz="1400" b="0" i="0" u="none" strike="noStrike" dirty="0">
                        <a:solidFill>
                          <a:srgbClr val="000000"/>
                        </a:solidFill>
                        <a:effectLst/>
                        <a:latin typeface="Calibri"/>
                      </a:endParaRPr>
                    </a:p>
                  </a:txBody>
                  <a:tcPr marL="9409" marR="9409" marT="9409" marB="0" anchor="b"/>
                </a:tc>
              </a:tr>
              <a:tr h="188190">
                <a:tc>
                  <a:txBody>
                    <a:bodyPr/>
                    <a:lstStyle/>
                    <a:p>
                      <a:pPr algn="l" fontAlgn="b"/>
                      <a:r>
                        <a:rPr lang="en-US" sz="1400" u="none" strike="noStrike" dirty="0" err="1">
                          <a:effectLst/>
                        </a:rPr>
                        <a:t>Quechuan</a:t>
                      </a:r>
                      <a:r>
                        <a:rPr lang="en-US" sz="1400" u="none" strike="noStrike" dirty="0">
                          <a:effectLst/>
                        </a:rPr>
                        <a:t>       </a:t>
                      </a:r>
                      <a:endParaRPr lang="en-US" sz="1400" b="0" i="0" u="none" strike="noStrike" dirty="0">
                        <a:solidFill>
                          <a:srgbClr val="000000"/>
                        </a:solidFill>
                        <a:effectLst/>
                        <a:latin typeface="Calibri"/>
                      </a:endParaRPr>
                    </a:p>
                  </a:txBody>
                  <a:tcPr marL="9409" marR="9409" marT="9409" marB="0" anchor="b"/>
                </a:tc>
                <a:tc>
                  <a:txBody>
                    <a:bodyPr/>
                    <a:lstStyle/>
                    <a:p>
                      <a:pPr algn="l" fontAlgn="b"/>
                      <a:r>
                        <a:rPr lang="en-US" sz="1400" u="none" strike="noStrike" dirty="0" err="1">
                          <a:effectLst/>
                        </a:rPr>
                        <a:t>Aymara</a:t>
                      </a:r>
                      <a:r>
                        <a:rPr lang="en-US" sz="1400" u="none" strike="noStrike" dirty="0">
                          <a:effectLst/>
                        </a:rPr>
                        <a:t>         </a:t>
                      </a:r>
                      <a:endParaRPr lang="en-US" sz="1400" b="0" i="0" u="none" strike="noStrike" dirty="0">
                        <a:solidFill>
                          <a:srgbClr val="000000"/>
                        </a:solidFill>
                        <a:effectLst/>
                        <a:latin typeface="Calibri"/>
                      </a:endParaRPr>
                    </a:p>
                  </a:txBody>
                  <a:tcPr marL="9409" marR="9409" marT="9409" marB="0" anchor="b"/>
                </a:tc>
                <a:tc>
                  <a:txBody>
                    <a:bodyPr/>
                    <a:lstStyle/>
                    <a:p>
                      <a:pPr algn="ctr" fontAlgn="b"/>
                      <a:r>
                        <a:rPr lang="en-US" sz="1400" u="none" strike="noStrike" dirty="0">
                          <a:effectLst/>
                        </a:rPr>
                        <a:t>360</a:t>
                      </a:r>
                      <a:endParaRPr lang="en-US" sz="1400" b="0" i="0" u="none" strike="noStrike" dirty="0">
                        <a:solidFill>
                          <a:srgbClr val="000000"/>
                        </a:solidFill>
                        <a:effectLst/>
                        <a:latin typeface="Calibri"/>
                      </a:endParaRPr>
                    </a:p>
                  </a:txBody>
                  <a:tcPr marL="9409" marR="9409" marT="9409" marB="0" anchor="b"/>
                </a:tc>
                <a:tc>
                  <a:txBody>
                    <a:bodyPr/>
                    <a:lstStyle/>
                    <a:p>
                      <a:pPr algn="ctr" fontAlgn="b"/>
                      <a:r>
                        <a:rPr lang="en-US" sz="1400" u="none" strike="noStrike">
                          <a:effectLst/>
                        </a:rPr>
                        <a:t>12.39</a:t>
                      </a:r>
                      <a:endParaRPr lang="en-US" sz="1400" b="0" i="0" u="none" strike="noStrike">
                        <a:solidFill>
                          <a:srgbClr val="000000"/>
                        </a:solidFill>
                        <a:effectLst/>
                        <a:latin typeface="Calibri"/>
                      </a:endParaRPr>
                    </a:p>
                  </a:txBody>
                  <a:tcPr marL="9409" marR="9409" marT="9409" marB="0" anchor="b"/>
                </a:tc>
                <a:tc>
                  <a:txBody>
                    <a:bodyPr/>
                    <a:lstStyle/>
                    <a:p>
                      <a:pPr algn="ctr" fontAlgn="b"/>
                      <a:r>
                        <a:rPr lang="en-US" sz="1400" u="none" strike="noStrike" dirty="0" smtClean="0">
                          <a:effectLst/>
                        </a:rPr>
                        <a:t>16.48</a:t>
                      </a:r>
                      <a:endParaRPr lang="en-US" sz="1400" b="0" i="0" u="none" strike="noStrike" dirty="0">
                        <a:solidFill>
                          <a:srgbClr val="000000"/>
                        </a:solidFill>
                        <a:effectLst/>
                        <a:latin typeface="Calibri"/>
                      </a:endParaRPr>
                    </a:p>
                  </a:txBody>
                  <a:tcPr marL="9409" marR="9409" marT="9409" marB="0" anchor="b"/>
                </a:tc>
              </a:tr>
              <a:tr h="188190">
                <a:tc>
                  <a:txBody>
                    <a:bodyPr/>
                    <a:lstStyle/>
                    <a:p>
                      <a:pPr algn="l" fontAlgn="b"/>
                      <a:r>
                        <a:rPr lang="en-US" sz="1400" u="none" strike="noStrike">
                          <a:effectLst/>
                        </a:rPr>
                        <a:t>Panoan         </a:t>
                      </a:r>
                      <a:endParaRPr lang="en-US" sz="1400" b="0" i="0" u="none" strike="noStrike">
                        <a:solidFill>
                          <a:srgbClr val="000000"/>
                        </a:solidFill>
                        <a:effectLst/>
                        <a:latin typeface="Calibri"/>
                      </a:endParaRPr>
                    </a:p>
                  </a:txBody>
                  <a:tcPr marL="9409" marR="9409" marT="9409" marB="0" anchor="b"/>
                </a:tc>
                <a:tc>
                  <a:txBody>
                    <a:bodyPr/>
                    <a:lstStyle/>
                    <a:p>
                      <a:pPr algn="l" fontAlgn="b"/>
                      <a:r>
                        <a:rPr lang="en-US" sz="1400" u="none" strike="noStrike" dirty="0" err="1">
                          <a:effectLst/>
                        </a:rPr>
                        <a:t>Tacanan</a:t>
                      </a:r>
                      <a:r>
                        <a:rPr lang="en-US" sz="1400" u="none" strike="noStrike" dirty="0">
                          <a:effectLst/>
                        </a:rPr>
                        <a:t>        </a:t>
                      </a:r>
                      <a:endParaRPr lang="en-US" sz="1400" b="0" i="0" u="none" strike="noStrike" dirty="0">
                        <a:solidFill>
                          <a:srgbClr val="000000"/>
                        </a:solidFill>
                        <a:effectLst/>
                        <a:latin typeface="Calibri"/>
                      </a:endParaRPr>
                    </a:p>
                  </a:txBody>
                  <a:tcPr marL="9409" marR="9409" marT="9409" marB="0" anchor="b"/>
                </a:tc>
                <a:tc>
                  <a:txBody>
                    <a:bodyPr/>
                    <a:lstStyle/>
                    <a:p>
                      <a:pPr algn="ctr" fontAlgn="b"/>
                      <a:r>
                        <a:rPr lang="en-US" sz="1400" u="none" strike="noStrike" dirty="0">
                          <a:effectLst/>
                        </a:rPr>
                        <a:t>115</a:t>
                      </a:r>
                      <a:endParaRPr lang="en-US" sz="1400" b="0" i="0" u="none" strike="noStrike" dirty="0">
                        <a:solidFill>
                          <a:srgbClr val="000000"/>
                        </a:solidFill>
                        <a:effectLst/>
                        <a:latin typeface="Calibri"/>
                      </a:endParaRPr>
                    </a:p>
                  </a:txBody>
                  <a:tcPr marL="9409" marR="9409" marT="9409" marB="0" anchor="b"/>
                </a:tc>
                <a:tc>
                  <a:txBody>
                    <a:bodyPr/>
                    <a:lstStyle/>
                    <a:p>
                      <a:pPr algn="ctr" fontAlgn="b"/>
                      <a:r>
                        <a:rPr lang="en-US" sz="1400" u="none" strike="noStrike" dirty="0" smtClean="0">
                          <a:effectLst/>
                        </a:rPr>
                        <a:t>  8.32</a:t>
                      </a:r>
                      <a:endParaRPr lang="en-US" sz="1400" b="0" i="0" u="none" strike="noStrike" dirty="0">
                        <a:solidFill>
                          <a:srgbClr val="000000"/>
                        </a:solidFill>
                        <a:effectLst/>
                        <a:latin typeface="Calibri"/>
                      </a:endParaRPr>
                    </a:p>
                  </a:txBody>
                  <a:tcPr marL="9409" marR="9409" marT="9409" marB="0" anchor="b"/>
                </a:tc>
                <a:tc>
                  <a:txBody>
                    <a:bodyPr/>
                    <a:lstStyle/>
                    <a:p>
                      <a:pPr algn="ctr" fontAlgn="b"/>
                      <a:r>
                        <a:rPr lang="en-US" sz="1400" u="none" strike="noStrike" dirty="0" smtClean="0">
                          <a:effectLst/>
                        </a:rPr>
                        <a:t>16.28</a:t>
                      </a:r>
                      <a:endParaRPr lang="en-US" sz="1400" b="0" i="0" u="none" strike="noStrike" dirty="0">
                        <a:solidFill>
                          <a:srgbClr val="000000"/>
                        </a:solidFill>
                        <a:effectLst/>
                        <a:latin typeface="Calibri"/>
                      </a:endParaRPr>
                    </a:p>
                  </a:txBody>
                  <a:tcPr marL="9409" marR="9409" marT="9409" marB="0" anchor="b"/>
                </a:tc>
              </a:tr>
              <a:tr h="188190">
                <a:tc>
                  <a:txBody>
                    <a:bodyPr/>
                    <a:lstStyle/>
                    <a:p>
                      <a:pPr algn="l" fontAlgn="b"/>
                      <a:r>
                        <a:rPr lang="en-US" sz="1400" u="none" strike="noStrike" dirty="0" err="1">
                          <a:effectLst/>
                        </a:rPr>
                        <a:t>Central_Sudanic</a:t>
                      </a:r>
                      <a:endParaRPr lang="en-US" sz="1400" b="0" i="0" u="none" strike="noStrike" dirty="0">
                        <a:solidFill>
                          <a:srgbClr val="000000"/>
                        </a:solidFill>
                        <a:effectLst/>
                        <a:latin typeface="Calibri"/>
                      </a:endParaRPr>
                    </a:p>
                  </a:txBody>
                  <a:tcPr marL="9409" marR="9409" marT="9409" marB="0" anchor="b"/>
                </a:tc>
                <a:tc>
                  <a:txBody>
                    <a:bodyPr/>
                    <a:lstStyle/>
                    <a:p>
                      <a:pPr algn="l" fontAlgn="b"/>
                      <a:r>
                        <a:rPr lang="en-US" sz="1400" u="none" strike="noStrike" dirty="0" err="1">
                          <a:effectLst/>
                        </a:rPr>
                        <a:t>Kresh-Aja</a:t>
                      </a:r>
                      <a:r>
                        <a:rPr lang="en-US" sz="1400" u="none" strike="noStrike" dirty="0">
                          <a:effectLst/>
                        </a:rPr>
                        <a:t>      </a:t>
                      </a:r>
                      <a:endParaRPr lang="en-US" sz="1400" b="0" i="0" u="none" strike="noStrike" dirty="0">
                        <a:solidFill>
                          <a:srgbClr val="000000"/>
                        </a:solidFill>
                        <a:effectLst/>
                        <a:latin typeface="Calibri"/>
                      </a:endParaRPr>
                    </a:p>
                  </a:txBody>
                  <a:tcPr marL="9409" marR="9409" marT="9409" marB="0" anchor="b"/>
                </a:tc>
                <a:tc>
                  <a:txBody>
                    <a:bodyPr/>
                    <a:lstStyle/>
                    <a:p>
                      <a:pPr algn="ctr" fontAlgn="b"/>
                      <a:r>
                        <a:rPr lang="en-US" sz="1400" u="none" strike="noStrike">
                          <a:effectLst/>
                        </a:rPr>
                        <a:t>90</a:t>
                      </a:r>
                      <a:endParaRPr lang="en-US" sz="1400" b="0" i="0" u="none" strike="noStrike">
                        <a:solidFill>
                          <a:srgbClr val="000000"/>
                        </a:solidFill>
                        <a:effectLst/>
                        <a:latin typeface="Calibri"/>
                      </a:endParaRPr>
                    </a:p>
                  </a:txBody>
                  <a:tcPr marL="9409" marR="9409" marT="9409" marB="0" anchor="b"/>
                </a:tc>
                <a:tc>
                  <a:txBody>
                    <a:bodyPr/>
                    <a:lstStyle/>
                    <a:p>
                      <a:pPr algn="ctr" fontAlgn="b"/>
                      <a:r>
                        <a:rPr lang="en-US" sz="1400" u="none" strike="noStrike" dirty="0" smtClean="0">
                          <a:effectLst/>
                        </a:rPr>
                        <a:t>  5.74</a:t>
                      </a:r>
                      <a:endParaRPr lang="en-US" sz="1400" b="0" i="0" u="none" strike="noStrike" dirty="0">
                        <a:solidFill>
                          <a:srgbClr val="000000"/>
                        </a:solidFill>
                        <a:effectLst/>
                        <a:latin typeface="Calibri"/>
                      </a:endParaRPr>
                    </a:p>
                  </a:txBody>
                  <a:tcPr marL="9409" marR="9409" marT="9409" marB="0" anchor="b"/>
                </a:tc>
                <a:tc>
                  <a:txBody>
                    <a:bodyPr/>
                    <a:lstStyle/>
                    <a:p>
                      <a:pPr algn="ctr" fontAlgn="b"/>
                      <a:r>
                        <a:rPr lang="en-US" sz="1400" u="none" strike="noStrike" dirty="0" smtClean="0">
                          <a:effectLst/>
                        </a:rPr>
                        <a:t>15.97</a:t>
                      </a:r>
                      <a:endParaRPr lang="en-US" sz="1400" b="0" i="0" u="none" strike="noStrike" dirty="0">
                        <a:solidFill>
                          <a:srgbClr val="000000"/>
                        </a:solidFill>
                        <a:effectLst/>
                        <a:latin typeface="Calibri"/>
                      </a:endParaRPr>
                    </a:p>
                  </a:txBody>
                  <a:tcPr marL="9409" marR="9409" marT="9409" marB="0" anchor="b"/>
                </a:tc>
              </a:tr>
              <a:tr h="188190">
                <a:tc>
                  <a:txBody>
                    <a:bodyPr/>
                    <a:lstStyle/>
                    <a:p>
                      <a:pPr algn="l" fontAlgn="b"/>
                      <a:r>
                        <a:rPr lang="en-US" sz="1400" u="none" strike="noStrike">
                          <a:effectLst/>
                        </a:rPr>
                        <a:t>Kamula         </a:t>
                      </a:r>
                      <a:endParaRPr lang="en-US" sz="1400" b="0" i="0" u="none" strike="noStrike">
                        <a:solidFill>
                          <a:srgbClr val="000000"/>
                        </a:solidFill>
                        <a:effectLst/>
                        <a:latin typeface="Calibri"/>
                      </a:endParaRPr>
                    </a:p>
                  </a:txBody>
                  <a:tcPr marL="9409" marR="9409" marT="9409" marB="0" anchor="b"/>
                </a:tc>
                <a:tc>
                  <a:txBody>
                    <a:bodyPr/>
                    <a:lstStyle/>
                    <a:p>
                      <a:pPr algn="l" fontAlgn="b"/>
                      <a:r>
                        <a:rPr lang="en-US" sz="1400" u="none" strike="noStrike" dirty="0" err="1">
                          <a:effectLst/>
                        </a:rPr>
                        <a:t>Awin</a:t>
                      </a:r>
                      <a:r>
                        <a:rPr lang="en-US" sz="1400" u="none" strike="noStrike" dirty="0">
                          <a:effectLst/>
                        </a:rPr>
                        <a:t>-Pa        </a:t>
                      </a:r>
                      <a:endParaRPr lang="en-US" sz="1400" b="0" i="0" u="none" strike="noStrike" dirty="0">
                        <a:solidFill>
                          <a:srgbClr val="000000"/>
                        </a:solidFill>
                        <a:effectLst/>
                        <a:latin typeface="Calibri"/>
                      </a:endParaRPr>
                    </a:p>
                  </a:txBody>
                  <a:tcPr marL="9409" marR="9409" marT="9409" marB="0" anchor="b"/>
                </a:tc>
                <a:tc>
                  <a:txBody>
                    <a:bodyPr/>
                    <a:lstStyle/>
                    <a:p>
                      <a:pPr algn="ctr" fontAlgn="b"/>
                      <a:r>
                        <a:rPr lang="en-US" sz="1400" u="none" strike="noStrike" dirty="0">
                          <a:effectLst/>
                        </a:rPr>
                        <a:t>1</a:t>
                      </a:r>
                      <a:endParaRPr lang="en-US" sz="1400" b="0" i="0" u="none" strike="noStrike" dirty="0">
                        <a:solidFill>
                          <a:srgbClr val="000000"/>
                        </a:solidFill>
                        <a:effectLst/>
                        <a:latin typeface="Calibri"/>
                      </a:endParaRPr>
                    </a:p>
                  </a:txBody>
                  <a:tcPr marL="9409" marR="9409" marT="9409" marB="0" anchor="b"/>
                </a:tc>
                <a:tc>
                  <a:txBody>
                    <a:bodyPr/>
                    <a:lstStyle/>
                    <a:p>
                      <a:pPr algn="ctr" fontAlgn="b"/>
                      <a:r>
                        <a:rPr lang="en-US" sz="1400" u="none" strike="noStrike" dirty="0">
                          <a:effectLst/>
                        </a:rPr>
                        <a:t>15.88</a:t>
                      </a:r>
                      <a:endParaRPr lang="en-US" sz="1400" b="0" i="0" u="none" strike="noStrike" dirty="0">
                        <a:solidFill>
                          <a:srgbClr val="000000"/>
                        </a:solidFill>
                        <a:effectLst/>
                        <a:latin typeface="Calibri"/>
                      </a:endParaRPr>
                    </a:p>
                  </a:txBody>
                  <a:tcPr marL="9409" marR="9409" marT="9409" marB="0" anchor="b"/>
                </a:tc>
                <a:tc>
                  <a:txBody>
                    <a:bodyPr/>
                    <a:lstStyle/>
                    <a:p>
                      <a:pPr algn="ctr" fontAlgn="b"/>
                      <a:r>
                        <a:rPr lang="en-US" sz="1400" u="none" strike="noStrike" dirty="0">
                          <a:effectLst/>
                        </a:rPr>
                        <a:t>15.88</a:t>
                      </a:r>
                      <a:endParaRPr lang="en-US" sz="1400" b="0" i="0" u="none" strike="noStrike" dirty="0">
                        <a:solidFill>
                          <a:srgbClr val="000000"/>
                        </a:solidFill>
                        <a:effectLst/>
                        <a:latin typeface="Calibri"/>
                      </a:endParaRPr>
                    </a:p>
                  </a:txBody>
                  <a:tcPr marL="9409" marR="9409" marT="9409" marB="0" anchor="b"/>
                </a:tc>
              </a:tr>
              <a:tr h="188190">
                <a:tc>
                  <a:txBody>
                    <a:bodyPr/>
                    <a:lstStyle/>
                    <a:p>
                      <a:pPr algn="l" fontAlgn="b"/>
                      <a:r>
                        <a:rPr lang="en-US" sz="1400" u="none" strike="noStrike" dirty="0" err="1">
                          <a:effectLst/>
                        </a:rPr>
                        <a:t>Jarrakan</a:t>
                      </a:r>
                      <a:r>
                        <a:rPr lang="en-US" sz="1400" u="none" strike="noStrike" dirty="0">
                          <a:effectLst/>
                        </a:rPr>
                        <a:t>       </a:t>
                      </a:r>
                      <a:endParaRPr lang="en-US" sz="1400" b="0" i="0" u="none" strike="noStrike" dirty="0">
                        <a:solidFill>
                          <a:srgbClr val="000000"/>
                        </a:solidFill>
                        <a:effectLst/>
                        <a:latin typeface="Calibri"/>
                      </a:endParaRPr>
                    </a:p>
                  </a:txBody>
                  <a:tcPr marL="9409" marR="9409" marT="9409" marB="0" anchor="b"/>
                </a:tc>
                <a:tc>
                  <a:txBody>
                    <a:bodyPr/>
                    <a:lstStyle/>
                    <a:p>
                      <a:pPr algn="l" fontAlgn="b"/>
                      <a:r>
                        <a:rPr lang="en-US" sz="1400" u="none" strike="noStrike" dirty="0" err="1">
                          <a:effectLst/>
                        </a:rPr>
                        <a:t>Worrorran</a:t>
                      </a:r>
                      <a:r>
                        <a:rPr lang="en-US" sz="1400" u="none" strike="noStrike" dirty="0">
                          <a:effectLst/>
                        </a:rPr>
                        <a:t>      </a:t>
                      </a:r>
                      <a:endParaRPr lang="en-US" sz="1400" b="0" i="0" u="none" strike="noStrike" dirty="0">
                        <a:solidFill>
                          <a:srgbClr val="000000"/>
                        </a:solidFill>
                        <a:effectLst/>
                        <a:latin typeface="Calibri"/>
                      </a:endParaRPr>
                    </a:p>
                  </a:txBody>
                  <a:tcPr marL="9409" marR="9409" marT="9409" marB="0" anchor="b"/>
                </a:tc>
                <a:tc>
                  <a:txBody>
                    <a:bodyPr/>
                    <a:lstStyle/>
                    <a:p>
                      <a:pPr algn="ctr" fontAlgn="b"/>
                      <a:r>
                        <a:rPr lang="en-US" sz="1400" u="none" strike="noStrike" dirty="0">
                          <a:effectLst/>
                        </a:rPr>
                        <a:t>6</a:t>
                      </a:r>
                      <a:endParaRPr lang="en-US" sz="1400" b="0" i="0" u="none" strike="noStrike" dirty="0">
                        <a:solidFill>
                          <a:srgbClr val="000000"/>
                        </a:solidFill>
                        <a:effectLst/>
                        <a:latin typeface="Calibri"/>
                      </a:endParaRPr>
                    </a:p>
                  </a:txBody>
                  <a:tcPr marL="9409" marR="9409" marT="9409" marB="0" anchor="b"/>
                </a:tc>
                <a:tc>
                  <a:txBody>
                    <a:bodyPr/>
                    <a:lstStyle/>
                    <a:p>
                      <a:pPr algn="ctr" fontAlgn="b"/>
                      <a:r>
                        <a:rPr lang="en-US" sz="1400" u="none" strike="noStrike" dirty="0" smtClean="0">
                          <a:effectLst/>
                        </a:rPr>
                        <a:t>  8.55</a:t>
                      </a:r>
                      <a:endParaRPr lang="en-US" sz="1400" b="0" i="0" u="none" strike="noStrike" dirty="0">
                        <a:solidFill>
                          <a:srgbClr val="000000"/>
                        </a:solidFill>
                        <a:effectLst/>
                        <a:latin typeface="Calibri"/>
                      </a:endParaRPr>
                    </a:p>
                  </a:txBody>
                  <a:tcPr marL="9409" marR="9409" marT="9409" marB="0" anchor="b"/>
                </a:tc>
                <a:tc>
                  <a:txBody>
                    <a:bodyPr/>
                    <a:lstStyle/>
                    <a:p>
                      <a:pPr algn="ctr" fontAlgn="b"/>
                      <a:r>
                        <a:rPr lang="en-US" sz="1400" u="none" strike="noStrike" dirty="0" smtClean="0">
                          <a:effectLst/>
                        </a:rPr>
                        <a:t>15.60</a:t>
                      </a:r>
                      <a:endParaRPr lang="en-US" sz="1400" b="0" i="0" u="none" strike="noStrike" dirty="0">
                        <a:solidFill>
                          <a:srgbClr val="000000"/>
                        </a:solidFill>
                        <a:effectLst/>
                        <a:latin typeface="Calibri"/>
                      </a:endParaRPr>
                    </a:p>
                  </a:txBody>
                  <a:tcPr marL="9409" marR="9409" marT="9409" marB="0" anchor="b"/>
                </a:tc>
              </a:tr>
              <a:tr h="340623">
                <a:tc>
                  <a:txBody>
                    <a:bodyPr/>
                    <a:lstStyle/>
                    <a:p>
                      <a:pPr algn="l" fontAlgn="b"/>
                      <a:r>
                        <a:rPr lang="en-US" sz="1400" u="none" strike="noStrike" dirty="0" err="1">
                          <a:effectLst/>
                        </a:rPr>
                        <a:t>Mirndi</a:t>
                      </a:r>
                      <a:r>
                        <a:rPr lang="en-US" sz="1400" u="none" strike="noStrike" dirty="0">
                          <a:effectLst/>
                        </a:rPr>
                        <a:t>         </a:t>
                      </a:r>
                      <a:endParaRPr lang="en-US" sz="1400" b="0" i="0" u="none" strike="noStrike" dirty="0">
                        <a:solidFill>
                          <a:srgbClr val="000000"/>
                        </a:solidFill>
                        <a:effectLst/>
                        <a:latin typeface="Calibri"/>
                      </a:endParaRPr>
                    </a:p>
                  </a:txBody>
                  <a:tcPr marL="9409" marR="9409" marT="9409" marB="0" anchor="b"/>
                </a:tc>
                <a:tc>
                  <a:txBody>
                    <a:bodyPr/>
                    <a:lstStyle/>
                    <a:p>
                      <a:pPr algn="l" fontAlgn="b"/>
                      <a:r>
                        <a:rPr lang="en-US" sz="1400" u="none" strike="noStrike" dirty="0" err="1">
                          <a:effectLst/>
                        </a:rPr>
                        <a:t>Pama-Nyungan</a:t>
                      </a:r>
                      <a:r>
                        <a:rPr lang="en-US" sz="1400" u="none" strike="noStrike" dirty="0">
                          <a:effectLst/>
                        </a:rPr>
                        <a:t>   </a:t>
                      </a:r>
                      <a:endParaRPr lang="en-US" sz="1400" b="0" i="0" u="none" strike="noStrike" dirty="0">
                        <a:solidFill>
                          <a:srgbClr val="000000"/>
                        </a:solidFill>
                        <a:effectLst/>
                        <a:latin typeface="Calibri"/>
                      </a:endParaRPr>
                    </a:p>
                  </a:txBody>
                  <a:tcPr marL="9409" marR="9409" marT="9409" marB="0" anchor="b"/>
                </a:tc>
                <a:tc>
                  <a:txBody>
                    <a:bodyPr/>
                    <a:lstStyle/>
                    <a:p>
                      <a:pPr algn="ctr" fontAlgn="b"/>
                      <a:r>
                        <a:rPr lang="en-US" sz="1400" u="none" strike="noStrike" dirty="0">
                          <a:effectLst/>
                        </a:rPr>
                        <a:t>436</a:t>
                      </a:r>
                      <a:endParaRPr lang="en-US" sz="1400" b="0" i="0" u="none" strike="noStrike" dirty="0">
                        <a:solidFill>
                          <a:srgbClr val="000000"/>
                        </a:solidFill>
                        <a:effectLst/>
                        <a:latin typeface="Calibri"/>
                      </a:endParaRPr>
                    </a:p>
                  </a:txBody>
                  <a:tcPr marL="9409" marR="9409" marT="9409" marB="0" anchor="b"/>
                </a:tc>
                <a:tc>
                  <a:txBody>
                    <a:bodyPr/>
                    <a:lstStyle/>
                    <a:p>
                      <a:pPr algn="ctr" fontAlgn="b"/>
                      <a:r>
                        <a:rPr lang="en-US" sz="1400" u="none" strike="noStrike" dirty="0" smtClean="0">
                          <a:effectLst/>
                        </a:rPr>
                        <a:t>  3.53</a:t>
                      </a:r>
                      <a:endParaRPr lang="en-US" sz="1400" b="0" i="0" u="none" strike="noStrike" dirty="0">
                        <a:solidFill>
                          <a:srgbClr val="000000"/>
                        </a:solidFill>
                        <a:effectLst/>
                        <a:latin typeface="Calibri"/>
                      </a:endParaRPr>
                    </a:p>
                  </a:txBody>
                  <a:tcPr marL="9409" marR="9409" marT="9409" marB="0" anchor="b"/>
                </a:tc>
                <a:tc>
                  <a:txBody>
                    <a:bodyPr/>
                    <a:lstStyle/>
                    <a:p>
                      <a:pPr algn="ctr" fontAlgn="b"/>
                      <a:r>
                        <a:rPr lang="en-US" sz="1400" u="none" strike="noStrike" dirty="0" smtClean="0">
                          <a:effectLst/>
                        </a:rPr>
                        <a:t>15.37</a:t>
                      </a:r>
                      <a:endParaRPr lang="en-US" sz="1400" b="0" i="0" u="none" strike="noStrike" dirty="0">
                        <a:solidFill>
                          <a:srgbClr val="000000"/>
                        </a:solidFill>
                        <a:effectLst/>
                        <a:latin typeface="Calibri"/>
                      </a:endParaRPr>
                    </a:p>
                  </a:txBody>
                  <a:tcPr marL="9409" marR="9409" marT="9409" marB="0" anchor="b"/>
                </a:tc>
              </a:tr>
            </a:tbl>
          </a:graphicData>
        </a:graphic>
      </p:graphicFrame>
    </p:spTree>
    <p:extLst>
      <p:ext uri="{BB962C8B-B14F-4D97-AF65-F5344CB8AC3E}">
        <p14:creationId xmlns:p14="http://schemas.microsoft.com/office/powerpoint/2010/main" val="16398472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1075" y="1762125"/>
            <a:ext cx="6772275" cy="1228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2025" y="2905125"/>
            <a:ext cx="7162800" cy="2743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1905000" y="1685925"/>
            <a:ext cx="5943600" cy="16002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1600200" y="762000"/>
            <a:ext cx="5759718" cy="584775"/>
          </a:xfrm>
          <a:prstGeom prst="rect">
            <a:avLst/>
          </a:prstGeom>
          <a:noFill/>
        </p:spPr>
        <p:txBody>
          <a:bodyPr wrap="none" rtlCol="0">
            <a:spAutoFit/>
          </a:bodyPr>
          <a:lstStyle/>
          <a:p>
            <a:r>
              <a:rPr lang="en-US" sz="3200" dirty="0" smtClean="0"/>
              <a:t>Excerpt from the ASJP World Tree</a:t>
            </a:r>
            <a:endParaRPr lang="en-US" sz="3200" dirty="0"/>
          </a:p>
        </p:txBody>
      </p:sp>
    </p:spTree>
    <p:extLst>
      <p:ext uri="{BB962C8B-B14F-4D97-AF65-F5344CB8AC3E}">
        <p14:creationId xmlns:p14="http://schemas.microsoft.com/office/powerpoint/2010/main" val="27222103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727052036"/>
              </p:ext>
            </p:extLst>
          </p:nvPr>
        </p:nvGraphicFramePr>
        <p:xfrm>
          <a:off x="381000" y="838200"/>
          <a:ext cx="8229600" cy="5398008"/>
        </p:xfrm>
        <a:graphic>
          <a:graphicData uri="http://schemas.openxmlformats.org/drawingml/2006/table">
            <a:tbl>
              <a:tblPr firstRow="1" firstCol="1" bandRow="1">
                <a:tableStyleId>{5C22544A-7EE6-4342-B048-85BDC9FD1C3A}</a:tableStyleId>
              </a:tblPr>
              <a:tblGrid>
                <a:gridCol w="2118416"/>
                <a:gridCol w="2131309"/>
                <a:gridCol w="2099510"/>
                <a:gridCol w="1880365"/>
              </a:tblGrid>
              <a:tr h="137150">
                <a:tc>
                  <a:txBody>
                    <a:bodyPr/>
                    <a:lstStyle/>
                    <a:p>
                      <a:pPr marL="0" marR="0">
                        <a:lnSpc>
                          <a:spcPct val="115000"/>
                        </a:lnSpc>
                        <a:spcBef>
                          <a:spcPts val="0"/>
                        </a:spcBef>
                        <a:spcAft>
                          <a:spcPts val="0"/>
                        </a:spcAft>
                      </a:pPr>
                      <a:r>
                        <a:rPr lang="en-US" sz="1400" dirty="0">
                          <a:effectLst/>
                        </a:rPr>
                        <a:t>Meaning</a:t>
                      </a:r>
                      <a:endParaRPr lang="en-US" sz="1400" dirty="0">
                        <a:effectLst/>
                        <a:latin typeface="Calibri"/>
                        <a:ea typeface="Calibri"/>
                        <a:cs typeface="Times New Roman"/>
                      </a:endParaRPr>
                    </a:p>
                  </a:txBody>
                  <a:tcPr marL="44723" marR="44723" marT="0" marB="0"/>
                </a:tc>
                <a:tc>
                  <a:txBody>
                    <a:bodyPr/>
                    <a:lstStyle/>
                    <a:p>
                      <a:pPr marL="0" marR="0">
                        <a:lnSpc>
                          <a:spcPct val="115000"/>
                        </a:lnSpc>
                        <a:spcBef>
                          <a:spcPts val="0"/>
                        </a:spcBef>
                        <a:spcAft>
                          <a:spcPts val="0"/>
                        </a:spcAft>
                      </a:pPr>
                      <a:r>
                        <a:rPr lang="en-US" sz="1400" cap="small">
                          <a:effectLst/>
                        </a:rPr>
                        <a:t>lepki </a:t>
                      </a:r>
                      <a:r>
                        <a:rPr lang="en-US" sz="1400">
                          <a:effectLst/>
                        </a:rPr>
                        <a:t>[lpe]</a:t>
                      </a:r>
                      <a:endParaRPr lang="en-US" sz="1400">
                        <a:effectLst/>
                        <a:latin typeface="Calibri"/>
                        <a:ea typeface="Calibri"/>
                        <a:cs typeface="Times New Roman"/>
                      </a:endParaRPr>
                    </a:p>
                  </a:txBody>
                  <a:tcPr marL="44723" marR="44723" marT="0" marB="0"/>
                </a:tc>
                <a:tc>
                  <a:txBody>
                    <a:bodyPr/>
                    <a:lstStyle/>
                    <a:p>
                      <a:pPr marL="0" marR="0">
                        <a:lnSpc>
                          <a:spcPct val="115000"/>
                        </a:lnSpc>
                        <a:spcBef>
                          <a:spcPts val="0"/>
                        </a:spcBef>
                        <a:spcAft>
                          <a:spcPts val="0"/>
                        </a:spcAft>
                      </a:pPr>
                      <a:r>
                        <a:rPr lang="en-US" sz="1400" cap="small">
                          <a:effectLst/>
                        </a:rPr>
                        <a:t>milki murkim </a:t>
                      </a:r>
                      <a:r>
                        <a:rPr lang="en-US" sz="1400">
                          <a:effectLst/>
                        </a:rPr>
                        <a:t>[rmh]</a:t>
                      </a:r>
                      <a:endParaRPr lang="en-US" sz="1400">
                        <a:effectLst/>
                        <a:latin typeface="Calibri"/>
                        <a:ea typeface="Calibri"/>
                        <a:cs typeface="Times New Roman"/>
                      </a:endParaRPr>
                    </a:p>
                  </a:txBody>
                  <a:tcPr marL="44723" marR="44723" marT="0" marB="0"/>
                </a:tc>
                <a:tc>
                  <a:txBody>
                    <a:bodyPr/>
                    <a:lstStyle/>
                    <a:p>
                      <a:pPr marL="0" marR="0">
                        <a:lnSpc>
                          <a:spcPct val="115000"/>
                        </a:lnSpc>
                        <a:spcBef>
                          <a:spcPts val="0"/>
                        </a:spcBef>
                        <a:spcAft>
                          <a:spcPts val="0"/>
                        </a:spcAft>
                      </a:pPr>
                      <a:r>
                        <a:rPr lang="en-US" sz="1400" cap="small">
                          <a:effectLst/>
                        </a:rPr>
                        <a:t>mot murkim </a:t>
                      </a:r>
                      <a:r>
                        <a:rPr lang="en-US" sz="1400">
                          <a:effectLst/>
                        </a:rPr>
                        <a:t>[rmh]</a:t>
                      </a:r>
                      <a:endParaRPr lang="en-US" sz="1400">
                        <a:effectLst/>
                        <a:latin typeface="Calibri"/>
                        <a:ea typeface="Calibri"/>
                        <a:cs typeface="Times New Roman"/>
                      </a:endParaRPr>
                    </a:p>
                  </a:txBody>
                  <a:tcPr marL="44723" marR="44723" marT="0" marB="0"/>
                </a:tc>
              </a:tr>
              <a:tr h="137150">
                <a:tc>
                  <a:txBody>
                    <a:bodyPr/>
                    <a:lstStyle/>
                    <a:p>
                      <a:pPr marL="0" marR="0">
                        <a:lnSpc>
                          <a:spcPct val="115000"/>
                        </a:lnSpc>
                        <a:spcBef>
                          <a:spcPts val="0"/>
                        </a:spcBef>
                        <a:spcAft>
                          <a:spcPts val="0"/>
                        </a:spcAft>
                      </a:pPr>
                      <a:r>
                        <a:rPr lang="en-US" sz="1400" dirty="0" smtClean="0">
                          <a:effectLst/>
                        </a:rPr>
                        <a:t>two</a:t>
                      </a:r>
                      <a:endParaRPr lang="en-US" sz="1400" dirty="0">
                        <a:effectLst/>
                        <a:latin typeface="Calibri"/>
                        <a:ea typeface="Calibri"/>
                        <a:cs typeface="Times New Roman"/>
                      </a:endParaRPr>
                    </a:p>
                  </a:txBody>
                  <a:tcPr marL="44723" marR="44723" marT="0" marB="0"/>
                </a:tc>
                <a:tc>
                  <a:txBody>
                    <a:bodyPr/>
                    <a:lstStyle/>
                    <a:p>
                      <a:pPr marL="0" marR="0">
                        <a:lnSpc>
                          <a:spcPct val="115000"/>
                        </a:lnSpc>
                        <a:spcBef>
                          <a:spcPts val="0"/>
                        </a:spcBef>
                        <a:spcAft>
                          <a:spcPts val="0"/>
                        </a:spcAft>
                      </a:pPr>
                      <a:r>
                        <a:rPr lang="en-US" sz="1400" dirty="0" err="1">
                          <a:effectLst/>
                        </a:rPr>
                        <a:t>kaisi</a:t>
                      </a:r>
                      <a:endParaRPr lang="en-US" sz="1400" dirty="0">
                        <a:effectLst/>
                        <a:latin typeface="Calibri"/>
                        <a:ea typeface="Calibri"/>
                        <a:cs typeface="Times New Roman"/>
                      </a:endParaRPr>
                    </a:p>
                  </a:txBody>
                  <a:tcPr marL="44723" marR="44723" marT="0" marB="0"/>
                </a:tc>
                <a:tc>
                  <a:txBody>
                    <a:bodyPr/>
                    <a:lstStyle/>
                    <a:p>
                      <a:pPr marL="0" marR="0">
                        <a:lnSpc>
                          <a:spcPct val="115000"/>
                        </a:lnSpc>
                        <a:spcBef>
                          <a:spcPts val="0"/>
                        </a:spcBef>
                        <a:spcAft>
                          <a:spcPts val="0"/>
                        </a:spcAft>
                      </a:pPr>
                      <a:r>
                        <a:rPr lang="en-US" sz="1400" dirty="0">
                          <a:effectLst/>
                        </a:rPr>
                        <a:t>kais</a:t>
                      </a:r>
                      <a:endParaRPr lang="en-US" sz="1400" dirty="0">
                        <a:effectLst/>
                        <a:latin typeface="Calibri"/>
                        <a:ea typeface="Calibri"/>
                        <a:cs typeface="Times New Roman"/>
                      </a:endParaRPr>
                    </a:p>
                  </a:txBody>
                  <a:tcPr marL="44723" marR="44723" marT="0" marB="0"/>
                </a:tc>
                <a:tc>
                  <a:txBody>
                    <a:bodyPr/>
                    <a:lstStyle/>
                    <a:p>
                      <a:pPr marL="0" marR="0">
                        <a:lnSpc>
                          <a:spcPct val="115000"/>
                        </a:lnSpc>
                        <a:spcBef>
                          <a:spcPts val="0"/>
                        </a:spcBef>
                        <a:spcAft>
                          <a:spcPts val="0"/>
                        </a:spcAft>
                      </a:pPr>
                      <a:r>
                        <a:rPr lang="en-US" sz="1400">
                          <a:effectLst/>
                        </a:rPr>
                        <a:t>kais</a:t>
                      </a:r>
                      <a:endParaRPr lang="en-US" sz="1400">
                        <a:effectLst/>
                        <a:latin typeface="Calibri"/>
                        <a:ea typeface="Calibri"/>
                        <a:cs typeface="Times New Roman"/>
                      </a:endParaRPr>
                    </a:p>
                  </a:txBody>
                  <a:tcPr marL="44723" marR="44723" marT="0" marB="0"/>
                </a:tc>
              </a:tr>
              <a:tr h="137150">
                <a:tc>
                  <a:txBody>
                    <a:bodyPr/>
                    <a:lstStyle/>
                    <a:p>
                      <a:pPr marL="0" marR="0">
                        <a:lnSpc>
                          <a:spcPct val="115000"/>
                        </a:lnSpc>
                        <a:spcBef>
                          <a:spcPts val="0"/>
                        </a:spcBef>
                        <a:spcAft>
                          <a:spcPts val="0"/>
                        </a:spcAft>
                      </a:pPr>
                      <a:r>
                        <a:rPr lang="en-US" sz="1400" dirty="0" smtClean="0">
                          <a:effectLst/>
                        </a:rPr>
                        <a:t>person</a:t>
                      </a:r>
                      <a:endParaRPr lang="en-US" sz="1400" dirty="0">
                        <a:effectLst/>
                        <a:latin typeface="Calibri"/>
                        <a:ea typeface="Calibri"/>
                        <a:cs typeface="Times New Roman"/>
                      </a:endParaRPr>
                    </a:p>
                  </a:txBody>
                  <a:tcPr marL="44723" marR="44723" marT="0" marB="0"/>
                </a:tc>
                <a:tc>
                  <a:txBody>
                    <a:bodyPr/>
                    <a:lstStyle/>
                    <a:p>
                      <a:pPr marL="0" marR="0">
                        <a:lnSpc>
                          <a:spcPct val="115000"/>
                        </a:lnSpc>
                        <a:spcBef>
                          <a:spcPts val="0"/>
                        </a:spcBef>
                        <a:spcAft>
                          <a:spcPts val="0"/>
                        </a:spcAft>
                      </a:pPr>
                      <a:r>
                        <a:rPr lang="en-US" sz="1400">
                          <a:effectLst/>
                        </a:rPr>
                        <a:t>ra</a:t>
                      </a:r>
                      <a:endParaRPr lang="en-US" sz="1400">
                        <a:effectLst/>
                        <a:latin typeface="Calibri"/>
                        <a:ea typeface="Calibri"/>
                        <a:cs typeface="Times New Roman"/>
                      </a:endParaRPr>
                    </a:p>
                  </a:txBody>
                  <a:tcPr marL="44723" marR="44723" marT="0" marB="0"/>
                </a:tc>
                <a:tc>
                  <a:txBody>
                    <a:bodyPr/>
                    <a:lstStyle/>
                    <a:p>
                      <a:pPr marL="0" marR="0">
                        <a:lnSpc>
                          <a:spcPct val="115000"/>
                        </a:lnSpc>
                        <a:spcBef>
                          <a:spcPts val="0"/>
                        </a:spcBef>
                        <a:spcAft>
                          <a:spcPts val="0"/>
                        </a:spcAft>
                      </a:pPr>
                      <a:r>
                        <a:rPr lang="en-US" sz="1400">
                          <a:effectLst/>
                        </a:rPr>
                        <a:t>ra</a:t>
                      </a:r>
                      <a:endParaRPr lang="en-US" sz="1400">
                        <a:effectLst/>
                        <a:latin typeface="Calibri"/>
                        <a:ea typeface="Calibri"/>
                        <a:cs typeface="Times New Roman"/>
                      </a:endParaRPr>
                    </a:p>
                  </a:txBody>
                  <a:tcPr marL="44723" marR="44723" marT="0" marB="0"/>
                </a:tc>
                <a:tc>
                  <a:txBody>
                    <a:bodyPr/>
                    <a:lstStyle/>
                    <a:p>
                      <a:pPr marL="0" marR="0">
                        <a:lnSpc>
                          <a:spcPct val="115000"/>
                        </a:lnSpc>
                        <a:spcBef>
                          <a:spcPts val="0"/>
                        </a:spcBef>
                        <a:spcAft>
                          <a:spcPts val="0"/>
                        </a:spcAft>
                      </a:pPr>
                      <a:r>
                        <a:rPr lang="en-US" sz="1400">
                          <a:effectLst/>
                        </a:rPr>
                        <a:t>pra</a:t>
                      </a:r>
                      <a:endParaRPr lang="en-US" sz="1400">
                        <a:effectLst/>
                        <a:latin typeface="Calibri"/>
                        <a:ea typeface="Calibri"/>
                        <a:cs typeface="Times New Roman"/>
                      </a:endParaRPr>
                    </a:p>
                  </a:txBody>
                  <a:tcPr marL="44723" marR="44723" marT="0" marB="0"/>
                </a:tc>
              </a:tr>
              <a:tr h="137150">
                <a:tc>
                  <a:txBody>
                    <a:bodyPr/>
                    <a:lstStyle/>
                    <a:p>
                      <a:pPr marL="0" marR="0">
                        <a:lnSpc>
                          <a:spcPct val="115000"/>
                        </a:lnSpc>
                        <a:spcBef>
                          <a:spcPts val="0"/>
                        </a:spcBef>
                        <a:spcAft>
                          <a:spcPts val="0"/>
                        </a:spcAft>
                      </a:pPr>
                      <a:r>
                        <a:rPr lang="en-US" sz="1400" dirty="0" smtClean="0">
                          <a:effectLst/>
                        </a:rPr>
                        <a:t>fish</a:t>
                      </a:r>
                      <a:endParaRPr lang="en-US" sz="1400" dirty="0">
                        <a:effectLst/>
                        <a:latin typeface="Calibri"/>
                        <a:ea typeface="Calibri"/>
                        <a:cs typeface="Times New Roman"/>
                      </a:endParaRPr>
                    </a:p>
                  </a:txBody>
                  <a:tcPr marL="44723" marR="44723" marT="0" marB="0"/>
                </a:tc>
                <a:tc>
                  <a:txBody>
                    <a:bodyPr/>
                    <a:lstStyle/>
                    <a:p>
                      <a:pPr marL="0" marR="0">
                        <a:lnSpc>
                          <a:spcPct val="115000"/>
                        </a:lnSpc>
                        <a:spcBef>
                          <a:spcPts val="0"/>
                        </a:spcBef>
                        <a:spcAft>
                          <a:spcPts val="0"/>
                        </a:spcAft>
                      </a:pPr>
                      <a:r>
                        <a:rPr lang="en-US" sz="1400">
                          <a:effectLst/>
                        </a:rPr>
                        <a:t>yakEn</a:t>
                      </a:r>
                      <a:endParaRPr lang="en-US" sz="1400">
                        <a:effectLst/>
                        <a:latin typeface="Calibri"/>
                        <a:ea typeface="Calibri"/>
                        <a:cs typeface="Times New Roman"/>
                      </a:endParaRPr>
                    </a:p>
                  </a:txBody>
                  <a:tcPr marL="44723" marR="44723" marT="0" marB="0"/>
                </a:tc>
                <a:tc>
                  <a:txBody>
                    <a:bodyPr/>
                    <a:lstStyle/>
                    <a:p>
                      <a:pPr marL="0" marR="0">
                        <a:lnSpc>
                          <a:spcPct val="115000"/>
                        </a:lnSpc>
                        <a:spcBef>
                          <a:spcPts val="0"/>
                        </a:spcBef>
                        <a:spcAft>
                          <a:spcPts val="0"/>
                        </a:spcAft>
                      </a:pPr>
                      <a:r>
                        <a:rPr lang="en-US" sz="1400">
                          <a:effectLst/>
                        </a:rPr>
                        <a:t>kan</a:t>
                      </a:r>
                      <a:endParaRPr lang="en-US" sz="1400">
                        <a:effectLst/>
                        <a:latin typeface="Calibri"/>
                        <a:ea typeface="Calibri"/>
                        <a:cs typeface="Times New Roman"/>
                      </a:endParaRPr>
                    </a:p>
                  </a:txBody>
                  <a:tcPr marL="44723" marR="44723" marT="0" marB="0"/>
                </a:tc>
                <a:tc>
                  <a:txBody>
                    <a:bodyPr/>
                    <a:lstStyle/>
                    <a:p>
                      <a:pPr marL="0" marR="0">
                        <a:lnSpc>
                          <a:spcPct val="115000"/>
                        </a:lnSpc>
                        <a:spcBef>
                          <a:spcPts val="0"/>
                        </a:spcBef>
                        <a:spcAft>
                          <a:spcPts val="0"/>
                        </a:spcAft>
                      </a:pPr>
                      <a:r>
                        <a:rPr lang="en-US" sz="1400">
                          <a:effectLst/>
                        </a:rPr>
                        <a:t>kan</a:t>
                      </a:r>
                      <a:endParaRPr lang="en-US" sz="1400">
                        <a:effectLst/>
                        <a:latin typeface="Calibri"/>
                        <a:ea typeface="Calibri"/>
                        <a:cs typeface="Times New Roman"/>
                      </a:endParaRPr>
                    </a:p>
                  </a:txBody>
                  <a:tcPr marL="44723" marR="44723" marT="0" marB="0"/>
                </a:tc>
              </a:tr>
              <a:tr h="137150">
                <a:tc>
                  <a:txBody>
                    <a:bodyPr/>
                    <a:lstStyle/>
                    <a:p>
                      <a:pPr marL="0" marR="0">
                        <a:lnSpc>
                          <a:spcPct val="115000"/>
                        </a:lnSpc>
                        <a:spcBef>
                          <a:spcPts val="0"/>
                        </a:spcBef>
                        <a:spcAft>
                          <a:spcPts val="0"/>
                        </a:spcAft>
                      </a:pPr>
                      <a:r>
                        <a:rPr lang="en-US" sz="1400" dirty="0" smtClean="0">
                          <a:effectLst/>
                        </a:rPr>
                        <a:t>louse</a:t>
                      </a:r>
                      <a:endParaRPr lang="en-US" sz="1400" dirty="0">
                        <a:effectLst/>
                        <a:latin typeface="Calibri"/>
                        <a:ea typeface="Calibri"/>
                        <a:cs typeface="Times New Roman"/>
                      </a:endParaRPr>
                    </a:p>
                  </a:txBody>
                  <a:tcPr marL="44723" marR="44723" marT="0" marB="0"/>
                </a:tc>
                <a:tc>
                  <a:txBody>
                    <a:bodyPr/>
                    <a:lstStyle/>
                    <a:p>
                      <a:pPr marL="0" marR="0">
                        <a:lnSpc>
                          <a:spcPct val="115000"/>
                        </a:lnSpc>
                        <a:spcBef>
                          <a:spcPts val="0"/>
                        </a:spcBef>
                        <a:spcAft>
                          <a:spcPts val="0"/>
                        </a:spcAft>
                      </a:pPr>
                      <a:r>
                        <a:rPr lang="en-US" sz="1400">
                          <a:effectLst/>
                        </a:rPr>
                        <a:t>nim, nimdEl</a:t>
                      </a:r>
                      <a:endParaRPr lang="en-US" sz="1400">
                        <a:effectLst/>
                        <a:latin typeface="Calibri"/>
                        <a:ea typeface="Calibri"/>
                        <a:cs typeface="Times New Roman"/>
                      </a:endParaRPr>
                    </a:p>
                  </a:txBody>
                  <a:tcPr marL="44723" marR="44723" marT="0" marB="0"/>
                </a:tc>
                <a:tc>
                  <a:txBody>
                    <a:bodyPr/>
                    <a:lstStyle/>
                    <a:p>
                      <a:pPr marL="0" marR="0">
                        <a:lnSpc>
                          <a:spcPct val="115000"/>
                        </a:lnSpc>
                        <a:spcBef>
                          <a:spcPts val="0"/>
                        </a:spcBef>
                        <a:spcAft>
                          <a:spcPts val="0"/>
                        </a:spcAft>
                      </a:pPr>
                      <a:r>
                        <a:rPr lang="en-US" sz="1400">
                          <a:effectLst/>
                        </a:rPr>
                        <a:t>om</a:t>
                      </a:r>
                      <a:endParaRPr lang="en-US" sz="1400">
                        <a:effectLst/>
                        <a:latin typeface="Calibri"/>
                        <a:ea typeface="Calibri"/>
                        <a:cs typeface="Times New Roman"/>
                      </a:endParaRPr>
                    </a:p>
                  </a:txBody>
                  <a:tcPr marL="44723" marR="44723" marT="0" marB="0"/>
                </a:tc>
                <a:tc>
                  <a:txBody>
                    <a:bodyPr/>
                    <a:lstStyle/>
                    <a:p>
                      <a:pPr marL="0" marR="0">
                        <a:lnSpc>
                          <a:spcPct val="115000"/>
                        </a:lnSpc>
                        <a:spcBef>
                          <a:spcPts val="0"/>
                        </a:spcBef>
                        <a:spcAft>
                          <a:spcPts val="0"/>
                        </a:spcAft>
                      </a:pPr>
                      <a:r>
                        <a:rPr lang="en-US" sz="1400">
                          <a:effectLst/>
                        </a:rPr>
                        <a:t>im</a:t>
                      </a:r>
                      <a:endParaRPr lang="en-US" sz="1400">
                        <a:effectLst/>
                        <a:latin typeface="Calibri"/>
                        <a:ea typeface="Calibri"/>
                        <a:cs typeface="Times New Roman"/>
                      </a:endParaRPr>
                    </a:p>
                  </a:txBody>
                  <a:tcPr marL="44723" marR="44723" marT="0" marB="0"/>
                </a:tc>
              </a:tr>
              <a:tr h="137150">
                <a:tc>
                  <a:txBody>
                    <a:bodyPr/>
                    <a:lstStyle/>
                    <a:p>
                      <a:pPr marL="0" marR="0">
                        <a:lnSpc>
                          <a:spcPct val="115000"/>
                        </a:lnSpc>
                        <a:spcBef>
                          <a:spcPts val="0"/>
                        </a:spcBef>
                        <a:spcAft>
                          <a:spcPts val="0"/>
                        </a:spcAft>
                      </a:pPr>
                      <a:r>
                        <a:rPr lang="en-US" sz="1400" dirty="0" smtClean="0">
                          <a:effectLst/>
                        </a:rPr>
                        <a:t>tree</a:t>
                      </a:r>
                      <a:endParaRPr lang="en-US" sz="1400" dirty="0">
                        <a:effectLst/>
                        <a:latin typeface="Calibri"/>
                        <a:ea typeface="Calibri"/>
                        <a:cs typeface="Times New Roman"/>
                      </a:endParaRPr>
                    </a:p>
                  </a:txBody>
                  <a:tcPr marL="44723" marR="44723" marT="0" marB="0"/>
                </a:tc>
                <a:tc>
                  <a:txBody>
                    <a:bodyPr/>
                    <a:lstStyle/>
                    <a:p>
                      <a:pPr marL="0" marR="0">
                        <a:lnSpc>
                          <a:spcPct val="115000"/>
                        </a:lnSpc>
                        <a:spcBef>
                          <a:spcPts val="0"/>
                        </a:spcBef>
                        <a:spcAft>
                          <a:spcPts val="0"/>
                        </a:spcAft>
                      </a:pPr>
                      <a:r>
                        <a:rPr lang="en-US" sz="1400">
                          <a:effectLst/>
                        </a:rPr>
                        <a:t>ya</a:t>
                      </a:r>
                      <a:endParaRPr lang="en-US" sz="1400">
                        <a:effectLst/>
                        <a:latin typeface="Calibri"/>
                        <a:ea typeface="Calibri"/>
                        <a:cs typeface="Times New Roman"/>
                      </a:endParaRPr>
                    </a:p>
                  </a:txBody>
                  <a:tcPr marL="44723" marR="44723" marT="0" marB="0"/>
                </a:tc>
                <a:tc>
                  <a:txBody>
                    <a:bodyPr/>
                    <a:lstStyle/>
                    <a:p>
                      <a:pPr marL="0" marR="0">
                        <a:lnSpc>
                          <a:spcPct val="115000"/>
                        </a:lnSpc>
                        <a:spcBef>
                          <a:spcPts val="0"/>
                        </a:spcBef>
                        <a:spcAft>
                          <a:spcPts val="0"/>
                        </a:spcAft>
                      </a:pPr>
                      <a:r>
                        <a:rPr lang="en-US" sz="1400">
                          <a:effectLst/>
                        </a:rPr>
                        <a:t>yamul</a:t>
                      </a:r>
                      <a:endParaRPr lang="en-US" sz="1400">
                        <a:effectLst/>
                        <a:latin typeface="Calibri"/>
                        <a:ea typeface="Calibri"/>
                        <a:cs typeface="Times New Roman"/>
                      </a:endParaRPr>
                    </a:p>
                  </a:txBody>
                  <a:tcPr marL="44723" marR="44723" marT="0" marB="0"/>
                </a:tc>
                <a:tc>
                  <a:txBody>
                    <a:bodyPr/>
                    <a:lstStyle/>
                    <a:p>
                      <a:pPr marL="0" marR="0">
                        <a:lnSpc>
                          <a:spcPct val="115000"/>
                        </a:lnSpc>
                        <a:spcBef>
                          <a:spcPts val="0"/>
                        </a:spcBef>
                        <a:spcAft>
                          <a:spcPts val="0"/>
                        </a:spcAft>
                      </a:pPr>
                      <a:r>
                        <a:rPr lang="en-US" sz="1400">
                          <a:effectLst/>
                        </a:rPr>
                        <a:t>yamul</a:t>
                      </a:r>
                      <a:endParaRPr lang="en-US" sz="1400">
                        <a:effectLst/>
                        <a:latin typeface="Calibri"/>
                        <a:ea typeface="Calibri"/>
                        <a:cs typeface="Times New Roman"/>
                      </a:endParaRPr>
                    </a:p>
                  </a:txBody>
                  <a:tcPr marL="44723" marR="44723" marT="0" marB="0"/>
                </a:tc>
              </a:tr>
              <a:tr h="137150">
                <a:tc>
                  <a:txBody>
                    <a:bodyPr/>
                    <a:lstStyle/>
                    <a:p>
                      <a:pPr marL="0" marR="0">
                        <a:lnSpc>
                          <a:spcPct val="115000"/>
                        </a:lnSpc>
                        <a:spcBef>
                          <a:spcPts val="0"/>
                        </a:spcBef>
                        <a:spcAft>
                          <a:spcPts val="0"/>
                        </a:spcAft>
                      </a:pPr>
                      <a:r>
                        <a:rPr lang="en-US" sz="1400" smtClean="0">
                          <a:effectLst/>
                        </a:rPr>
                        <a:t>leaf</a:t>
                      </a:r>
                      <a:endParaRPr lang="en-US" sz="1400" dirty="0">
                        <a:effectLst/>
                        <a:latin typeface="Calibri"/>
                        <a:ea typeface="Calibri"/>
                        <a:cs typeface="Times New Roman"/>
                      </a:endParaRPr>
                    </a:p>
                  </a:txBody>
                  <a:tcPr marL="44723" marR="44723" marT="0" marB="0"/>
                </a:tc>
                <a:tc>
                  <a:txBody>
                    <a:bodyPr/>
                    <a:lstStyle/>
                    <a:p>
                      <a:pPr marL="0" marR="0">
                        <a:lnSpc>
                          <a:spcPct val="115000"/>
                        </a:lnSpc>
                        <a:spcBef>
                          <a:spcPts val="0"/>
                        </a:spcBef>
                        <a:spcAft>
                          <a:spcPts val="0"/>
                        </a:spcAft>
                      </a:pPr>
                      <a:r>
                        <a:rPr lang="en-US" sz="1400">
                          <a:effectLst/>
                        </a:rPr>
                        <a:t>nabai</a:t>
                      </a:r>
                      <a:endParaRPr lang="en-US" sz="1400">
                        <a:effectLst/>
                        <a:latin typeface="Calibri"/>
                        <a:ea typeface="Calibri"/>
                        <a:cs typeface="Times New Roman"/>
                      </a:endParaRPr>
                    </a:p>
                  </a:txBody>
                  <a:tcPr marL="44723" marR="44723" marT="0" marB="0"/>
                </a:tc>
                <a:tc>
                  <a:txBody>
                    <a:bodyPr/>
                    <a:lstStyle/>
                    <a:p>
                      <a:pPr marL="0" marR="0">
                        <a:lnSpc>
                          <a:spcPct val="115000"/>
                        </a:lnSpc>
                        <a:spcBef>
                          <a:spcPts val="0"/>
                        </a:spcBef>
                        <a:spcAft>
                          <a:spcPts val="0"/>
                        </a:spcAft>
                      </a:pPr>
                      <a:r>
                        <a:rPr lang="en-US" sz="1400">
                          <a:effectLst/>
                        </a:rPr>
                        <a:t>bw~aik</a:t>
                      </a:r>
                      <a:endParaRPr lang="en-US" sz="1400">
                        <a:effectLst/>
                        <a:latin typeface="Calibri"/>
                        <a:ea typeface="Calibri"/>
                        <a:cs typeface="Times New Roman"/>
                      </a:endParaRPr>
                    </a:p>
                  </a:txBody>
                  <a:tcPr marL="44723" marR="44723" marT="0" marB="0"/>
                </a:tc>
                <a:tc>
                  <a:txBody>
                    <a:bodyPr/>
                    <a:lstStyle/>
                    <a:p>
                      <a:pPr marL="0" marR="0">
                        <a:lnSpc>
                          <a:spcPct val="115000"/>
                        </a:lnSpc>
                        <a:spcBef>
                          <a:spcPts val="0"/>
                        </a:spcBef>
                        <a:spcAft>
                          <a:spcPts val="0"/>
                        </a:spcAft>
                      </a:pPr>
                      <a:r>
                        <a:rPr lang="en-US" sz="1400">
                          <a:effectLst/>
                        </a:rPr>
                        <a:t>bw~aik</a:t>
                      </a:r>
                      <a:endParaRPr lang="en-US" sz="1400">
                        <a:effectLst/>
                        <a:latin typeface="Calibri"/>
                        <a:ea typeface="Calibri"/>
                        <a:cs typeface="Times New Roman"/>
                      </a:endParaRPr>
                    </a:p>
                  </a:txBody>
                  <a:tcPr marL="44723" marR="44723" marT="0" marB="0"/>
                </a:tc>
              </a:tr>
              <a:tr h="137150">
                <a:tc>
                  <a:txBody>
                    <a:bodyPr/>
                    <a:lstStyle/>
                    <a:p>
                      <a:pPr marL="0" marR="0">
                        <a:lnSpc>
                          <a:spcPct val="115000"/>
                        </a:lnSpc>
                        <a:spcBef>
                          <a:spcPts val="0"/>
                        </a:spcBef>
                        <a:spcAft>
                          <a:spcPts val="0"/>
                        </a:spcAft>
                      </a:pPr>
                      <a:r>
                        <a:rPr lang="en-US" sz="1400" dirty="0" smtClean="0">
                          <a:effectLst/>
                        </a:rPr>
                        <a:t>bone</a:t>
                      </a:r>
                      <a:endParaRPr lang="en-US" sz="1400" dirty="0">
                        <a:effectLst/>
                        <a:latin typeface="Calibri"/>
                        <a:ea typeface="Calibri"/>
                        <a:cs typeface="Times New Roman"/>
                      </a:endParaRPr>
                    </a:p>
                  </a:txBody>
                  <a:tcPr marL="44723" marR="44723" marT="0" marB="0"/>
                </a:tc>
                <a:tc>
                  <a:txBody>
                    <a:bodyPr/>
                    <a:lstStyle/>
                    <a:p>
                      <a:pPr marL="0" marR="0">
                        <a:lnSpc>
                          <a:spcPct val="115000"/>
                        </a:lnSpc>
                        <a:spcBef>
                          <a:spcPts val="0"/>
                        </a:spcBef>
                        <a:spcAft>
                          <a:spcPts val="0"/>
                        </a:spcAft>
                      </a:pPr>
                      <a:r>
                        <a:rPr lang="en-US" sz="1400">
                          <a:effectLst/>
                        </a:rPr>
                        <a:t>kow, yiow</a:t>
                      </a:r>
                      <a:endParaRPr lang="en-US" sz="1400">
                        <a:effectLst/>
                        <a:latin typeface="Calibri"/>
                        <a:ea typeface="Calibri"/>
                        <a:cs typeface="Times New Roman"/>
                      </a:endParaRPr>
                    </a:p>
                  </a:txBody>
                  <a:tcPr marL="44723" marR="44723" marT="0" marB="0"/>
                </a:tc>
                <a:tc>
                  <a:txBody>
                    <a:bodyPr/>
                    <a:lstStyle/>
                    <a:p>
                      <a:pPr marL="0" marR="0">
                        <a:lnSpc>
                          <a:spcPct val="115000"/>
                        </a:lnSpc>
                        <a:spcBef>
                          <a:spcPts val="0"/>
                        </a:spcBef>
                        <a:spcAft>
                          <a:spcPts val="0"/>
                        </a:spcAft>
                      </a:pPr>
                      <a:r>
                        <a:rPr lang="en-US" sz="1400">
                          <a:effectLst/>
                        </a:rPr>
                        <a:t>kok</a:t>
                      </a:r>
                      <a:endParaRPr lang="en-US" sz="1400">
                        <a:effectLst/>
                        <a:latin typeface="Calibri"/>
                        <a:ea typeface="Calibri"/>
                        <a:cs typeface="Times New Roman"/>
                      </a:endParaRPr>
                    </a:p>
                  </a:txBody>
                  <a:tcPr marL="44723" marR="44723" marT="0" marB="0"/>
                </a:tc>
                <a:tc>
                  <a:txBody>
                    <a:bodyPr/>
                    <a:lstStyle/>
                    <a:p>
                      <a:pPr marL="0" marR="0">
                        <a:lnSpc>
                          <a:spcPct val="115000"/>
                        </a:lnSpc>
                        <a:spcBef>
                          <a:spcPts val="0"/>
                        </a:spcBef>
                        <a:spcAft>
                          <a:spcPts val="0"/>
                        </a:spcAft>
                      </a:pPr>
                      <a:r>
                        <a:rPr lang="en-US" sz="1400">
                          <a:effectLst/>
                        </a:rPr>
                        <a:t>kok</a:t>
                      </a:r>
                      <a:endParaRPr lang="en-US" sz="1400">
                        <a:effectLst/>
                        <a:latin typeface="Calibri"/>
                        <a:ea typeface="Calibri"/>
                        <a:cs typeface="Times New Roman"/>
                      </a:endParaRPr>
                    </a:p>
                  </a:txBody>
                  <a:tcPr marL="44723" marR="44723" marT="0" marB="0"/>
                </a:tc>
              </a:tr>
              <a:tr h="137150">
                <a:tc>
                  <a:txBody>
                    <a:bodyPr/>
                    <a:lstStyle/>
                    <a:p>
                      <a:pPr marL="0" marR="0">
                        <a:lnSpc>
                          <a:spcPct val="115000"/>
                        </a:lnSpc>
                        <a:spcBef>
                          <a:spcPts val="0"/>
                        </a:spcBef>
                        <a:spcAft>
                          <a:spcPts val="0"/>
                        </a:spcAft>
                      </a:pPr>
                      <a:r>
                        <a:rPr lang="en-US" sz="1400" dirty="0" smtClean="0">
                          <a:effectLst/>
                        </a:rPr>
                        <a:t>ear</a:t>
                      </a:r>
                      <a:endParaRPr lang="en-US" sz="1400" dirty="0">
                        <a:effectLst/>
                        <a:latin typeface="Calibri"/>
                        <a:ea typeface="Calibri"/>
                        <a:cs typeface="Times New Roman"/>
                      </a:endParaRPr>
                    </a:p>
                  </a:txBody>
                  <a:tcPr marL="44723" marR="44723" marT="0" marB="0"/>
                </a:tc>
                <a:tc>
                  <a:txBody>
                    <a:bodyPr/>
                    <a:lstStyle/>
                    <a:p>
                      <a:pPr marL="0" marR="0">
                        <a:lnSpc>
                          <a:spcPct val="115000"/>
                        </a:lnSpc>
                        <a:spcBef>
                          <a:spcPts val="0"/>
                        </a:spcBef>
                        <a:spcAft>
                          <a:spcPts val="0"/>
                        </a:spcAft>
                      </a:pPr>
                      <a:r>
                        <a:rPr lang="en-US" sz="1400">
                          <a:effectLst/>
                        </a:rPr>
                        <a:t>bw~i</a:t>
                      </a:r>
                      <a:endParaRPr lang="en-US" sz="1400">
                        <a:effectLst/>
                        <a:latin typeface="Calibri"/>
                        <a:ea typeface="Calibri"/>
                        <a:cs typeface="Times New Roman"/>
                      </a:endParaRPr>
                    </a:p>
                  </a:txBody>
                  <a:tcPr marL="44723" marR="44723" marT="0" marB="0"/>
                </a:tc>
                <a:tc>
                  <a:txBody>
                    <a:bodyPr/>
                    <a:lstStyle/>
                    <a:p>
                      <a:pPr marL="0" marR="0">
                        <a:lnSpc>
                          <a:spcPct val="115000"/>
                        </a:lnSpc>
                        <a:spcBef>
                          <a:spcPts val="0"/>
                        </a:spcBef>
                        <a:spcAft>
                          <a:spcPts val="0"/>
                        </a:spcAft>
                      </a:pPr>
                      <a:r>
                        <a:rPr lang="en-US" sz="1400">
                          <a:effectLst/>
                        </a:rPr>
                        <a:t>bw~i</a:t>
                      </a:r>
                      <a:endParaRPr lang="en-US" sz="1400">
                        <a:effectLst/>
                        <a:latin typeface="Calibri"/>
                        <a:ea typeface="Calibri"/>
                        <a:cs typeface="Times New Roman"/>
                      </a:endParaRPr>
                    </a:p>
                  </a:txBody>
                  <a:tcPr marL="44723" marR="44723" marT="0" marB="0"/>
                </a:tc>
                <a:tc>
                  <a:txBody>
                    <a:bodyPr/>
                    <a:lstStyle/>
                    <a:p>
                      <a:pPr marL="0" marR="0">
                        <a:lnSpc>
                          <a:spcPct val="115000"/>
                        </a:lnSpc>
                        <a:spcBef>
                          <a:spcPts val="0"/>
                        </a:spcBef>
                        <a:spcAft>
                          <a:spcPts val="0"/>
                        </a:spcAft>
                      </a:pPr>
                      <a:r>
                        <a:rPr lang="en-US" sz="1400">
                          <a:effectLst/>
                        </a:rPr>
                        <a:t>bw~i</a:t>
                      </a:r>
                      <a:endParaRPr lang="en-US" sz="1400">
                        <a:effectLst/>
                        <a:latin typeface="Calibri"/>
                        <a:ea typeface="Calibri"/>
                        <a:cs typeface="Times New Roman"/>
                      </a:endParaRPr>
                    </a:p>
                  </a:txBody>
                  <a:tcPr marL="44723" marR="44723" marT="0" marB="0"/>
                </a:tc>
              </a:tr>
              <a:tr h="137150">
                <a:tc>
                  <a:txBody>
                    <a:bodyPr/>
                    <a:lstStyle/>
                    <a:p>
                      <a:pPr marL="0" marR="0">
                        <a:lnSpc>
                          <a:spcPct val="115000"/>
                        </a:lnSpc>
                        <a:spcBef>
                          <a:spcPts val="0"/>
                        </a:spcBef>
                        <a:spcAft>
                          <a:spcPts val="0"/>
                        </a:spcAft>
                      </a:pPr>
                      <a:r>
                        <a:rPr lang="en-US" sz="1400" dirty="0">
                          <a:effectLst/>
                        </a:rPr>
                        <a:t>eye</a:t>
                      </a:r>
                      <a:endParaRPr lang="en-US" sz="1400" dirty="0">
                        <a:effectLst/>
                        <a:latin typeface="Calibri"/>
                        <a:ea typeface="Calibri"/>
                        <a:cs typeface="Times New Roman"/>
                      </a:endParaRPr>
                    </a:p>
                  </a:txBody>
                  <a:tcPr marL="44723" marR="44723" marT="0" marB="0"/>
                </a:tc>
                <a:tc>
                  <a:txBody>
                    <a:bodyPr/>
                    <a:lstStyle/>
                    <a:p>
                      <a:pPr marL="0" marR="0">
                        <a:lnSpc>
                          <a:spcPct val="115000"/>
                        </a:lnSpc>
                        <a:spcBef>
                          <a:spcPts val="0"/>
                        </a:spcBef>
                        <a:spcAft>
                          <a:spcPts val="0"/>
                        </a:spcAft>
                      </a:pPr>
                      <a:r>
                        <a:rPr lang="en-US" sz="1400">
                          <a:effectLst/>
                        </a:rPr>
                        <a:t>yEmon</a:t>
                      </a:r>
                      <a:endParaRPr lang="en-US" sz="1400">
                        <a:effectLst/>
                        <a:latin typeface="Calibri"/>
                        <a:ea typeface="Calibri"/>
                        <a:cs typeface="Times New Roman"/>
                      </a:endParaRPr>
                    </a:p>
                  </a:txBody>
                  <a:tcPr marL="44723" marR="44723" marT="0" marB="0"/>
                </a:tc>
                <a:tc>
                  <a:txBody>
                    <a:bodyPr/>
                    <a:lstStyle/>
                    <a:p>
                      <a:pPr marL="0" marR="0">
                        <a:lnSpc>
                          <a:spcPct val="115000"/>
                        </a:lnSpc>
                        <a:spcBef>
                          <a:spcPts val="0"/>
                        </a:spcBef>
                        <a:spcAft>
                          <a:spcPts val="0"/>
                        </a:spcAft>
                      </a:pPr>
                      <a:r>
                        <a:rPr lang="en-US" sz="1400">
                          <a:effectLst/>
                        </a:rPr>
                        <a:t>amol</a:t>
                      </a:r>
                      <a:endParaRPr lang="en-US" sz="1400">
                        <a:effectLst/>
                        <a:latin typeface="Calibri"/>
                        <a:ea typeface="Calibri"/>
                        <a:cs typeface="Times New Roman"/>
                      </a:endParaRPr>
                    </a:p>
                  </a:txBody>
                  <a:tcPr marL="44723" marR="44723" marT="0" marB="0"/>
                </a:tc>
                <a:tc>
                  <a:txBody>
                    <a:bodyPr/>
                    <a:lstStyle/>
                    <a:p>
                      <a:pPr marL="0" marR="0">
                        <a:lnSpc>
                          <a:spcPct val="115000"/>
                        </a:lnSpc>
                        <a:spcBef>
                          <a:spcPts val="0"/>
                        </a:spcBef>
                        <a:spcAft>
                          <a:spcPts val="0"/>
                        </a:spcAft>
                      </a:pPr>
                      <a:r>
                        <a:rPr lang="en-US" sz="1400">
                          <a:effectLst/>
                        </a:rPr>
                        <a:t>amol</a:t>
                      </a:r>
                      <a:endParaRPr lang="en-US" sz="1400">
                        <a:effectLst/>
                        <a:latin typeface="Calibri"/>
                        <a:ea typeface="Calibri"/>
                        <a:cs typeface="Times New Roman"/>
                      </a:endParaRPr>
                    </a:p>
                  </a:txBody>
                  <a:tcPr marL="44723" marR="44723" marT="0" marB="0"/>
                </a:tc>
              </a:tr>
              <a:tr h="137150">
                <a:tc>
                  <a:txBody>
                    <a:bodyPr/>
                    <a:lstStyle/>
                    <a:p>
                      <a:pPr marL="0" marR="0">
                        <a:lnSpc>
                          <a:spcPct val="115000"/>
                        </a:lnSpc>
                        <a:spcBef>
                          <a:spcPts val="0"/>
                        </a:spcBef>
                        <a:spcAft>
                          <a:spcPts val="0"/>
                        </a:spcAft>
                      </a:pPr>
                      <a:r>
                        <a:rPr lang="en-US" sz="1400">
                          <a:effectLst/>
                        </a:rPr>
                        <a:t>nose</a:t>
                      </a:r>
                      <a:endParaRPr lang="en-US" sz="1400">
                        <a:effectLst/>
                        <a:latin typeface="Calibri"/>
                        <a:ea typeface="Calibri"/>
                        <a:cs typeface="Times New Roman"/>
                      </a:endParaRPr>
                    </a:p>
                  </a:txBody>
                  <a:tcPr marL="44723" marR="44723" marT="0" marB="0"/>
                </a:tc>
                <a:tc>
                  <a:txBody>
                    <a:bodyPr/>
                    <a:lstStyle/>
                    <a:p>
                      <a:pPr marL="0" marR="0">
                        <a:lnSpc>
                          <a:spcPct val="115000"/>
                        </a:lnSpc>
                        <a:spcBef>
                          <a:spcPts val="0"/>
                        </a:spcBef>
                        <a:spcAft>
                          <a:spcPts val="0"/>
                        </a:spcAft>
                      </a:pPr>
                      <a:r>
                        <a:rPr lang="en-US" sz="1400">
                          <a:effectLst/>
                        </a:rPr>
                        <a:t>mogw~an</a:t>
                      </a:r>
                      <a:endParaRPr lang="en-US" sz="1400">
                        <a:effectLst/>
                        <a:latin typeface="Calibri"/>
                        <a:ea typeface="Calibri"/>
                        <a:cs typeface="Times New Roman"/>
                      </a:endParaRPr>
                    </a:p>
                  </a:txBody>
                  <a:tcPr marL="44723" marR="44723" marT="0" marB="0"/>
                </a:tc>
                <a:tc>
                  <a:txBody>
                    <a:bodyPr/>
                    <a:lstStyle/>
                    <a:p>
                      <a:pPr marL="0" marR="0">
                        <a:lnSpc>
                          <a:spcPct val="115000"/>
                        </a:lnSpc>
                        <a:spcBef>
                          <a:spcPts val="0"/>
                        </a:spcBef>
                        <a:spcAft>
                          <a:spcPts val="0"/>
                        </a:spcAft>
                      </a:pPr>
                      <a:r>
                        <a:rPr lang="en-US" sz="1400">
                          <a:effectLst/>
                        </a:rPr>
                        <a:t>mo*a</a:t>
                      </a:r>
                      <a:endParaRPr lang="en-US" sz="1400">
                        <a:effectLst/>
                        <a:latin typeface="Calibri"/>
                        <a:ea typeface="Calibri"/>
                        <a:cs typeface="Times New Roman"/>
                      </a:endParaRPr>
                    </a:p>
                  </a:txBody>
                  <a:tcPr marL="44723" marR="44723" marT="0" marB="0"/>
                </a:tc>
                <a:tc>
                  <a:txBody>
                    <a:bodyPr/>
                    <a:lstStyle/>
                    <a:p>
                      <a:pPr marL="0" marR="0">
                        <a:lnSpc>
                          <a:spcPct val="115000"/>
                        </a:lnSpc>
                        <a:spcBef>
                          <a:spcPts val="0"/>
                        </a:spcBef>
                        <a:spcAft>
                          <a:spcPts val="0"/>
                        </a:spcAft>
                      </a:pPr>
                      <a:r>
                        <a:rPr lang="en-US" sz="1400">
                          <a:effectLst/>
                        </a:rPr>
                        <a:t>mw~a</a:t>
                      </a:r>
                      <a:endParaRPr lang="en-US" sz="1400">
                        <a:effectLst/>
                        <a:latin typeface="Calibri"/>
                        <a:ea typeface="Calibri"/>
                        <a:cs typeface="Times New Roman"/>
                      </a:endParaRPr>
                    </a:p>
                  </a:txBody>
                  <a:tcPr marL="44723" marR="44723" marT="0" marB="0"/>
                </a:tc>
              </a:tr>
              <a:tr h="137150">
                <a:tc>
                  <a:txBody>
                    <a:bodyPr/>
                    <a:lstStyle/>
                    <a:p>
                      <a:pPr marL="0" marR="0">
                        <a:lnSpc>
                          <a:spcPct val="115000"/>
                        </a:lnSpc>
                        <a:spcBef>
                          <a:spcPts val="0"/>
                        </a:spcBef>
                        <a:spcAft>
                          <a:spcPts val="0"/>
                        </a:spcAft>
                      </a:pPr>
                      <a:r>
                        <a:rPr lang="en-US" sz="1400">
                          <a:effectLst/>
                        </a:rPr>
                        <a:t>tooth</a:t>
                      </a:r>
                      <a:endParaRPr lang="en-US" sz="1400">
                        <a:effectLst/>
                        <a:latin typeface="Calibri"/>
                        <a:ea typeface="Calibri"/>
                        <a:cs typeface="Times New Roman"/>
                      </a:endParaRPr>
                    </a:p>
                  </a:txBody>
                  <a:tcPr marL="44723" marR="44723" marT="0" marB="0"/>
                </a:tc>
                <a:tc>
                  <a:txBody>
                    <a:bodyPr/>
                    <a:lstStyle/>
                    <a:p>
                      <a:pPr marL="0" marR="0">
                        <a:lnSpc>
                          <a:spcPct val="115000"/>
                        </a:lnSpc>
                        <a:spcBef>
                          <a:spcPts val="0"/>
                        </a:spcBef>
                        <a:spcAft>
                          <a:spcPts val="0"/>
                        </a:spcAft>
                      </a:pPr>
                      <a:r>
                        <a:rPr lang="en-US" sz="1400">
                          <a:effectLst/>
                        </a:rPr>
                        <a:t>kal</a:t>
                      </a:r>
                      <a:endParaRPr lang="en-US" sz="1400">
                        <a:effectLst/>
                        <a:latin typeface="Calibri"/>
                        <a:ea typeface="Calibri"/>
                        <a:cs typeface="Times New Roman"/>
                      </a:endParaRPr>
                    </a:p>
                  </a:txBody>
                  <a:tcPr marL="44723" marR="44723" marT="0" marB="0"/>
                </a:tc>
                <a:tc>
                  <a:txBody>
                    <a:bodyPr/>
                    <a:lstStyle/>
                    <a:p>
                      <a:pPr marL="0" marR="0">
                        <a:lnSpc>
                          <a:spcPct val="115000"/>
                        </a:lnSpc>
                        <a:spcBef>
                          <a:spcPts val="0"/>
                        </a:spcBef>
                        <a:spcAft>
                          <a:spcPts val="0"/>
                        </a:spcAft>
                      </a:pPr>
                      <a:r>
                        <a:rPr lang="en-US" sz="1400">
                          <a:effectLst/>
                        </a:rPr>
                        <a:t>kal</a:t>
                      </a:r>
                      <a:endParaRPr lang="en-US" sz="1400">
                        <a:effectLst/>
                        <a:latin typeface="Calibri"/>
                        <a:ea typeface="Calibri"/>
                        <a:cs typeface="Times New Roman"/>
                      </a:endParaRPr>
                    </a:p>
                  </a:txBody>
                  <a:tcPr marL="44723" marR="44723" marT="0" marB="0"/>
                </a:tc>
                <a:tc>
                  <a:txBody>
                    <a:bodyPr/>
                    <a:lstStyle/>
                    <a:p>
                      <a:pPr marL="0" marR="0">
                        <a:lnSpc>
                          <a:spcPct val="115000"/>
                        </a:lnSpc>
                        <a:spcBef>
                          <a:spcPts val="0"/>
                        </a:spcBef>
                        <a:spcAft>
                          <a:spcPts val="0"/>
                        </a:spcAft>
                      </a:pPr>
                      <a:r>
                        <a:rPr lang="en-US" sz="1400">
                          <a:effectLst/>
                        </a:rPr>
                        <a:t>kal</a:t>
                      </a:r>
                      <a:endParaRPr lang="en-US" sz="1400">
                        <a:effectLst/>
                        <a:latin typeface="Calibri"/>
                        <a:ea typeface="Calibri"/>
                        <a:cs typeface="Times New Roman"/>
                      </a:endParaRPr>
                    </a:p>
                  </a:txBody>
                  <a:tcPr marL="44723" marR="44723" marT="0" marB="0"/>
                </a:tc>
              </a:tr>
              <a:tr h="137150">
                <a:tc>
                  <a:txBody>
                    <a:bodyPr/>
                    <a:lstStyle/>
                    <a:p>
                      <a:pPr marL="0" marR="0">
                        <a:lnSpc>
                          <a:spcPct val="115000"/>
                        </a:lnSpc>
                        <a:spcBef>
                          <a:spcPts val="0"/>
                        </a:spcBef>
                        <a:spcAft>
                          <a:spcPts val="0"/>
                        </a:spcAft>
                      </a:pPr>
                      <a:r>
                        <a:rPr lang="en-US" sz="1400">
                          <a:effectLst/>
                        </a:rPr>
                        <a:t>tongue</a:t>
                      </a:r>
                      <a:endParaRPr lang="en-US" sz="1400">
                        <a:effectLst/>
                        <a:latin typeface="Calibri"/>
                        <a:ea typeface="Calibri"/>
                        <a:cs typeface="Times New Roman"/>
                      </a:endParaRPr>
                    </a:p>
                  </a:txBody>
                  <a:tcPr marL="44723" marR="44723" marT="0" marB="0"/>
                </a:tc>
                <a:tc>
                  <a:txBody>
                    <a:bodyPr/>
                    <a:lstStyle/>
                    <a:p>
                      <a:pPr marL="0" marR="0">
                        <a:lnSpc>
                          <a:spcPct val="115000"/>
                        </a:lnSpc>
                        <a:spcBef>
                          <a:spcPts val="0"/>
                        </a:spcBef>
                        <a:spcAft>
                          <a:spcPts val="0"/>
                        </a:spcAft>
                      </a:pPr>
                      <a:r>
                        <a:rPr lang="en-US" sz="1400">
                          <a:effectLst/>
                        </a:rPr>
                        <a:t>braw</a:t>
                      </a:r>
                      <a:endParaRPr lang="en-US" sz="1400">
                        <a:effectLst/>
                        <a:latin typeface="Calibri"/>
                        <a:ea typeface="Calibri"/>
                        <a:cs typeface="Times New Roman"/>
                      </a:endParaRPr>
                    </a:p>
                  </a:txBody>
                  <a:tcPr marL="44723" marR="44723" marT="0" marB="0"/>
                </a:tc>
                <a:tc>
                  <a:txBody>
                    <a:bodyPr/>
                    <a:lstStyle/>
                    <a:p>
                      <a:pPr marL="0" marR="0">
                        <a:lnSpc>
                          <a:spcPct val="115000"/>
                        </a:lnSpc>
                        <a:spcBef>
                          <a:spcPts val="0"/>
                        </a:spcBef>
                        <a:spcAft>
                          <a:spcPts val="0"/>
                        </a:spcAft>
                      </a:pPr>
                      <a:r>
                        <a:rPr lang="en-US" sz="1400">
                          <a:effectLst/>
                        </a:rPr>
                        <a:t>prouk</a:t>
                      </a:r>
                      <a:endParaRPr lang="en-US" sz="1400">
                        <a:effectLst/>
                        <a:latin typeface="Calibri"/>
                        <a:ea typeface="Calibri"/>
                        <a:cs typeface="Times New Roman"/>
                      </a:endParaRPr>
                    </a:p>
                  </a:txBody>
                  <a:tcPr marL="44723" marR="44723" marT="0" marB="0"/>
                </a:tc>
                <a:tc>
                  <a:txBody>
                    <a:bodyPr/>
                    <a:lstStyle/>
                    <a:p>
                      <a:pPr marL="0" marR="0">
                        <a:lnSpc>
                          <a:spcPct val="115000"/>
                        </a:lnSpc>
                        <a:spcBef>
                          <a:spcPts val="0"/>
                        </a:spcBef>
                        <a:spcAft>
                          <a:spcPts val="0"/>
                        </a:spcAft>
                      </a:pPr>
                      <a:r>
                        <a:rPr lang="en-US" sz="1400">
                          <a:effectLst/>
                        </a:rPr>
                        <a:t>porouk</a:t>
                      </a:r>
                      <a:endParaRPr lang="en-US" sz="1400">
                        <a:effectLst/>
                        <a:latin typeface="Calibri"/>
                        <a:ea typeface="Calibri"/>
                        <a:cs typeface="Times New Roman"/>
                      </a:endParaRPr>
                    </a:p>
                  </a:txBody>
                  <a:tcPr marL="44723" marR="44723" marT="0" marB="0"/>
                </a:tc>
              </a:tr>
              <a:tr h="137150">
                <a:tc>
                  <a:txBody>
                    <a:bodyPr/>
                    <a:lstStyle/>
                    <a:p>
                      <a:pPr marL="0" marR="0">
                        <a:lnSpc>
                          <a:spcPct val="115000"/>
                        </a:lnSpc>
                        <a:spcBef>
                          <a:spcPts val="0"/>
                        </a:spcBef>
                        <a:spcAft>
                          <a:spcPts val="0"/>
                        </a:spcAft>
                      </a:pPr>
                      <a:r>
                        <a:rPr lang="en-US" sz="1400" dirty="0">
                          <a:effectLst/>
                        </a:rPr>
                        <a:t>breast</a:t>
                      </a:r>
                      <a:endParaRPr lang="en-US" sz="1400" dirty="0">
                        <a:effectLst/>
                        <a:latin typeface="Calibri"/>
                        <a:ea typeface="Calibri"/>
                        <a:cs typeface="Times New Roman"/>
                      </a:endParaRPr>
                    </a:p>
                  </a:txBody>
                  <a:tcPr marL="44723" marR="44723" marT="0" marB="0"/>
                </a:tc>
                <a:tc>
                  <a:txBody>
                    <a:bodyPr/>
                    <a:lstStyle/>
                    <a:p>
                      <a:pPr marL="0" marR="0">
                        <a:lnSpc>
                          <a:spcPct val="115000"/>
                        </a:lnSpc>
                        <a:spcBef>
                          <a:spcPts val="0"/>
                        </a:spcBef>
                        <a:spcAft>
                          <a:spcPts val="0"/>
                        </a:spcAft>
                      </a:pPr>
                      <a:r>
                        <a:rPr lang="en-US" sz="1400">
                          <a:effectLst/>
                        </a:rPr>
                        <a:t>nom</a:t>
                      </a:r>
                      <a:endParaRPr lang="en-US" sz="1400">
                        <a:effectLst/>
                        <a:latin typeface="Calibri"/>
                        <a:ea typeface="Calibri"/>
                        <a:cs typeface="Times New Roman"/>
                      </a:endParaRPr>
                    </a:p>
                  </a:txBody>
                  <a:tcPr marL="44723" marR="44723" marT="0" marB="0"/>
                </a:tc>
                <a:tc>
                  <a:txBody>
                    <a:bodyPr/>
                    <a:lstStyle/>
                    <a:p>
                      <a:pPr marL="0" marR="0">
                        <a:lnSpc>
                          <a:spcPct val="115000"/>
                        </a:lnSpc>
                        <a:spcBef>
                          <a:spcPts val="0"/>
                        </a:spcBef>
                        <a:spcAft>
                          <a:spcPts val="0"/>
                        </a:spcAft>
                      </a:pPr>
                      <a:r>
                        <a:rPr lang="en-US" sz="1400">
                          <a:effectLst/>
                        </a:rPr>
                        <a:t>mom</a:t>
                      </a:r>
                      <a:endParaRPr lang="en-US" sz="1400">
                        <a:effectLst/>
                        <a:latin typeface="Calibri"/>
                        <a:ea typeface="Calibri"/>
                        <a:cs typeface="Times New Roman"/>
                      </a:endParaRPr>
                    </a:p>
                  </a:txBody>
                  <a:tcPr marL="44723" marR="44723" marT="0" marB="0"/>
                </a:tc>
                <a:tc>
                  <a:txBody>
                    <a:bodyPr/>
                    <a:lstStyle/>
                    <a:p>
                      <a:pPr marL="0" marR="0">
                        <a:lnSpc>
                          <a:spcPct val="115000"/>
                        </a:lnSpc>
                        <a:spcBef>
                          <a:spcPts val="0"/>
                        </a:spcBef>
                        <a:spcAft>
                          <a:spcPts val="0"/>
                        </a:spcAft>
                      </a:pPr>
                      <a:r>
                        <a:rPr lang="en-US" sz="1400">
                          <a:effectLst/>
                        </a:rPr>
                        <a:t>mom</a:t>
                      </a:r>
                      <a:endParaRPr lang="en-US" sz="1400">
                        <a:effectLst/>
                        <a:latin typeface="Calibri"/>
                        <a:ea typeface="Calibri"/>
                        <a:cs typeface="Times New Roman"/>
                      </a:endParaRPr>
                    </a:p>
                  </a:txBody>
                  <a:tcPr marL="44723" marR="44723" marT="0" marB="0"/>
                </a:tc>
              </a:tr>
              <a:tr h="137150">
                <a:tc>
                  <a:txBody>
                    <a:bodyPr/>
                    <a:lstStyle/>
                    <a:p>
                      <a:pPr marL="0" marR="0">
                        <a:lnSpc>
                          <a:spcPct val="115000"/>
                        </a:lnSpc>
                        <a:spcBef>
                          <a:spcPts val="0"/>
                        </a:spcBef>
                        <a:spcAft>
                          <a:spcPts val="0"/>
                        </a:spcAft>
                      </a:pPr>
                      <a:r>
                        <a:rPr lang="en-US" sz="1400" dirty="0">
                          <a:effectLst/>
                        </a:rPr>
                        <a:t>hear</a:t>
                      </a:r>
                      <a:endParaRPr lang="en-US" sz="1400" dirty="0">
                        <a:effectLst/>
                        <a:latin typeface="Calibri"/>
                        <a:ea typeface="Calibri"/>
                        <a:cs typeface="Times New Roman"/>
                      </a:endParaRPr>
                    </a:p>
                  </a:txBody>
                  <a:tcPr marL="44723" marR="44723" marT="0" marB="0"/>
                </a:tc>
                <a:tc>
                  <a:txBody>
                    <a:bodyPr/>
                    <a:lstStyle/>
                    <a:p>
                      <a:pPr marL="0" marR="0">
                        <a:lnSpc>
                          <a:spcPct val="115000"/>
                        </a:lnSpc>
                        <a:spcBef>
                          <a:spcPts val="0"/>
                        </a:spcBef>
                        <a:spcAft>
                          <a:spcPts val="0"/>
                        </a:spcAft>
                      </a:pPr>
                      <a:r>
                        <a:rPr lang="en-US" sz="1400">
                          <a:effectLst/>
                        </a:rPr>
                        <a:t>ofao</a:t>
                      </a:r>
                      <a:endParaRPr lang="en-US" sz="1400">
                        <a:effectLst/>
                        <a:latin typeface="Calibri"/>
                        <a:ea typeface="Calibri"/>
                        <a:cs typeface="Times New Roman"/>
                      </a:endParaRPr>
                    </a:p>
                  </a:txBody>
                  <a:tcPr marL="44723" marR="44723" marT="0" marB="0"/>
                </a:tc>
                <a:tc>
                  <a:txBody>
                    <a:bodyPr/>
                    <a:lstStyle/>
                    <a:p>
                      <a:pPr marL="0" marR="0">
                        <a:lnSpc>
                          <a:spcPct val="115000"/>
                        </a:lnSpc>
                        <a:spcBef>
                          <a:spcPts val="0"/>
                        </a:spcBef>
                        <a:spcAft>
                          <a:spcPts val="0"/>
                        </a:spcAft>
                      </a:pPr>
                      <a:r>
                        <a:rPr lang="en-US" sz="1400">
                          <a:effectLst/>
                        </a:rPr>
                        <a:t>pao</a:t>
                      </a:r>
                      <a:endParaRPr lang="en-US" sz="1400">
                        <a:effectLst/>
                        <a:latin typeface="Calibri"/>
                        <a:ea typeface="Calibri"/>
                        <a:cs typeface="Times New Roman"/>
                      </a:endParaRPr>
                    </a:p>
                  </a:txBody>
                  <a:tcPr marL="44723" marR="44723" marT="0" marB="0"/>
                </a:tc>
                <a:tc>
                  <a:txBody>
                    <a:bodyPr/>
                    <a:lstStyle/>
                    <a:p>
                      <a:pPr marL="0" marR="0">
                        <a:lnSpc>
                          <a:spcPct val="115000"/>
                        </a:lnSpc>
                        <a:spcBef>
                          <a:spcPts val="0"/>
                        </a:spcBef>
                        <a:spcAft>
                          <a:spcPts val="0"/>
                        </a:spcAft>
                      </a:pPr>
                      <a:r>
                        <a:rPr lang="en-US" sz="1400">
                          <a:effectLst/>
                        </a:rPr>
                        <a:t>ha</a:t>
                      </a:r>
                      <a:endParaRPr lang="en-US" sz="1400">
                        <a:effectLst/>
                        <a:latin typeface="Calibri"/>
                        <a:ea typeface="Calibri"/>
                        <a:cs typeface="Times New Roman"/>
                      </a:endParaRPr>
                    </a:p>
                  </a:txBody>
                  <a:tcPr marL="44723" marR="44723" marT="0" marB="0"/>
                </a:tc>
              </a:tr>
              <a:tr h="137150">
                <a:tc>
                  <a:txBody>
                    <a:bodyPr/>
                    <a:lstStyle/>
                    <a:p>
                      <a:pPr marL="0" marR="0">
                        <a:lnSpc>
                          <a:spcPct val="115000"/>
                        </a:lnSpc>
                        <a:spcBef>
                          <a:spcPts val="0"/>
                        </a:spcBef>
                        <a:spcAft>
                          <a:spcPts val="0"/>
                        </a:spcAft>
                      </a:pPr>
                      <a:r>
                        <a:rPr lang="en-US" sz="1400" dirty="0">
                          <a:effectLst/>
                        </a:rPr>
                        <a:t>come</a:t>
                      </a:r>
                      <a:endParaRPr lang="en-US" sz="1400" dirty="0">
                        <a:effectLst/>
                        <a:latin typeface="Calibri"/>
                        <a:ea typeface="Calibri"/>
                        <a:cs typeface="Times New Roman"/>
                      </a:endParaRPr>
                    </a:p>
                  </a:txBody>
                  <a:tcPr marL="44723" marR="44723" marT="0" marB="0"/>
                </a:tc>
                <a:tc>
                  <a:txBody>
                    <a:bodyPr/>
                    <a:lstStyle/>
                    <a:p>
                      <a:pPr marL="0" marR="0">
                        <a:lnSpc>
                          <a:spcPct val="115000"/>
                        </a:lnSpc>
                        <a:spcBef>
                          <a:spcPts val="0"/>
                        </a:spcBef>
                        <a:spcAft>
                          <a:spcPts val="0"/>
                        </a:spcAft>
                      </a:pPr>
                      <a:r>
                        <a:rPr lang="en-US" sz="1400">
                          <a:effectLst/>
                        </a:rPr>
                        <a:t>guyo</a:t>
                      </a:r>
                      <a:endParaRPr lang="en-US" sz="1400">
                        <a:effectLst/>
                        <a:latin typeface="Calibri"/>
                        <a:ea typeface="Calibri"/>
                        <a:cs typeface="Times New Roman"/>
                      </a:endParaRPr>
                    </a:p>
                  </a:txBody>
                  <a:tcPr marL="44723" marR="44723" marT="0" marB="0"/>
                </a:tc>
                <a:tc>
                  <a:txBody>
                    <a:bodyPr/>
                    <a:lstStyle/>
                    <a:p>
                      <a:pPr marL="0" marR="0">
                        <a:lnSpc>
                          <a:spcPct val="115000"/>
                        </a:lnSpc>
                        <a:spcBef>
                          <a:spcPts val="0"/>
                        </a:spcBef>
                        <a:spcAft>
                          <a:spcPts val="0"/>
                        </a:spcAft>
                      </a:pPr>
                      <a:r>
                        <a:rPr lang="en-US" sz="1400">
                          <a:effectLst/>
                        </a:rPr>
                        <a:t>haro</a:t>
                      </a:r>
                      <a:endParaRPr lang="en-US" sz="1400">
                        <a:effectLst/>
                        <a:latin typeface="Calibri"/>
                        <a:ea typeface="Calibri"/>
                        <a:cs typeface="Times New Roman"/>
                      </a:endParaRPr>
                    </a:p>
                  </a:txBody>
                  <a:tcPr marL="44723" marR="44723" marT="0" marB="0"/>
                </a:tc>
                <a:tc>
                  <a:txBody>
                    <a:bodyPr/>
                    <a:lstStyle/>
                    <a:p>
                      <a:pPr marL="0" marR="0">
                        <a:lnSpc>
                          <a:spcPct val="115000"/>
                        </a:lnSpc>
                        <a:spcBef>
                          <a:spcPts val="0"/>
                        </a:spcBef>
                        <a:spcAft>
                          <a:spcPts val="0"/>
                        </a:spcAft>
                      </a:pPr>
                      <a:r>
                        <a:rPr lang="en-US" sz="1400">
                          <a:effectLst/>
                        </a:rPr>
                        <a:t>kw~i</a:t>
                      </a:r>
                      <a:endParaRPr lang="en-US" sz="1400">
                        <a:effectLst/>
                        <a:latin typeface="Calibri"/>
                        <a:ea typeface="Calibri"/>
                        <a:cs typeface="Times New Roman"/>
                      </a:endParaRPr>
                    </a:p>
                  </a:txBody>
                  <a:tcPr marL="44723" marR="44723" marT="0" marB="0"/>
                </a:tc>
              </a:tr>
              <a:tr h="137150">
                <a:tc>
                  <a:txBody>
                    <a:bodyPr/>
                    <a:lstStyle/>
                    <a:p>
                      <a:pPr marL="0" marR="0">
                        <a:lnSpc>
                          <a:spcPct val="115000"/>
                        </a:lnSpc>
                        <a:spcBef>
                          <a:spcPts val="0"/>
                        </a:spcBef>
                        <a:spcAft>
                          <a:spcPts val="0"/>
                        </a:spcAft>
                      </a:pPr>
                      <a:r>
                        <a:rPr lang="en-US" sz="1400" dirty="0">
                          <a:effectLst/>
                        </a:rPr>
                        <a:t>star</a:t>
                      </a:r>
                      <a:endParaRPr lang="en-US" sz="1400" dirty="0">
                        <a:effectLst/>
                        <a:latin typeface="Calibri"/>
                        <a:ea typeface="Calibri"/>
                        <a:cs typeface="Times New Roman"/>
                      </a:endParaRPr>
                    </a:p>
                  </a:txBody>
                  <a:tcPr marL="44723" marR="44723" marT="0" marB="0"/>
                </a:tc>
                <a:tc>
                  <a:txBody>
                    <a:bodyPr/>
                    <a:lstStyle/>
                    <a:p>
                      <a:pPr marL="0" marR="0">
                        <a:lnSpc>
                          <a:spcPct val="115000"/>
                        </a:lnSpc>
                        <a:spcBef>
                          <a:spcPts val="0"/>
                        </a:spcBef>
                        <a:spcAft>
                          <a:spcPts val="0"/>
                        </a:spcAft>
                      </a:pPr>
                      <a:r>
                        <a:rPr lang="en-US" sz="1400">
                          <a:effectLst/>
                        </a:rPr>
                        <a:t>Endi</a:t>
                      </a:r>
                      <a:endParaRPr lang="en-US" sz="1400">
                        <a:effectLst/>
                        <a:latin typeface="Calibri"/>
                        <a:ea typeface="Calibri"/>
                        <a:cs typeface="Times New Roman"/>
                      </a:endParaRPr>
                    </a:p>
                  </a:txBody>
                  <a:tcPr marL="44723" marR="44723" marT="0" marB="0"/>
                </a:tc>
                <a:tc>
                  <a:txBody>
                    <a:bodyPr/>
                    <a:lstStyle/>
                    <a:p>
                      <a:pPr marL="0" marR="0">
                        <a:lnSpc>
                          <a:spcPct val="115000"/>
                        </a:lnSpc>
                        <a:spcBef>
                          <a:spcPts val="0"/>
                        </a:spcBef>
                        <a:spcAft>
                          <a:spcPts val="0"/>
                        </a:spcAft>
                      </a:pPr>
                      <a:r>
                        <a:rPr lang="en-US" sz="1400">
                          <a:effectLst/>
                        </a:rPr>
                        <a:t>ili</a:t>
                      </a:r>
                      <a:endParaRPr lang="en-US" sz="1400">
                        <a:effectLst/>
                        <a:latin typeface="Calibri"/>
                        <a:ea typeface="Calibri"/>
                        <a:cs typeface="Times New Roman"/>
                      </a:endParaRPr>
                    </a:p>
                  </a:txBody>
                  <a:tcPr marL="44723" marR="44723" marT="0" marB="0"/>
                </a:tc>
                <a:tc>
                  <a:txBody>
                    <a:bodyPr/>
                    <a:lstStyle/>
                    <a:p>
                      <a:pPr marL="0" marR="0">
                        <a:lnSpc>
                          <a:spcPct val="115000"/>
                        </a:lnSpc>
                        <a:spcBef>
                          <a:spcPts val="0"/>
                        </a:spcBef>
                        <a:spcAft>
                          <a:spcPts val="0"/>
                        </a:spcAft>
                      </a:pPr>
                      <a:r>
                        <a:rPr lang="en-US" sz="1400">
                          <a:effectLst/>
                        </a:rPr>
                        <a:t>ile</a:t>
                      </a:r>
                      <a:endParaRPr lang="en-US" sz="1400">
                        <a:effectLst/>
                        <a:latin typeface="Calibri"/>
                        <a:ea typeface="Calibri"/>
                        <a:cs typeface="Times New Roman"/>
                      </a:endParaRPr>
                    </a:p>
                  </a:txBody>
                  <a:tcPr marL="44723" marR="44723" marT="0" marB="0"/>
                </a:tc>
              </a:tr>
              <a:tr h="137150">
                <a:tc>
                  <a:txBody>
                    <a:bodyPr/>
                    <a:lstStyle/>
                    <a:p>
                      <a:pPr marL="0" marR="0">
                        <a:lnSpc>
                          <a:spcPct val="115000"/>
                        </a:lnSpc>
                        <a:spcBef>
                          <a:spcPts val="0"/>
                        </a:spcBef>
                        <a:spcAft>
                          <a:spcPts val="0"/>
                        </a:spcAft>
                      </a:pPr>
                      <a:r>
                        <a:rPr lang="en-US" sz="1400">
                          <a:effectLst/>
                        </a:rPr>
                        <a:t>water</a:t>
                      </a:r>
                      <a:endParaRPr lang="en-US" sz="1400">
                        <a:effectLst/>
                        <a:latin typeface="Calibri"/>
                        <a:ea typeface="Calibri"/>
                        <a:cs typeface="Times New Roman"/>
                      </a:endParaRPr>
                    </a:p>
                  </a:txBody>
                  <a:tcPr marL="44723" marR="44723" marT="0" marB="0"/>
                </a:tc>
                <a:tc>
                  <a:txBody>
                    <a:bodyPr/>
                    <a:lstStyle/>
                    <a:p>
                      <a:pPr marL="0" marR="0">
                        <a:lnSpc>
                          <a:spcPct val="115000"/>
                        </a:lnSpc>
                        <a:spcBef>
                          <a:spcPts val="0"/>
                        </a:spcBef>
                        <a:spcAft>
                          <a:spcPts val="0"/>
                        </a:spcAft>
                      </a:pPr>
                      <a:r>
                        <a:rPr lang="en-US" sz="1400">
                          <a:effectLst/>
                        </a:rPr>
                        <a:t>kEl</a:t>
                      </a:r>
                      <a:endParaRPr lang="en-US" sz="1400">
                        <a:effectLst/>
                        <a:latin typeface="Calibri"/>
                        <a:ea typeface="Calibri"/>
                        <a:cs typeface="Times New Roman"/>
                      </a:endParaRPr>
                    </a:p>
                  </a:txBody>
                  <a:tcPr marL="44723" marR="44723" marT="0" marB="0"/>
                </a:tc>
                <a:tc>
                  <a:txBody>
                    <a:bodyPr/>
                    <a:lstStyle/>
                    <a:p>
                      <a:pPr marL="0" marR="0">
                        <a:lnSpc>
                          <a:spcPct val="115000"/>
                        </a:lnSpc>
                        <a:spcBef>
                          <a:spcPts val="0"/>
                        </a:spcBef>
                        <a:spcAft>
                          <a:spcPts val="0"/>
                        </a:spcAft>
                      </a:pPr>
                      <a:r>
                        <a:rPr lang="en-US" sz="1400">
                          <a:effectLst/>
                        </a:rPr>
                        <a:t>kel</a:t>
                      </a:r>
                      <a:endParaRPr lang="en-US" sz="1400">
                        <a:effectLst/>
                        <a:latin typeface="Calibri"/>
                        <a:ea typeface="Calibri"/>
                        <a:cs typeface="Times New Roman"/>
                      </a:endParaRPr>
                    </a:p>
                  </a:txBody>
                  <a:tcPr marL="44723" marR="44723" marT="0" marB="0"/>
                </a:tc>
                <a:tc>
                  <a:txBody>
                    <a:bodyPr/>
                    <a:lstStyle/>
                    <a:p>
                      <a:pPr marL="0" marR="0">
                        <a:lnSpc>
                          <a:spcPct val="115000"/>
                        </a:lnSpc>
                        <a:spcBef>
                          <a:spcPts val="0"/>
                        </a:spcBef>
                        <a:spcAft>
                          <a:spcPts val="0"/>
                        </a:spcAft>
                      </a:pPr>
                      <a:r>
                        <a:rPr lang="en-US" sz="1400">
                          <a:effectLst/>
                        </a:rPr>
                        <a:t>kel</a:t>
                      </a:r>
                      <a:endParaRPr lang="en-US" sz="1400">
                        <a:effectLst/>
                        <a:latin typeface="Calibri"/>
                        <a:ea typeface="Calibri"/>
                        <a:cs typeface="Times New Roman"/>
                      </a:endParaRPr>
                    </a:p>
                  </a:txBody>
                  <a:tcPr marL="44723" marR="44723" marT="0" marB="0"/>
                </a:tc>
              </a:tr>
              <a:tr h="137150">
                <a:tc>
                  <a:txBody>
                    <a:bodyPr/>
                    <a:lstStyle/>
                    <a:p>
                      <a:pPr marL="0" marR="0">
                        <a:lnSpc>
                          <a:spcPct val="115000"/>
                        </a:lnSpc>
                        <a:spcBef>
                          <a:spcPts val="0"/>
                        </a:spcBef>
                        <a:spcAft>
                          <a:spcPts val="0"/>
                        </a:spcAft>
                      </a:pPr>
                      <a:r>
                        <a:rPr lang="en-US" sz="1400" dirty="0">
                          <a:effectLst/>
                        </a:rPr>
                        <a:t>fire</a:t>
                      </a:r>
                      <a:endParaRPr lang="en-US" sz="1400" dirty="0">
                        <a:effectLst/>
                        <a:latin typeface="Calibri"/>
                        <a:ea typeface="Calibri"/>
                        <a:cs typeface="Times New Roman"/>
                      </a:endParaRPr>
                    </a:p>
                  </a:txBody>
                  <a:tcPr marL="44723" marR="44723" marT="0" marB="0"/>
                </a:tc>
                <a:tc>
                  <a:txBody>
                    <a:bodyPr/>
                    <a:lstStyle/>
                    <a:p>
                      <a:pPr marL="0" marR="0">
                        <a:lnSpc>
                          <a:spcPct val="115000"/>
                        </a:lnSpc>
                        <a:spcBef>
                          <a:spcPts val="0"/>
                        </a:spcBef>
                        <a:spcAft>
                          <a:spcPts val="0"/>
                        </a:spcAft>
                      </a:pPr>
                      <a:r>
                        <a:rPr lang="en-US" sz="1400">
                          <a:effectLst/>
                        </a:rPr>
                        <a:t>yaoala</a:t>
                      </a:r>
                      <a:endParaRPr lang="en-US" sz="1400">
                        <a:effectLst/>
                        <a:latin typeface="Calibri"/>
                        <a:ea typeface="Calibri"/>
                        <a:cs typeface="Times New Roman"/>
                      </a:endParaRPr>
                    </a:p>
                  </a:txBody>
                  <a:tcPr marL="44723" marR="44723" marT="0" marB="0"/>
                </a:tc>
                <a:tc>
                  <a:txBody>
                    <a:bodyPr/>
                    <a:lstStyle/>
                    <a:p>
                      <a:pPr marL="0" marR="0">
                        <a:lnSpc>
                          <a:spcPct val="115000"/>
                        </a:lnSpc>
                        <a:spcBef>
                          <a:spcPts val="0"/>
                        </a:spcBef>
                        <a:spcAft>
                          <a:spcPts val="0"/>
                        </a:spcAft>
                      </a:pPr>
                      <a:r>
                        <a:rPr lang="en-US" sz="1400">
                          <a:effectLst/>
                        </a:rPr>
                        <a:t>yo</a:t>
                      </a:r>
                      <a:endParaRPr lang="en-US" sz="1400">
                        <a:effectLst/>
                        <a:latin typeface="Calibri"/>
                        <a:ea typeface="Calibri"/>
                        <a:cs typeface="Times New Roman"/>
                      </a:endParaRPr>
                    </a:p>
                  </a:txBody>
                  <a:tcPr marL="44723" marR="44723" marT="0" marB="0"/>
                </a:tc>
                <a:tc>
                  <a:txBody>
                    <a:bodyPr/>
                    <a:lstStyle/>
                    <a:p>
                      <a:pPr marL="0" marR="0">
                        <a:lnSpc>
                          <a:spcPct val="115000"/>
                        </a:lnSpc>
                        <a:spcBef>
                          <a:spcPts val="0"/>
                        </a:spcBef>
                        <a:spcAft>
                          <a:spcPts val="0"/>
                        </a:spcAft>
                      </a:pPr>
                      <a:r>
                        <a:rPr lang="en-US" sz="1400">
                          <a:effectLst/>
                        </a:rPr>
                        <a:t>yo</a:t>
                      </a:r>
                      <a:endParaRPr lang="en-US" sz="1400">
                        <a:effectLst/>
                        <a:latin typeface="Calibri"/>
                        <a:ea typeface="Calibri"/>
                        <a:cs typeface="Times New Roman"/>
                      </a:endParaRPr>
                    </a:p>
                  </a:txBody>
                  <a:tcPr marL="44723" marR="44723" marT="0" marB="0"/>
                </a:tc>
              </a:tr>
              <a:tr h="137150">
                <a:tc>
                  <a:txBody>
                    <a:bodyPr/>
                    <a:lstStyle/>
                    <a:p>
                      <a:pPr marL="0" marR="0">
                        <a:lnSpc>
                          <a:spcPct val="115000"/>
                        </a:lnSpc>
                        <a:spcBef>
                          <a:spcPts val="0"/>
                        </a:spcBef>
                        <a:spcAft>
                          <a:spcPts val="0"/>
                        </a:spcAft>
                      </a:pPr>
                      <a:r>
                        <a:rPr lang="en-US" sz="1400">
                          <a:effectLst/>
                        </a:rPr>
                        <a:t>path</a:t>
                      </a:r>
                      <a:endParaRPr lang="en-US" sz="1400">
                        <a:effectLst/>
                        <a:latin typeface="Calibri"/>
                        <a:ea typeface="Calibri"/>
                        <a:cs typeface="Times New Roman"/>
                      </a:endParaRPr>
                    </a:p>
                  </a:txBody>
                  <a:tcPr marL="44723" marR="44723" marT="0" marB="0"/>
                </a:tc>
                <a:tc>
                  <a:txBody>
                    <a:bodyPr/>
                    <a:lstStyle/>
                    <a:p>
                      <a:pPr marL="0" marR="0">
                        <a:lnSpc>
                          <a:spcPct val="115000"/>
                        </a:lnSpc>
                        <a:spcBef>
                          <a:spcPts val="0"/>
                        </a:spcBef>
                        <a:spcAft>
                          <a:spcPts val="0"/>
                        </a:spcAft>
                      </a:pPr>
                      <a:r>
                        <a:rPr lang="en-US" sz="1400">
                          <a:effectLst/>
                        </a:rPr>
                        <a:t>masin</a:t>
                      </a:r>
                      <a:endParaRPr lang="en-US" sz="1400">
                        <a:effectLst/>
                        <a:latin typeface="Calibri"/>
                        <a:ea typeface="Calibri"/>
                        <a:cs typeface="Times New Roman"/>
                      </a:endParaRPr>
                    </a:p>
                  </a:txBody>
                  <a:tcPr marL="44723" marR="44723" marT="0" marB="0"/>
                </a:tc>
                <a:tc>
                  <a:txBody>
                    <a:bodyPr/>
                    <a:lstStyle/>
                    <a:p>
                      <a:pPr marL="0" marR="0">
                        <a:lnSpc>
                          <a:spcPct val="115000"/>
                        </a:lnSpc>
                        <a:spcBef>
                          <a:spcPts val="0"/>
                        </a:spcBef>
                        <a:spcAft>
                          <a:spcPts val="0"/>
                        </a:spcAft>
                      </a:pPr>
                      <a:r>
                        <a:rPr lang="en-US" sz="1400">
                          <a:effectLst/>
                        </a:rPr>
                        <a:t>msan</a:t>
                      </a:r>
                      <a:endParaRPr lang="en-US" sz="1400">
                        <a:effectLst/>
                        <a:latin typeface="Calibri"/>
                        <a:ea typeface="Calibri"/>
                        <a:cs typeface="Times New Roman"/>
                      </a:endParaRPr>
                    </a:p>
                  </a:txBody>
                  <a:tcPr marL="44723" marR="44723" marT="0" marB="0"/>
                </a:tc>
                <a:tc>
                  <a:txBody>
                    <a:bodyPr/>
                    <a:lstStyle/>
                    <a:p>
                      <a:pPr marL="0" marR="0">
                        <a:lnSpc>
                          <a:spcPct val="115000"/>
                        </a:lnSpc>
                        <a:spcBef>
                          <a:spcPts val="0"/>
                        </a:spcBef>
                        <a:spcAft>
                          <a:spcPts val="0"/>
                        </a:spcAft>
                      </a:pPr>
                      <a:r>
                        <a:rPr lang="en-US" sz="1400">
                          <a:effectLst/>
                        </a:rPr>
                        <a:t>mesain</a:t>
                      </a:r>
                      <a:endParaRPr lang="en-US" sz="1400">
                        <a:effectLst/>
                        <a:latin typeface="Calibri"/>
                        <a:ea typeface="Calibri"/>
                        <a:cs typeface="Times New Roman"/>
                      </a:endParaRPr>
                    </a:p>
                  </a:txBody>
                  <a:tcPr marL="44723" marR="44723" marT="0" marB="0"/>
                </a:tc>
              </a:tr>
              <a:tr h="137150">
                <a:tc>
                  <a:txBody>
                    <a:bodyPr/>
                    <a:lstStyle/>
                    <a:p>
                      <a:pPr marL="0" marR="0">
                        <a:lnSpc>
                          <a:spcPct val="115000"/>
                        </a:lnSpc>
                        <a:spcBef>
                          <a:spcPts val="0"/>
                        </a:spcBef>
                        <a:spcAft>
                          <a:spcPts val="0"/>
                        </a:spcAft>
                      </a:pPr>
                      <a:r>
                        <a:rPr lang="en-US" sz="1400">
                          <a:effectLst/>
                        </a:rPr>
                        <a:t>night</a:t>
                      </a:r>
                      <a:endParaRPr lang="en-US" sz="1400">
                        <a:effectLst/>
                        <a:latin typeface="Calibri"/>
                        <a:ea typeface="Calibri"/>
                        <a:cs typeface="Times New Roman"/>
                      </a:endParaRPr>
                    </a:p>
                  </a:txBody>
                  <a:tcPr marL="44723" marR="44723" marT="0" marB="0"/>
                </a:tc>
                <a:tc>
                  <a:txBody>
                    <a:bodyPr/>
                    <a:lstStyle/>
                    <a:p>
                      <a:pPr marL="0" marR="0">
                        <a:lnSpc>
                          <a:spcPct val="115000"/>
                        </a:lnSpc>
                        <a:spcBef>
                          <a:spcPts val="0"/>
                        </a:spcBef>
                        <a:spcAft>
                          <a:spcPts val="0"/>
                        </a:spcAft>
                      </a:pPr>
                      <a:r>
                        <a:rPr lang="en-US" sz="1400" dirty="0" err="1" smtClean="0">
                          <a:effectLst/>
                        </a:rPr>
                        <a:t>tiTa</a:t>
                      </a:r>
                      <a:endParaRPr lang="en-US" sz="1400" dirty="0">
                        <a:effectLst/>
                        <a:latin typeface="Calibri"/>
                        <a:ea typeface="Calibri"/>
                        <a:cs typeface="Times New Roman"/>
                      </a:endParaRPr>
                    </a:p>
                  </a:txBody>
                  <a:tcPr marL="44723" marR="44723" marT="0" marB="0"/>
                </a:tc>
                <a:tc>
                  <a:txBody>
                    <a:bodyPr/>
                    <a:lstStyle/>
                    <a:p>
                      <a:pPr marL="0" marR="0">
                        <a:lnSpc>
                          <a:spcPct val="115000"/>
                        </a:lnSpc>
                        <a:spcBef>
                          <a:spcPts val="0"/>
                        </a:spcBef>
                        <a:spcAft>
                          <a:spcPts val="0"/>
                        </a:spcAft>
                      </a:pPr>
                      <a:r>
                        <a:rPr lang="en-US" sz="1400">
                          <a:effectLst/>
                        </a:rPr>
                        <a:t>disla</a:t>
                      </a:r>
                      <a:endParaRPr lang="en-US" sz="1400">
                        <a:effectLst/>
                        <a:latin typeface="Calibri"/>
                        <a:ea typeface="Calibri"/>
                        <a:cs typeface="Times New Roman"/>
                      </a:endParaRPr>
                    </a:p>
                  </a:txBody>
                  <a:tcPr marL="44723" marR="44723" marT="0" marB="0"/>
                </a:tc>
                <a:tc>
                  <a:txBody>
                    <a:bodyPr/>
                    <a:lstStyle/>
                    <a:p>
                      <a:pPr marL="0" marR="0">
                        <a:lnSpc>
                          <a:spcPct val="115000"/>
                        </a:lnSpc>
                        <a:spcBef>
                          <a:spcPts val="0"/>
                        </a:spcBef>
                        <a:spcAft>
                          <a:spcPts val="0"/>
                        </a:spcAft>
                      </a:pPr>
                      <a:r>
                        <a:rPr lang="en-US" sz="1400">
                          <a:effectLst/>
                        </a:rPr>
                        <a:t>tisla</a:t>
                      </a:r>
                      <a:endParaRPr lang="en-US" sz="1400">
                        <a:effectLst/>
                        <a:latin typeface="Calibri"/>
                        <a:ea typeface="Calibri"/>
                        <a:cs typeface="Times New Roman"/>
                      </a:endParaRPr>
                    </a:p>
                  </a:txBody>
                  <a:tcPr marL="44723" marR="44723" marT="0" marB="0"/>
                </a:tc>
              </a:tr>
              <a:tr h="137150">
                <a:tc>
                  <a:txBody>
                    <a:bodyPr/>
                    <a:lstStyle/>
                    <a:p>
                      <a:pPr marL="0" marR="0">
                        <a:lnSpc>
                          <a:spcPct val="115000"/>
                        </a:lnSpc>
                        <a:spcBef>
                          <a:spcPts val="0"/>
                        </a:spcBef>
                        <a:spcAft>
                          <a:spcPts val="0"/>
                        </a:spcAft>
                      </a:pPr>
                      <a:r>
                        <a:rPr lang="en-US" sz="1400">
                          <a:effectLst/>
                        </a:rPr>
                        <a:t>new</a:t>
                      </a:r>
                      <a:endParaRPr lang="en-US" sz="1400">
                        <a:effectLst/>
                        <a:latin typeface="Calibri"/>
                        <a:ea typeface="Calibri"/>
                        <a:cs typeface="Times New Roman"/>
                      </a:endParaRPr>
                    </a:p>
                  </a:txBody>
                  <a:tcPr marL="44723" marR="44723" marT="0" marB="0"/>
                </a:tc>
                <a:tc>
                  <a:txBody>
                    <a:bodyPr/>
                    <a:lstStyle/>
                    <a:p>
                      <a:pPr marL="0" marR="0">
                        <a:lnSpc>
                          <a:spcPct val="115000"/>
                        </a:lnSpc>
                        <a:spcBef>
                          <a:spcPts val="0"/>
                        </a:spcBef>
                        <a:spcAft>
                          <a:spcPts val="0"/>
                        </a:spcAft>
                      </a:pPr>
                      <a:r>
                        <a:rPr lang="en-US" sz="1400">
                          <a:effectLst/>
                        </a:rPr>
                        <a:t>nowal</a:t>
                      </a:r>
                      <a:endParaRPr lang="en-US" sz="1400">
                        <a:effectLst/>
                        <a:latin typeface="Calibri"/>
                        <a:ea typeface="Calibri"/>
                        <a:cs typeface="Times New Roman"/>
                      </a:endParaRPr>
                    </a:p>
                  </a:txBody>
                  <a:tcPr marL="44723" marR="44723" marT="0" marB="0"/>
                </a:tc>
                <a:tc>
                  <a:txBody>
                    <a:bodyPr/>
                    <a:lstStyle/>
                    <a:p>
                      <a:pPr marL="0" marR="0">
                        <a:lnSpc>
                          <a:spcPct val="115000"/>
                        </a:lnSpc>
                        <a:spcBef>
                          <a:spcPts val="0"/>
                        </a:spcBef>
                        <a:spcAft>
                          <a:spcPts val="0"/>
                        </a:spcAft>
                      </a:pPr>
                      <a:r>
                        <a:rPr lang="en-US" sz="1400">
                          <a:effectLst/>
                        </a:rPr>
                        <a:t>brel</a:t>
                      </a:r>
                      <a:endParaRPr lang="en-US" sz="1400">
                        <a:effectLst/>
                        <a:latin typeface="Calibri"/>
                        <a:ea typeface="Calibri"/>
                        <a:cs typeface="Times New Roman"/>
                      </a:endParaRPr>
                    </a:p>
                  </a:txBody>
                  <a:tcPr marL="44723" marR="44723" marT="0" marB="0"/>
                </a:tc>
                <a:tc>
                  <a:txBody>
                    <a:bodyPr/>
                    <a:lstStyle/>
                    <a:p>
                      <a:pPr marL="0" marR="0">
                        <a:lnSpc>
                          <a:spcPct val="115000"/>
                        </a:lnSpc>
                        <a:spcBef>
                          <a:spcPts val="0"/>
                        </a:spcBef>
                        <a:spcAft>
                          <a:spcPts val="0"/>
                        </a:spcAft>
                      </a:pPr>
                      <a:r>
                        <a:rPr lang="en-US" sz="1400" dirty="0" err="1">
                          <a:effectLst/>
                        </a:rPr>
                        <a:t>prel</a:t>
                      </a:r>
                      <a:endParaRPr lang="en-US" sz="1400" dirty="0">
                        <a:effectLst/>
                        <a:latin typeface="Calibri"/>
                        <a:ea typeface="Calibri"/>
                        <a:cs typeface="Times New Roman"/>
                      </a:endParaRPr>
                    </a:p>
                  </a:txBody>
                  <a:tcPr marL="44723" marR="44723" marT="0" marB="0"/>
                </a:tc>
              </a:tr>
            </a:tbl>
          </a:graphicData>
        </a:graphic>
      </p:graphicFrame>
      <p:sp>
        <p:nvSpPr>
          <p:cNvPr id="3" name="TextBox 2"/>
          <p:cNvSpPr txBox="1"/>
          <p:nvPr/>
        </p:nvSpPr>
        <p:spPr>
          <a:xfrm>
            <a:off x="1971675" y="128915"/>
            <a:ext cx="4773551" cy="523220"/>
          </a:xfrm>
          <a:prstGeom prst="rect">
            <a:avLst/>
          </a:prstGeom>
          <a:noFill/>
        </p:spPr>
        <p:txBody>
          <a:bodyPr wrap="none" rtlCol="0">
            <a:spAutoFit/>
          </a:bodyPr>
          <a:lstStyle/>
          <a:p>
            <a:r>
              <a:rPr lang="en-US" sz="2800" dirty="0" smtClean="0"/>
              <a:t>Likely cognates in the ASJP data</a:t>
            </a:r>
            <a:endParaRPr lang="en-US" sz="2800" dirty="0"/>
          </a:p>
        </p:txBody>
      </p:sp>
    </p:spTree>
    <p:extLst>
      <p:ext uri="{BB962C8B-B14F-4D97-AF65-F5344CB8AC3E}">
        <p14:creationId xmlns:p14="http://schemas.microsoft.com/office/powerpoint/2010/main" val="35398129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DE" dirty="0">
                <a:solidFill>
                  <a:schemeClr val="tx2"/>
                </a:solidFill>
              </a:rPr>
              <a:t>Second case study: Chitimacha-Totozoquean</a:t>
            </a:r>
            <a:endParaRPr lang="en-US" dirty="0"/>
          </a:p>
        </p:txBody>
      </p:sp>
      <p:sp>
        <p:nvSpPr>
          <p:cNvPr id="3" name="Content Placeholder 2"/>
          <p:cNvSpPr>
            <a:spLocks noGrp="1"/>
          </p:cNvSpPr>
          <p:nvPr>
            <p:ph idx="1"/>
          </p:nvPr>
        </p:nvSpPr>
        <p:spPr/>
        <p:txBody>
          <a:bodyPr/>
          <a:lstStyle/>
          <a:p>
            <a:r>
              <a:rPr lang="en-US" dirty="0" err="1"/>
              <a:t>Totozoquean</a:t>
            </a:r>
            <a:r>
              <a:rPr lang="en-US" dirty="0"/>
              <a:t> (</a:t>
            </a:r>
            <a:r>
              <a:rPr lang="en-US" dirty="0" err="1"/>
              <a:t>Totonacan</a:t>
            </a:r>
            <a:r>
              <a:rPr lang="en-US" dirty="0"/>
              <a:t> + </a:t>
            </a:r>
            <a:r>
              <a:rPr lang="en-US" dirty="0" err="1" smtClean="0"/>
              <a:t>Mixe-Zoquean</a:t>
            </a:r>
            <a:r>
              <a:rPr lang="en-US" dirty="0"/>
              <a:t>) </a:t>
            </a:r>
            <a:r>
              <a:rPr lang="en-US" dirty="0" smtClean="0"/>
              <a:t>established in </a:t>
            </a:r>
            <a:r>
              <a:rPr lang="en-US" dirty="0"/>
              <a:t>Brown, Beck, </a:t>
            </a:r>
            <a:r>
              <a:rPr lang="en-US" dirty="0" err="1"/>
              <a:t>Kondrak</a:t>
            </a:r>
            <a:r>
              <a:rPr lang="en-US" dirty="0"/>
              <a:t>, Watters &amp; </a:t>
            </a:r>
            <a:r>
              <a:rPr lang="en-US" dirty="0" err="1"/>
              <a:t>Wichmann</a:t>
            </a:r>
            <a:r>
              <a:rPr lang="en-US" dirty="0"/>
              <a:t> (2011</a:t>
            </a:r>
            <a:r>
              <a:rPr lang="en-US" dirty="0" smtClean="0"/>
              <a:t>)</a:t>
            </a:r>
          </a:p>
          <a:p>
            <a:r>
              <a:rPr lang="en-US" dirty="0" smtClean="0"/>
              <a:t>A further connection to Chitimacha suggested by the ASJP World Tree (but not strong evidence from the modified similarity scores)</a:t>
            </a:r>
            <a:endParaRPr lang="en-US" dirty="0"/>
          </a:p>
        </p:txBody>
      </p:sp>
    </p:spTree>
    <p:extLst>
      <p:ext uri="{BB962C8B-B14F-4D97-AF65-F5344CB8AC3E}">
        <p14:creationId xmlns:p14="http://schemas.microsoft.com/office/powerpoint/2010/main" val="4508841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2019300"/>
            <a:ext cx="6202680" cy="3609975"/>
          </a:xfrm>
          <a:prstGeom prst="rect">
            <a:avLst/>
          </a:prstGeom>
          <a:noFill/>
          <a:ln>
            <a:noFill/>
          </a:ln>
        </p:spPr>
      </p:pic>
      <p:cxnSp>
        <p:nvCxnSpPr>
          <p:cNvPr id="6" name="Straight Arrow Connector 5"/>
          <p:cNvCxnSpPr/>
          <p:nvPr/>
        </p:nvCxnSpPr>
        <p:spPr>
          <a:xfrm flipV="1">
            <a:off x="2971800" y="4838700"/>
            <a:ext cx="381000" cy="228600"/>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2550512" y="5002798"/>
            <a:ext cx="849913" cy="338554"/>
          </a:xfrm>
          <a:prstGeom prst="rect">
            <a:avLst/>
          </a:prstGeom>
          <a:noFill/>
        </p:spPr>
        <p:txBody>
          <a:bodyPr wrap="none" rtlCol="0">
            <a:spAutoFit/>
          </a:bodyPr>
          <a:lstStyle/>
          <a:p>
            <a:r>
              <a:rPr lang="en-US" sz="1600" b="1" dirty="0" smtClean="0"/>
              <a:t>(</a:t>
            </a:r>
            <a:r>
              <a:rPr lang="en-US" sz="1600" b="1" dirty="0" err="1" smtClean="0"/>
              <a:t>Huave</a:t>
            </a:r>
            <a:r>
              <a:rPr lang="en-US" sz="1600" b="1" dirty="0" smtClean="0"/>
              <a:t>)</a:t>
            </a:r>
            <a:endParaRPr lang="en-US" sz="1600" b="1" dirty="0"/>
          </a:p>
        </p:txBody>
      </p:sp>
      <p:sp>
        <p:nvSpPr>
          <p:cNvPr id="8" name="TextBox 7"/>
          <p:cNvSpPr txBox="1"/>
          <p:nvPr/>
        </p:nvSpPr>
        <p:spPr>
          <a:xfrm>
            <a:off x="1860430" y="762000"/>
            <a:ext cx="5225020" cy="830997"/>
          </a:xfrm>
          <a:prstGeom prst="rect">
            <a:avLst/>
          </a:prstGeom>
          <a:noFill/>
        </p:spPr>
        <p:txBody>
          <a:bodyPr wrap="none" rtlCol="0">
            <a:spAutoFit/>
          </a:bodyPr>
          <a:lstStyle/>
          <a:p>
            <a:pPr algn="ctr"/>
            <a:r>
              <a:rPr lang="en-US" sz="2400" dirty="0" smtClean="0"/>
              <a:t>Locations of </a:t>
            </a:r>
            <a:r>
              <a:rPr lang="en-US" sz="2400" dirty="0" err="1" smtClean="0"/>
              <a:t>Totozoquean</a:t>
            </a:r>
            <a:r>
              <a:rPr lang="en-US" sz="2400" dirty="0" smtClean="0"/>
              <a:t> languages and</a:t>
            </a:r>
          </a:p>
          <a:p>
            <a:pPr algn="ctr"/>
            <a:r>
              <a:rPr lang="en-US" sz="2400" dirty="0" smtClean="0"/>
              <a:t>Chitimacha (as well as </a:t>
            </a:r>
            <a:r>
              <a:rPr lang="en-US" sz="2400" dirty="0" err="1" smtClean="0"/>
              <a:t>Huave</a:t>
            </a:r>
            <a:r>
              <a:rPr lang="en-US" sz="2400" dirty="0" smtClean="0"/>
              <a:t>)</a:t>
            </a:r>
            <a:endParaRPr lang="en-US" sz="2400" dirty="0"/>
          </a:p>
        </p:txBody>
      </p:sp>
    </p:spTree>
    <p:extLst>
      <p:ext uri="{BB962C8B-B14F-4D97-AF65-F5344CB8AC3E}">
        <p14:creationId xmlns:p14="http://schemas.microsoft.com/office/powerpoint/2010/main" val="8150261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09388" y="3975617"/>
            <a:ext cx="3848973" cy="28535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99863" y="200769"/>
            <a:ext cx="3848972" cy="38415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Rectangle 9"/>
          <p:cNvSpPr/>
          <p:nvPr/>
        </p:nvSpPr>
        <p:spPr>
          <a:xfrm>
            <a:off x="3755708" y="6030277"/>
            <a:ext cx="565785" cy="188597"/>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5772150" y="229344"/>
            <a:ext cx="3886200" cy="1077218"/>
          </a:xfrm>
          <a:prstGeom prst="rect">
            <a:avLst/>
          </a:prstGeom>
          <a:noFill/>
        </p:spPr>
        <p:txBody>
          <a:bodyPr wrap="square" rtlCol="0">
            <a:spAutoFit/>
          </a:bodyPr>
          <a:lstStyle/>
          <a:p>
            <a:r>
              <a:rPr lang="en-US" sz="3200" dirty="0" smtClean="0"/>
              <a:t>Excerpt from the </a:t>
            </a:r>
          </a:p>
          <a:p>
            <a:r>
              <a:rPr lang="en-US" sz="3200" dirty="0" smtClean="0"/>
              <a:t>ASJP World Tree</a:t>
            </a:r>
            <a:endParaRPr lang="en-US" sz="3200" dirty="0"/>
          </a:p>
        </p:txBody>
      </p:sp>
    </p:spTree>
    <p:extLst>
      <p:ext uri="{BB962C8B-B14F-4D97-AF65-F5344CB8AC3E}">
        <p14:creationId xmlns:p14="http://schemas.microsoft.com/office/powerpoint/2010/main" val="3380482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chemeClr val="tx2"/>
                </a:solidFill>
              </a:rPr>
              <a:t>Structure of the talk</a:t>
            </a:r>
            <a:endParaRPr lang="en-US" sz="4000" dirty="0">
              <a:solidFill>
                <a:schemeClr val="tx2"/>
              </a:solidFill>
            </a:endParaRPr>
          </a:p>
        </p:txBody>
      </p:sp>
      <p:sp>
        <p:nvSpPr>
          <p:cNvPr id="3" name="Content Placeholder 2"/>
          <p:cNvSpPr>
            <a:spLocks noGrp="1"/>
          </p:cNvSpPr>
          <p:nvPr>
            <p:ph idx="1"/>
          </p:nvPr>
        </p:nvSpPr>
        <p:spPr/>
        <p:txBody>
          <a:bodyPr>
            <a:normAutofit fontScale="92500" lnSpcReduction="20000"/>
          </a:bodyPr>
          <a:lstStyle/>
          <a:p>
            <a:r>
              <a:rPr lang="en-US" dirty="0" smtClean="0"/>
              <a:t>A skeptical note on probabilistic methods</a:t>
            </a:r>
          </a:p>
          <a:p>
            <a:r>
              <a:rPr lang="en-US" dirty="0" smtClean="0"/>
              <a:t>A mixed quantitative-qualitative procedure for establishing genealogical relationships</a:t>
            </a:r>
          </a:p>
          <a:p>
            <a:pPr marL="971550" lvl="1" indent="-514350">
              <a:buAutoNum type="arabicPeriod"/>
            </a:pPr>
            <a:r>
              <a:rPr lang="en-US" dirty="0" smtClean="0"/>
              <a:t>Use of ASJP similarities as an initial hypothesis-generator</a:t>
            </a:r>
          </a:p>
          <a:p>
            <a:pPr marL="971550" lvl="1" indent="-514350">
              <a:buAutoNum type="arabicPeriod"/>
            </a:pPr>
            <a:r>
              <a:rPr lang="en-US" dirty="0" smtClean="0"/>
              <a:t>Inspecting word lists</a:t>
            </a:r>
          </a:p>
          <a:p>
            <a:pPr marL="971550" lvl="1" indent="-514350">
              <a:buAutoNum type="arabicPeriod"/>
            </a:pPr>
            <a:r>
              <a:rPr lang="en-US" dirty="0" smtClean="0"/>
              <a:t>Applying the comparative method</a:t>
            </a:r>
            <a:endParaRPr lang="en-US" dirty="0"/>
          </a:p>
          <a:p>
            <a:r>
              <a:rPr lang="en-US" dirty="0" smtClean="0"/>
              <a:t>Case studies</a:t>
            </a:r>
          </a:p>
          <a:p>
            <a:pPr marL="971550" lvl="1" indent="-514350">
              <a:buAutoNum type="arabicPeriod"/>
            </a:pPr>
            <a:r>
              <a:rPr lang="en-US" dirty="0" err="1" smtClean="0"/>
              <a:t>Lepki-Murkim</a:t>
            </a:r>
            <a:r>
              <a:rPr lang="en-US" dirty="0" smtClean="0"/>
              <a:t> (New Guinea)</a:t>
            </a:r>
          </a:p>
          <a:p>
            <a:pPr marL="971550" lvl="1" indent="-514350">
              <a:buAutoNum type="arabicPeriod"/>
            </a:pPr>
            <a:r>
              <a:rPr lang="en-US" dirty="0" smtClean="0"/>
              <a:t>Chitimacha-</a:t>
            </a:r>
            <a:r>
              <a:rPr lang="en-US" dirty="0" err="1" smtClean="0"/>
              <a:t>Totozoquean</a:t>
            </a:r>
            <a:r>
              <a:rPr lang="en-US" dirty="0" smtClean="0"/>
              <a:t> (North &amp; Middle America)</a:t>
            </a:r>
            <a:endParaRPr lang="en-US" dirty="0"/>
          </a:p>
          <a:p>
            <a:pPr marL="971550" lvl="1" indent="-514350">
              <a:buAutoNum type="arabicPeriod"/>
            </a:pPr>
            <a:r>
              <a:rPr lang="en-US" dirty="0" smtClean="0"/>
              <a:t>Zuni-</a:t>
            </a:r>
            <a:r>
              <a:rPr lang="en-US" dirty="0" err="1" smtClean="0"/>
              <a:t>Hokan</a:t>
            </a:r>
            <a:r>
              <a:rPr lang="en-US" dirty="0" smtClean="0"/>
              <a:t> (North America)</a:t>
            </a:r>
          </a:p>
          <a:p>
            <a:endParaRPr lang="en-US" dirty="0" smtClean="0"/>
          </a:p>
          <a:p>
            <a:endParaRPr lang="en-US" dirty="0" smtClean="0"/>
          </a:p>
          <a:p>
            <a:endParaRPr lang="en-US" dirty="0"/>
          </a:p>
        </p:txBody>
      </p:sp>
    </p:spTree>
    <p:extLst>
      <p:ext uri="{BB962C8B-B14F-4D97-AF65-F5344CB8AC3E}">
        <p14:creationId xmlns:p14="http://schemas.microsoft.com/office/powerpoint/2010/main" val="422830881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DE" dirty="0" smtClean="0">
                <a:solidFill>
                  <a:schemeClr val="tx2"/>
                </a:solidFill>
              </a:rPr>
              <a:t>Further evidence</a:t>
            </a:r>
            <a:br>
              <a:rPr lang="de-DE" dirty="0" smtClean="0">
                <a:solidFill>
                  <a:schemeClr val="tx2"/>
                </a:solidFill>
              </a:rPr>
            </a:br>
            <a:r>
              <a:rPr lang="de-DE" sz="2800" dirty="0" smtClean="0">
                <a:solidFill>
                  <a:schemeClr val="tx2"/>
                </a:solidFill>
              </a:rPr>
              <a:t>(see handout)</a:t>
            </a:r>
            <a:endParaRPr lang="en-US" sz="2800" dirty="0"/>
          </a:p>
        </p:txBody>
      </p:sp>
      <p:sp>
        <p:nvSpPr>
          <p:cNvPr id="3" name="Content Placeholder 2"/>
          <p:cNvSpPr>
            <a:spLocks noGrp="1"/>
          </p:cNvSpPr>
          <p:nvPr>
            <p:ph idx="1"/>
          </p:nvPr>
        </p:nvSpPr>
        <p:spPr/>
        <p:txBody>
          <a:bodyPr>
            <a:normAutofit fontScale="92500" lnSpcReduction="20000"/>
          </a:bodyPr>
          <a:lstStyle/>
          <a:p>
            <a:r>
              <a:rPr lang="en-US" dirty="0" smtClean="0"/>
              <a:t>110 </a:t>
            </a:r>
            <a:r>
              <a:rPr lang="en-US" dirty="0" err="1" smtClean="0"/>
              <a:t>Totozoquean</a:t>
            </a:r>
            <a:r>
              <a:rPr lang="en-US" dirty="0" smtClean="0"/>
              <a:t> – Chitimacha cognate sets</a:t>
            </a:r>
          </a:p>
          <a:p>
            <a:r>
              <a:rPr lang="en-US" dirty="0" smtClean="0"/>
              <a:t>All cognates contain at least two segments that follow regular sound correspondences</a:t>
            </a:r>
          </a:p>
          <a:p>
            <a:r>
              <a:rPr lang="en-US" dirty="0" smtClean="0"/>
              <a:t>One half of cognates are semantically identical, the rest match very closely</a:t>
            </a:r>
          </a:p>
          <a:p>
            <a:r>
              <a:rPr lang="en-US" dirty="0" smtClean="0"/>
              <a:t>28 sets pertain to the 100-item </a:t>
            </a:r>
            <a:r>
              <a:rPr lang="en-US" dirty="0" err="1" smtClean="0"/>
              <a:t>Swadesh</a:t>
            </a:r>
            <a:r>
              <a:rPr lang="en-US" dirty="0" smtClean="0"/>
              <a:t> list</a:t>
            </a:r>
          </a:p>
          <a:p>
            <a:r>
              <a:rPr lang="en-US" dirty="0" smtClean="0"/>
              <a:t>34 sets out of 188 </a:t>
            </a:r>
            <a:r>
              <a:rPr lang="en-US" dirty="0" err="1" smtClean="0"/>
              <a:t>Totozoquean</a:t>
            </a:r>
            <a:r>
              <a:rPr lang="en-US" dirty="0" smtClean="0"/>
              <a:t> reconstructions from Brown et al. (2011) have Chitimacha cognates</a:t>
            </a:r>
          </a:p>
          <a:p>
            <a:r>
              <a:rPr lang="en-US" dirty="0" smtClean="0"/>
              <a:t>Grammatical evidence limited, but suggestive</a:t>
            </a:r>
            <a:endParaRPr lang="en-US" dirty="0"/>
          </a:p>
        </p:txBody>
      </p:sp>
    </p:spTree>
    <p:extLst>
      <p:ext uri="{BB962C8B-B14F-4D97-AF65-F5344CB8AC3E}">
        <p14:creationId xmlns:p14="http://schemas.microsoft.com/office/powerpoint/2010/main" val="25336555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e-DE" dirty="0" smtClean="0">
                <a:solidFill>
                  <a:schemeClr val="tx2"/>
                </a:solidFill>
              </a:rPr>
              <a:t>Clinching evidence</a:t>
            </a:r>
            <a:endParaRPr lang="en-US" sz="2400" dirty="0"/>
          </a:p>
        </p:txBody>
      </p:sp>
      <p:sp>
        <p:nvSpPr>
          <p:cNvPr id="3" name="Content Placeholder 2"/>
          <p:cNvSpPr>
            <a:spLocks noGrp="1"/>
          </p:cNvSpPr>
          <p:nvPr>
            <p:ph idx="1"/>
          </p:nvPr>
        </p:nvSpPr>
        <p:spPr/>
        <p:txBody>
          <a:bodyPr>
            <a:normAutofit/>
          </a:bodyPr>
          <a:lstStyle/>
          <a:p>
            <a:r>
              <a:rPr lang="en-US" dirty="0" smtClean="0"/>
              <a:t>Chitimacha ejectives correspond in a regular fashion to plain consonants followed by creaky vowels in </a:t>
            </a:r>
            <a:r>
              <a:rPr lang="en-US" dirty="0" err="1" smtClean="0"/>
              <a:t>Totonacan</a:t>
            </a:r>
            <a:endParaRPr lang="en-US" dirty="0" smtClean="0"/>
          </a:p>
          <a:p>
            <a:r>
              <a:rPr lang="en-US" dirty="0" smtClean="0"/>
              <a:t>Conversely, Chitimacha plain consonants correspond to plain consonants followed by non-creaky vowels in </a:t>
            </a:r>
            <a:r>
              <a:rPr lang="en-US" dirty="0" err="1" smtClean="0"/>
              <a:t>Totonacan</a:t>
            </a:r>
            <a:endParaRPr lang="en-US" dirty="0"/>
          </a:p>
          <a:p>
            <a:r>
              <a:rPr lang="en-US" dirty="0" smtClean="0"/>
              <a:t>There is only one (apparent) exception to these rules</a:t>
            </a:r>
          </a:p>
        </p:txBody>
      </p:sp>
    </p:spTree>
    <p:extLst>
      <p:ext uri="{BB962C8B-B14F-4D97-AF65-F5344CB8AC3E}">
        <p14:creationId xmlns:p14="http://schemas.microsoft.com/office/powerpoint/2010/main" val="36562754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e-DE" dirty="0" smtClean="0">
                <a:solidFill>
                  <a:schemeClr val="tx2"/>
                </a:solidFill>
              </a:rPr>
              <a:t>Examples</a:t>
            </a:r>
            <a:endParaRPr lang="en-US" sz="2400" dirty="0"/>
          </a:p>
        </p:txBody>
      </p:sp>
      <p:graphicFrame>
        <p:nvGraphicFramePr>
          <p:cNvPr id="5" name="Table 4"/>
          <p:cNvGraphicFramePr>
            <a:graphicFrameLocks noGrp="1"/>
          </p:cNvGraphicFramePr>
          <p:nvPr>
            <p:extLst>
              <p:ext uri="{D42A27DB-BD31-4B8C-83A1-F6EECF244321}">
                <p14:modId xmlns:p14="http://schemas.microsoft.com/office/powerpoint/2010/main" val="3076694715"/>
              </p:ext>
            </p:extLst>
          </p:nvPr>
        </p:nvGraphicFramePr>
        <p:xfrm>
          <a:off x="1524000" y="1229360"/>
          <a:ext cx="6096000" cy="5400040"/>
        </p:xfrm>
        <a:graphic>
          <a:graphicData uri="http://schemas.openxmlformats.org/drawingml/2006/table">
            <a:tbl>
              <a:tblPr firstRow="1" bandRow="1">
                <a:tableStyleId>{5C22544A-7EE6-4342-B048-85BDC9FD1C3A}</a:tableStyleId>
              </a:tblPr>
              <a:tblGrid>
                <a:gridCol w="1676400"/>
                <a:gridCol w="1752600"/>
                <a:gridCol w="2667000"/>
              </a:tblGrid>
              <a:tr h="370840">
                <a:tc>
                  <a:txBody>
                    <a:bodyPr/>
                    <a:lstStyle/>
                    <a:p>
                      <a:r>
                        <a:rPr lang="en-US" dirty="0" smtClean="0"/>
                        <a:t>Chitimacha</a:t>
                      </a:r>
                      <a:endParaRPr lang="en-US" dirty="0"/>
                    </a:p>
                  </a:txBody>
                  <a:tcPr/>
                </a:tc>
                <a:tc>
                  <a:txBody>
                    <a:bodyPr/>
                    <a:lstStyle/>
                    <a:p>
                      <a:r>
                        <a:rPr lang="en-US" dirty="0" err="1" smtClean="0"/>
                        <a:t>Totonacan</a:t>
                      </a:r>
                      <a:endParaRPr lang="en-US" dirty="0"/>
                    </a:p>
                  </a:txBody>
                  <a:tcPr/>
                </a:tc>
                <a:tc>
                  <a:txBody>
                    <a:bodyPr/>
                    <a:lstStyle/>
                    <a:p>
                      <a:r>
                        <a:rPr lang="en-US" dirty="0" smtClean="0"/>
                        <a:t>Meaning</a:t>
                      </a:r>
                      <a:endParaRPr lang="en-US" dirty="0"/>
                    </a:p>
                  </a:txBody>
                  <a:tcPr/>
                </a:tc>
              </a:tr>
              <a:tr h="137160">
                <a:tc>
                  <a:txBody>
                    <a:bodyPr/>
                    <a:lstStyle/>
                    <a:p>
                      <a:r>
                        <a:rPr lang="en-US" sz="1600" b="1" i="0" kern="1200" dirty="0" err="1" smtClean="0">
                          <a:solidFill>
                            <a:srgbClr val="FF0000"/>
                          </a:solidFill>
                          <a:effectLst/>
                          <a:latin typeface="+mn-lt"/>
                          <a:ea typeface="+mn-ea"/>
                          <a:cs typeface="+mn-cs"/>
                        </a:rPr>
                        <a:t>t’e</a:t>
                      </a:r>
                      <a:r>
                        <a:rPr lang="en-US" sz="1600" i="0" kern="1200" dirty="0" err="1" smtClean="0">
                          <a:solidFill>
                            <a:schemeClr val="dk1"/>
                          </a:solidFill>
                          <a:effectLst/>
                          <a:latin typeface="+mn-lt"/>
                          <a:ea typeface="+mn-ea"/>
                          <a:cs typeface="+mn-cs"/>
                        </a:rPr>
                        <a:t>ykte</a:t>
                      </a:r>
                      <a:r>
                        <a:rPr lang="en-US" sz="1600" i="0" kern="1200" dirty="0" smtClean="0">
                          <a:solidFill>
                            <a:schemeClr val="dk1"/>
                          </a:solidFill>
                          <a:effectLst/>
                          <a:latin typeface="+mn-lt"/>
                          <a:ea typeface="+mn-ea"/>
                          <a:cs typeface="+mn-cs"/>
                        </a:rPr>
                        <a:t>-</a:t>
                      </a:r>
                      <a:endParaRPr lang="en-US" sz="1600" i="0" dirty="0"/>
                    </a:p>
                  </a:txBody>
                  <a:tcPr/>
                </a:tc>
                <a:tc>
                  <a:txBody>
                    <a:bodyPr/>
                    <a:lstStyle/>
                    <a:p>
                      <a:r>
                        <a:rPr lang="en-US" sz="1600" kern="1200" dirty="0" smtClean="0">
                          <a:solidFill>
                            <a:schemeClr val="dk1"/>
                          </a:solidFill>
                          <a:effectLst/>
                          <a:latin typeface="+mn-lt"/>
                          <a:ea typeface="+mn-ea"/>
                          <a:cs typeface="+mn-cs"/>
                        </a:rPr>
                        <a:t>*(S)</a:t>
                      </a:r>
                      <a:r>
                        <a:rPr lang="en-US" sz="1600" b="1" kern="1200" dirty="0" err="1" smtClean="0">
                          <a:solidFill>
                            <a:srgbClr val="FF0000"/>
                          </a:solidFill>
                          <a:effectLst/>
                          <a:latin typeface="+mn-lt"/>
                          <a:ea typeface="+mn-ea"/>
                          <a:cs typeface="+mn-cs"/>
                        </a:rPr>
                        <a:t>ta'</a:t>
                      </a:r>
                      <a:r>
                        <a:rPr lang="en-US" sz="1600" kern="1200" dirty="0" err="1" smtClean="0">
                          <a:solidFill>
                            <a:schemeClr val="dk1"/>
                          </a:solidFill>
                          <a:effectLst/>
                          <a:latin typeface="+mn-lt"/>
                          <a:ea typeface="+mn-ea"/>
                          <a:cs typeface="+mn-cs"/>
                        </a:rPr>
                        <a:t>x</a:t>
                      </a:r>
                      <a:r>
                        <a:rPr lang="en-US" sz="1600" kern="1200" dirty="0" smtClean="0">
                          <a:solidFill>
                            <a:schemeClr val="dk1"/>
                          </a:solidFill>
                          <a:effectLst/>
                          <a:latin typeface="+mn-lt"/>
                          <a:ea typeface="+mn-ea"/>
                          <a:cs typeface="+mn-cs"/>
                        </a:rPr>
                        <a:t>-</a:t>
                      </a:r>
                      <a:endParaRPr lang="en-US" sz="1600" dirty="0"/>
                    </a:p>
                  </a:txBody>
                  <a:tcPr/>
                </a:tc>
                <a:tc>
                  <a:txBody>
                    <a:bodyPr/>
                    <a:lstStyle/>
                    <a:p>
                      <a:r>
                        <a:rPr lang="en-US" sz="1600" dirty="0" smtClean="0"/>
                        <a:t>to get wet</a:t>
                      </a:r>
                      <a:endParaRPr lang="en-US" sz="1600" dirty="0"/>
                    </a:p>
                  </a:txBody>
                  <a:tcPr/>
                </a:tc>
              </a:tr>
              <a:tr h="137160">
                <a:tc>
                  <a:txBody>
                    <a:bodyPr/>
                    <a:lstStyle/>
                    <a:p>
                      <a:r>
                        <a:rPr lang="en-US" sz="1600" b="1" i="0" kern="1200" dirty="0" err="1" smtClean="0">
                          <a:solidFill>
                            <a:srgbClr val="FF0000"/>
                          </a:solidFill>
                          <a:effectLst/>
                          <a:latin typeface="+mn-lt"/>
                          <a:ea typeface="+mn-ea"/>
                          <a:cs typeface="+mn-cs"/>
                        </a:rPr>
                        <a:t>t’a</a:t>
                      </a:r>
                      <a:endParaRPr lang="en-US" sz="1600" i="0" dirty="0">
                        <a:solidFill>
                          <a:srgbClr val="FF0000"/>
                        </a:solidFill>
                      </a:endParaRPr>
                    </a:p>
                  </a:txBody>
                  <a:tcPr/>
                </a:tc>
                <a:tc>
                  <a:txBody>
                    <a:bodyPr/>
                    <a:lstStyle/>
                    <a:p>
                      <a:r>
                        <a:rPr lang="en-US" sz="1600" b="0" kern="1200" dirty="0" smtClean="0">
                          <a:solidFill>
                            <a:schemeClr val="tx1"/>
                          </a:solidFill>
                          <a:effectLst/>
                          <a:latin typeface="+mn-lt"/>
                          <a:ea typeface="+mn-ea"/>
                          <a:cs typeface="+mn-cs"/>
                        </a:rPr>
                        <a:t>*</a:t>
                      </a:r>
                      <a:r>
                        <a:rPr lang="en-US" sz="1600" b="1" kern="1200" dirty="0" smtClean="0">
                          <a:solidFill>
                            <a:srgbClr val="FF0000"/>
                          </a:solidFill>
                          <a:effectLst/>
                          <a:latin typeface="+mn-lt"/>
                          <a:ea typeface="+mn-ea"/>
                          <a:cs typeface="+mn-cs"/>
                        </a:rPr>
                        <a:t>ta'</a:t>
                      </a:r>
                      <a:endParaRPr lang="en-US" sz="1600" dirty="0">
                        <a:solidFill>
                          <a:srgbClr val="FF0000"/>
                        </a:solidFill>
                      </a:endParaRPr>
                    </a:p>
                  </a:txBody>
                  <a:tcPr/>
                </a:tc>
                <a:tc>
                  <a:txBody>
                    <a:bodyPr/>
                    <a:lstStyle/>
                    <a:p>
                      <a:r>
                        <a:rPr lang="en-US" sz="1600" dirty="0" smtClean="0"/>
                        <a:t>demonstrative</a:t>
                      </a:r>
                      <a:r>
                        <a:rPr lang="en-US" sz="1600" baseline="0" dirty="0" smtClean="0"/>
                        <a:t> / that</a:t>
                      </a:r>
                      <a:endParaRPr lang="en-US" sz="1600" dirty="0"/>
                    </a:p>
                  </a:txBody>
                  <a:tcPr/>
                </a:tc>
              </a:tr>
              <a:tr h="137160">
                <a:tc>
                  <a:txBody>
                    <a:bodyPr/>
                    <a:lstStyle/>
                    <a:p>
                      <a:r>
                        <a:rPr lang="en-US" sz="1600" b="1" i="0" kern="1200" dirty="0" err="1" smtClean="0">
                          <a:solidFill>
                            <a:srgbClr val="FF0000"/>
                          </a:solidFill>
                          <a:effectLst/>
                          <a:latin typeface="+mn-lt"/>
                          <a:ea typeface="+mn-ea"/>
                          <a:cs typeface="+mn-cs"/>
                        </a:rPr>
                        <a:t>t’a</a:t>
                      </a:r>
                      <a:r>
                        <a:rPr lang="en-US" sz="1600" i="0" kern="1200" dirty="0" err="1" smtClean="0">
                          <a:solidFill>
                            <a:schemeClr val="dk1"/>
                          </a:solidFill>
                          <a:effectLst/>
                          <a:latin typeface="+mn-lt"/>
                          <a:ea typeface="+mn-ea"/>
                          <a:cs typeface="+mn-cs"/>
                        </a:rPr>
                        <a:t>:</a:t>
                      </a:r>
                      <a:r>
                        <a:rPr lang="en-US" sz="1600" b="1" i="0" kern="1200" dirty="0" err="1" smtClean="0">
                          <a:solidFill>
                            <a:schemeClr val="dk1"/>
                          </a:solidFill>
                          <a:effectLst/>
                          <a:latin typeface="+mn-lt"/>
                          <a:ea typeface="+mn-ea"/>
                          <a:cs typeface="+mn-cs"/>
                        </a:rPr>
                        <a:t>na</a:t>
                      </a:r>
                      <a:endParaRPr lang="en-US" sz="1600" i="0" dirty="0"/>
                    </a:p>
                  </a:txBody>
                  <a:tcPr/>
                </a:tc>
                <a:tc>
                  <a:txBody>
                    <a:bodyPr/>
                    <a:lstStyle/>
                    <a:p>
                      <a:r>
                        <a:rPr lang="en-US" sz="1600" kern="1200" dirty="0" smtClean="0">
                          <a:solidFill>
                            <a:schemeClr val="dk1"/>
                          </a:solidFill>
                          <a:effectLst/>
                          <a:latin typeface="+mn-lt"/>
                          <a:ea typeface="+mn-ea"/>
                          <a:cs typeface="+mn-cs"/>
                        </a:rPr>
                        <a:t>*</a:t>
                      </a:r>
                      <a:r>
                        <a:rPr lang="en-US" sz="1600" kern="1200" dirty="0" err="1" smtClean="0">
                          <a:solidFill>
                            <a:schemeClr val="dk1"/>
                          </a:solidFill>
                          <a:effectLst/>
                          <a:latin typeface="+mn-lt"/>
                          <a:ea typeface="+mn-ea"/>
                          <a:cs typeface="+mn-cs"/>
                        </a:rPr>
                        <a:t>š</a:t>
                      </a:r>
                      <a:r>
                        <a:rPr lang="en-US" sz="1600" b="1" kern="1200" dirty="0" err="1" smtClean="0">
                          <a:solidFill>
                            <a:srgbClr val="FF0000"/>
                          </a:solidFill>
                          <a:effectLst/>
                          <a:latin typeface="+mn-lt"/>
                          <a:ea typeface="+mn-ea"/>
                          <a:cs typeface="+mn-cs"/>
                        </a:rPr>
                        <a:t>ta</a:t>
                      </a:r>
                      <a:r>
                        <a:rPr lang="en-US" sz="1600" kern="1200" dirty="0" err="1" smtClean="0">
                          <a:solidFill>
                            <a:srgbClr val="FF0000"/>
                          </a:solidFill>
                          <a:effectLst/>
                          <a:latin typeface="+mn-lt"/>
                          <a:ea typeface="+mn-ea"/>
                          <a:cs typeface="+mn-cs"/>
                        </a:rPr>
                        <a:t>'</a:t>
                      </a:r>
                      <a:r>
                        <a:rPr lang="en-US" sz="1600" b="1" kern="1200" dirty="0" err="1" smtClean="0">
                          <a:solidFill>
                            <a:schemeClr val="dk1"/>
                          </a:solidFill>
                          <a:effectLst/>
                          <a:latin typeface="+mn-lt"/>
                          <a:ea typeface="+mn-ea"/>
                          <a:cs typeface="+mn-cs"/>
                        </a:rPr>
                        <a:t>qa</a:t>
                      </a:r>
                      <a:r>
                        <a:rPr lang="en-US" sz="1600" kern="1200" dirty="0" err="1" smtClean="0">
                          <a:solidFill>
                            <a:schemeClr val="dk1"/>
                          </a:solidFill>
                          <a:effectLst/>
                          <a:latin typeface="+mn-lt"/>
                          <a:ea typeface="+mn-ea"/>
                          <a:cs typeface="+mn-cs"/>
                        </a:rPr>
                        <a:t>t</a:t>
                      </a:r>
                      <a:r>
                        <a:rPr lang="en-US" sz="1600" kern="1200" dirty="0" smtClean="0">
                          <a:solidFill>
                            <a:schemeClr val="dk1"/>
                          </a:solidFill>
                          <a:effectLst/>
                          <a:latin typeface="+mn-lt"/>
                          <a:ea typeface="+mn-ea"/>
                          <a:cs typeface="+mn-cs"/>
                        </a:rPr>
                        <a:t>-</a:t>
                      </a:r>
                      <a:endParaRPr lang="en-US" sz="1600" dirty="0"/>
                    </a:p>
                  </a:txBody>
                  <a:tcPr/>
                </a:tc>
                <a:tc>
                  <a:txBody>
                    <a:bodyPr/>
                    <a:lstStyle/>
                    <a:p>
                      <a:r>
                        <a:rPr lang="en-US" sz="1600" dirty="0" smtClean="0"/>
                        <a:t>mat</a:t>
                      </a:r>
                      <a:endParaRPr lang="en-US" sz="1600" dirty="0"/>
                    </a:p>
                  </a:txBody>
                  <a:tcPr/>
                </a:tc>
              </a:tr>
              <a:tr h="137160">
                <a:tc>
                  <a:txBody>
                    <a:bodyPr/>
                    <a:lstStyle/>
                    <a:p>
                      <a:r>
                        <a:rPr lang="en-US" sz="1600" i="0" kern="1200" dirty="0" err="1" smtClean="0">
                          <a:solidFill>
                            <a:schemeClr val="dk1"/>
                          </a:solidFill>
                          <a:effectLst/>
                          <a:latin typeface="+mn-lt"/>
                          <a:ea typeface="+mn-ea"/>
                          <a:cs typeface="+mn-cs"/>
                        </a:rPr>
                        <a:t>na</a:t>
                      </a:r>
                      <a:r>
                        <a:rPr lang="en-US" sz="1600" b="1" i="0" kern="1200" dirty="0" smtClean="0">
                          <a:solidFill>
                            <a:srgbClr val="FF0000"/>
                          </a:solidFill>
                          <a:effectLst/>
                          <a:latin typeface="+mn-lt"/>
                          <a:ea typeface="+mn-ea"/>
                          <a:cs typeface="+mn-cs"/>
                        </a:rPr>
                        <a:t>ȼ’</a:t>
                      </a:r>
                      <a:r>
                        <a:rPr lang="en-US" sz="1600" b="1" i="0" kern="1200" dirty="0" err="1" smtClean="0">
                          <a:solidFill>
                            <a:srgbClr val="FF0000"/>
                          </a:solidFill>
                          <a:effectLst/>
                          <a:latin typeface="+mn-lt"/>
                          <a:ea typeface="+mn-ea"/>
                          <a:cs typeface="+mn-cs"/>
                        </a:rPr>
                        <a:t>i</a:t>
                      </a:r>
                      <a:r>
                        <a:rPr lang="en-US" sz="1600" i="0" kern="1200" dirty="0" smtClean="0">
                          <a:solidFill>
                            <a:schemeClr val="dk1"/>
                          </a:solidFill>
                          <a:effectLst/>
                          <a:latin typeface="+mn-lt"/>
                          <a:ea typeface="+mn-ea"/>
                          <a:cs typeface="+mn-cs"/>
                        </a:rPr>
                        <a:t>(</a:t>
                      </a:r>
                      <a:r>
                        <a:rPr lang="en-US" sz="1600" i="0" kern="1200" dirty="0" err="1" smtClean="0">
                          <a:solidFill>
                            <a:schemeClr val="dk1"/>
                          </a:solidFill>
                          <a:effectLst/>
                          <a:latin typeface="+mn-lt"/>
                          <a:ea typeface="+mn-ea"/>
                          <a:cs typeface="+mn-cs"/>
                        </a:rPr>
                        <a:t>k’i</a:t>
                      </a:r>
                      <a:r>
                        <a:rPr lang="en-US" sz="1600" i="0" kern="1200" dirty="0" smtClean="0">
                          <a:solidFill>
                            <a:schemeClr val="dk1"/>
                          </a:solidFill>
                          <a:effectLst/>
                          <a:latin typeface="+mn-lt"/>
                          <a:ea typeface="+mn-ea"/>
                          <a:cs typeface="+mn-cs"/>
                        </a:rPr>
                        <a:t>)</a:t>
                      </a:r>
                      <a:endParaRPr lang="en-US" sz="1600" i="0" dirty="0"/>
                    </a:p>
                  </a:txBody>
                  <a:tcPr/>
                </a:tc>
                <a:tc>
                  <a:txBody>
                    <a:bodyPr/>
                    <a:lstStyle/>
                    <a:p>
                      <a:r>
                        <a:rPr lang="en-US" sz="1600" b="0" kern="1200" dirty="0" smtClean="0">
                          <a:solidFill>
                            <a:schemeClr val="tx1"/>
                          </a:solidFill>
                          <a:effectLst/>
                          <a:latin typeface="+mn-lt"/>
                          <a:ea typeface="+mn-ea"/>
                          <a:cs typeface="+mn-cs"/>
                        </a:rPr>
                        <a:t>*</a:t>
                      </a:r>
                      <a:r>
                        <a:rPr lang="en-US" sz="1600" b="1" kern="1200" dirty="0" smtClean="0">
                          <a:solidFill>
                            <a:srgbClr val="FF0000"/>
                          </a:solidFill>
                          <a:effectLst/>
                          <a:latin typeface="+mn-lt"/>
                          <a:ea typeface="+mn-ea"/>
                          <a:cs typeface="+mn-cs"/>
                        </a:rPr>
                        <a:t>ȼ</a:t>
                      </a:r>
                      <a:r>
                        <a:rPr lang="en-US" sz="1600" b="1" kern="1200" dirty="0" err="1" smtClean="0">
                          <a:solidFill>
                            <a:srgbClr val="FF0000"/>
                          </a:solidFill>
                          <a:effectLst/>
                          <a:latin typeface="+mn-lt"/>
                          <a:ea typeface="+mn-ea"/>
                          <a:cs typeface="+mn-cs"/>
                        </a:rPr>
                        <a:t>i</a:t>
                      </a:r>
                      <a:r>
                        <a:rPr lang="en-US" sz="1600" kern="1200" dirty="0" err="1" smtClean="0">
                          <a:solidFill>
                            <a:srgbClr val="FF0000"/>
                          </a:solidFill>
                          <a:effectLst/>
                          <a:latin typeface="+mn-lt"/>
                          <a:ea typeface="+mn-ea"/>
                          <a:cs typeface="+mn-cs"/>
                        </a:rPr>
                        <a:t>'</a:t>
                      </a:r>
                      <a:r>
                        <a:rPr lang="en-US" sz="1600" kern="1200" dirty="0" err="1" smtClean="0">
                          <a:solidFill>
                            <a:schemeClr val="dk1"/>
                          </a:solidFill>
                          <a:effectLst/>
                          <a:latin typeface="+mn-lt"/>
                          <a:ea typeface="+mn-ea"/>
                          <a:cs typeface="+mn-cs"/>
                        </a:rPr>
                        <a:t>nk</a:t>
                      </a:r>
                      <a:r>
                        <a:rPr lang="en-US" sz="1600" kern="1200" dirty="0" smtClean="0">
                          <a:solidFill>
                            <a:schemeClr val="dk1"/>
                          </a:solidFill>
                          <a:effectLst/>
                          <a:latin typeface="+mn-lt"/>
                          <a:ea typeface="+mn-ea"/>
                          <a:cs typeface="+mn-cs"/>
                        </a:rPr>
                        <a:t>-</a:t>
                      </a:r>
                      <a:endParaRPr lang="en-US" sz="1600" dirty="0"/>
                    </a:p>
                  </a:txBody>
                  <a:tcPr/>
                </a:tc>
                <a:tc>
                  <a:txBody>
                    <a:bodyPr/>
                    <a:lstStyle/>
                    <a:p>
                      <a:r>
                        <a:rPr lang="en-US" sz="1600" dirty="0" smtClean="0"/>
                        <a:t>heavy</a:t>
                      </a:r>
                      <a:endParaRPr lang="en-US" sz="1600" dirty="0"/>
                    </a:p>
                  </a:txBody>
                  <a:tcPr/>
                </a:tc>
              </a:tr>
              <a:tr h="0">
                <a:tc>
                  <a:txBody>
                    <a:bodyPr/>
                    <a:lstStyle/>
                    <a:p>
                      <a:r>
                        <a:rPr lang="en-US" sz="1600" b="1" i="0" kern="1200" dirty="0" smtClean="0">
                          <a:solidFill>
                            <a:srgbClr val="FF0000"/>
                          </a:solidFill>
                          <a:effectLst/>
                          <a:latin typeface="+mn-lt"/>
                          <a:ea typeface="+mn-ea"/>
                          <a:cs typeface="+mn-cs"/>
                        </a:rPr>
                        <a:t>ȼ’i</a:t>
                      </a:r>
                      <a:r>
                        <a:rPr lang="en-US" sz="1600" b="1" i="0" kern="1200" dirty="0" smtClean="0">
                          <a:solidFill>
                            <a:schemeClr val="dk1"/>
                          </a:solidFill>
                          <a:effectLst/>
                          <a:latin typeface="+mn-lt"/>
                          <a:ea typeface="+mn-ea"/>
                          <a:cs typeface="+mn-cs"/>
                        </a:rPr>
                        <a:t>t</a:t>
                      </a:r>
                      <a:r>
                        <a:rPr lang="en-US" sz="1600" i="0" kern="1200" dirty="0" smtClean="0">
                          <a:solidFill>
                            <a:schemeClr val="dk1"/>
                          </a:solidFill>
                          <a:effectLst/>
                          <a:latin typeface="+mn-lt"/>
                          <a:ea typeface="+mn-ea"/>
                          <a:cs typeface="+mn-cs"/>
                        </a:rPr>
                        <a:t>-</a:t>
                      </a:r>
                      <a:endParaRPr lang="en-US" sz="1600" i="0" dirty="0"/>
                    </a:p>
                  </a:txBody>
                  <a:tcPr/>
                </a:tc>
                <a:tc>
                  <a:txBody>
                    <a:bodyPr/>
                    <a:lstStyle/>
                    <a:p>
                      <a:r>
                        <a:rPr lang="en-US" sz="1600" kern="1200" dirty="0" smtClean="0">
                          <a:solidFill>
                            <a:schemeClr val="dk1"/>
                          </a:solidFill>
                          <a:effectLst/>
                          <a:latin typeface="+mn-lt"/>
                          <a:ea typeface="+mn-ea"/>
                          <a:cs typeface="+mn-cs"/>
                        </a:rPr>
                        <a:t>*(S)</a:t>
                      </a:r>
                      <a:r>
                        <a:rPr lang="en-US" sz="1600" b="1" kern="1200" dirty="0" err="1" smtClean="0">
                          <a:solidFill>
                            <a:srgbClr val="FF0000"/>
                          </a:solidFill>
                          <a:effectLst/>
                          <a:latin typeface="+mn-lt"/>
                          <a:ea typeface="+mn-ea"/>
                          <a:cs typeface="+mn-cs"/>
                        </a:rPr>
                        <a:t>ti</a:t>
                      </a:r>
                      <a:r>
                        <a:rPr lang="en-US" sz="1600" b="1" kern="1200" dirty="0" smtClean="0">
                          <a:solidFill>
                            <a:srgbClr val="FF0000"/>
                          </a:solidFill>
                          <a:effectLst/>
                          <a:latin typeface="+mn-lt"/>
                          <a:ea typeface="+mn-ea"/>
                          <a:cs typeface="+mn-cs"/>
                        </a:rPr>
                        <a:t>ː'</a:t>
                      </a:r>
                      <a:r>
                        <a:rPr lang="en-US" sz="1600" b="1" kern="1200" dirty="0" smtClean="0">
                          <a:solidFill>
                            <a:schemeClr val="dk1"/>
                          </a:solidFill>
                          <a:effectLst/>
                          <a:latin typeface="+mn-lt"/>
                          <a:ea typeface="+mn-ea"/>
                          <a:cs typeface="+mn-cs"/>
                        </a:rPr>
                        <a:t>t</a:t>
                      </a:r>
                      <a:r>
                        <a:rPr lang="en-US" sz="1600" kern="1200" dirty="0" smtClean="0">
                          <a:solidFill>
                            <a:schemeClr val="dk1"/>
                          </a:solidFill>
                          <a:effectLst/>
                          <a:latin typeface="+mn-lt"/>
                          <a:ea typeface="+mn-ea"/>
                          <a:cs typeface="+mn-cs"/>
                        </a:rPr>
                        <a:t>-</a:t>
                      </a:r>
                      <a:endParaRPr lang="en-US" sz="1600" dirty="0"/>
                    </a:p>
                  </a:txBody>
                  <a:tcPr/>
                </a:tc>
                <a:tc>
                  <a:txBody>
                    <a:bodyPr/>
                    <a:lstStyle/>
                    <a:p>
                      <a:r>
                        <a:rPr lang="en-US" sz="1600" dirty="0" smtClean="0"/>
                        <a:t>to cut / to tear</a:t>
                      </a:r>
                      <a:endParaRPr lang="en-US" sz="1600" dirty="0"/>
                    </a:p>
                  </a:txBody>
                  <a:tcPr/>
                </a:tc>
              </a:tr>
              <a:tr h="0">
                <a:tc>
                  <a:txBody>
                    <a:bodyPr/>
                    <a:lstStyle/>
                    <a:p>
                      <a:r>
                        <a:rPr lang="en-US" sz="1600" b="1" i="0" kern="1200" dirty="0" err="1" smtClean="0">
                          <a:solidFill>
                            <a:srgbClr val="FF0000"/>
                          </a:solidFill>
                          <a:effectLst/>
                          <a:latin typeface="+mn-lt"/>
                          <a:ea typeface="+mn-ea"/>
                          <a:cs typeface="+mn-cs"/>
                        </a:rPr>
                        <a:t>č’i</a:t>
                      </a:r>
                      <a:r>
                        <a:rPr lang="en-US" sz="1600" i="0" kern="1200" dirty="0" err="1" smtClean="0">
                          <a:solidFill>
                            <a:schemeClr val="dk1"/>
                          </a:solidFill>
                          <a:effectLst/>
                          <a:latin typeface="+mn-lt"/>
                          <a:ea typeface="+mn-ea"/>
                          <a:cs typeface="+mn-cs"/>
                        </a:rPr>
                        <a:t>ma</a:t>
                      </a:r>
                      <a:endParaRPr lang="en-US" sz="1600" i="0" dirty="0"/>
                    </a:p>
                  </a:txBody>
                  <a:tcPr/>
                </a:tc>
                <a:tc>
                  <a:txBody>
                    <a:bodyPr/>
                    <a:lstStyle/>
                    <a:p>
                      <a:r>
                        <a:rPr lang="en-US" sz="1600" b="0" kern="1200" dirty="0" smtClean="0">
                          <a:solidFill>
                            <a:schemeClr val="tx1"/>
                          </a:solidFill>
                          <a:effectLst/>
                          <a:latin typeface="+mn-lt"/>
                          <a:ea typeface="+mn-ea"/>
                          <a:cs typeface="+mn-cs"/>
                        </a:rPr>
                        <a:t>*</a:t>
                      </a:r>
                      <a:r>
                        <a:rPr lang="en-US" sz="1600" b="1" kern="1200" dirty="0" smtClean="0">
                          <a:solidFill>
                            <a:srgbClr val="FF0000"/>
                          </a:solidFill>
                          <a:effectLst/>
                          <a:latin typeface="+mn-lt"/>
                          <a:ea typeface="+mn-ea"/>
                          <a:cs typeface="+mn-cs"/>
                        </a:rPr>
                        <a:t>ȼ</a:t>
                      </a:r>
                      <a:r>
                        <a:rPr lang="en-US" sz="1600" b="1" kern="1200" dirty="0" err="1" smtClean="0">
                          <a:solidFill>
                            <a:srgbClr val="FF0000"/>
                          </a:solidFill>
                          <a:effectLst/>
                          <a:latin typeface="+mn-lt"/>
                          <a:ea typeface="+mn-ea"/>
                          <a:cs typeface="+mn-cs"/>
                        </a:rPr>
                        <a:t>i</a:t>
                      </a:r>
                      <a:r>
                        <a:rPr lang="en-US" sz="1600" b="1" kern="1200" dirty="0" smtClean="0">
                          <a:solidFill>
                            <a:srgbClr val="FF0000"/>
                          </a:solidFill>
                          <a:effectLst/>
                          <a:latin typeface="+mn-lt"/>
                          <a:ea typeface="+mn-ea"/>
                          <a:cs typeface="+mn-cs"/>
                        </a:rPr>
                        <a:t>'</a:t>
                      </a:r>
                      <a:endParaRPr lang="en-US" sz="1600" dirty="0">
                        <a:solidFill>
                          <a:srgbClr val="FF0000"/>
                        </a:solidFill>
                      </a:endParaRPr>
                    </a:p>
                  </a:txBody>
                  <a:tcPr/>
                </a:tc>
                <a:tc>
                  <a:txBody>
                    <a:bodyPr/>
                    <a:lstStyle/>
                    <a:p>
                      <a:r>
                        <a:rPr lang="en-US" sz="1600" dirty="0" smtClean="0"/>
                        <a:t>night/black</a:t>
                      </a:r>
                      <a:endParaRPr lang="en-US" sz="1600" dirty="0"/>
                    </a:p>
                  </a:txBody>
                  <a:tcPr/>
                </a:tc>
              </a:tr>
              <a:tr h="152400">
                <a:tc>
                  <a:txBody>
                    <a:bodyPr/>
                    <a:lstStyle/>
                    <a:p>
                      <a:r>
                        <a:rPr lang="nl-NL" sz="1600" b="1" i="0" kern="1200" dirty="0" smtClean="0">
                          <a:solidFill>
                            <a:srgbClr val="FF0000"/>
                          </a:solidFill>
                          <a:effectLst/>
                          <a:latin typeface="+mn-lt"/>
                          <a:ea typeface="+mn-ea"/>
                          <a:cs typeface="+mn-cs"/>
                        </a:rPr>
                        <a:t>č’i</a:t>
                      </a:r>
                      <a:r>
                        <a:rPr lang="nl-NL" sz="1600" b="1" i="0" kern="1200" dirty="0" smtClean="0">
                          <a:solidFill>
                            <a:schemeClr val="dk1"/>
                          </a:solidFill>
                          <a:effectLst/>
                          <a:latin typeface="+mn-lt"/>
                          <a:ea typeface="+mn-ea"/>
                          <a:cs typeface="+mn-cs"/>
                        </a:rPr>
                        <a:t>ːš</a:t>
                      </a:r>
                      <a:endParaRPr lang="en-US" sz="1600" i="0" dirty="0"/>
                    </a:p>
                  </a:txBody>
                  <a:tcPr/>
                </a:tc>
                <a:tc>
                  <a:txBody>
                    <a:bodyPr/>
                    <a:lstStyle/>
                    <a:p>
                      <a:r>
                        <a:rPr lang="en-US" sz="1600" b="0" kern="1200" dirty="0" smtClean="0">
                          <a:solidFill>
                            <a:schemeClr val="tx1"/>
                          </a:solidFill>
                          <a:effectLst/>
                          <a:latin typeface="+mn-lt"/>
                          <a:ea typeface="+mn-ea"/>
                          <a:cs typeface="+mn-cs"/>
                        </a:rPr>
                        <a:t>*</a:t>
                      </a:r>
                      <a:r>
                        <a:rPr lang="en-US" sz="1600" b="1" kern="1200" dirty="0" smtClean="0">
                          <a:solidFill>
                            <a:srgbClr val="FF0000"/>
                          </a:solidFill>
                          <a:effectLst/>
                          <a:latin typeface="+mn-lt"/>
                          <a:ea typeface="+mn-ea"/>
                          <a:cs typeface="+mn-cs"/>
                        </a:rPr>
                        <a:t>ȼ</a:t>
                      </a:r>
                      <a:r>
                        <a:rPr lang="en-US" sz="1600" b="1" kern="1200" dirty="0" err="1" smtClean="0">
                          <a:solidFill>
                            <a:srgbClr val="FF0000"/>
                          </a:solidFill>
                          <a:effectLst/>
                          <a:latin typeface="+mn-lt"/>
                          <a:ea typeface="+mn-ea"/>
                          <a:cs typeface="+mn-cs"/>
                        </a:rPr>
                        <a:t>i</a:t>
                      </a:r>
                      <a:r>
                        <a:rPr lang="en-US" sz="1600" b="1" kern="1200" dirty="0" smtClean="0">
                          <a:solidFill>
                            <a:srgbClr val="FF0000"/>
                          </a:solidFill>
                          <a:effectLst/>
                          <a:latin typeface="+mn-lt"/>
                          <a:ea typeface="+mn-ea"/>
                          <a:cs typeface="+mn-cs"/>
                        </a:rPr>
                        <a:t>ː'</a:t>
                      </a:r>
                      <a:r>
                        <a:rPr lang="en-US" sz="1600" b="1" kern="1200" dirty="0" smtClean="0">
                          <a:solidFill>
                            <a:schemeClr val="dk1"/>
                          </a:solidFill>
                          <a:effectLst/>
                          <a:latin typeface="+mn-lt"/>
                          <a:ea typeface="+mn-ea"/>
                          <a:cs typeface="+mn-cs"/>
                        </a:rPr>
                        <a:t>š</a:t>
                      </a:r>
                      <a:r>
                        <a:rPr lang="en-US" sz="1600" kern="1200" dirty="0" smtClean="0">
                          <a:solidFill>
                            <a:schemeClr val="dk1"/>
                          </a:solidFill>
                          <a:effectLst/>
                          <a:latin typeface="+mn-lt"/>
                          <a:ea typeface="+mn-ea"/>
                          <a:cs typeface="+mn-cs"/>
                        </a:rPr>
                        <a:t> ~ *</a:t>
                      </a:r>
                      <a:r>
                        <a:rPr lang="en-US" sz="1600" b="1" kern="1200" dirty="0" smtClean="0">
                          <a:solidFill>
                            <a:srgbClr val="FF0000"/>
                          </a:solidFill>
                          <a:effectLst/>
                          <a:latin typeface="+mn-lt"/>
                          <a:ea typeface="+mn-ea"/>
                          <a:cs typeface="+mn-cs"/>
                        </a:rPr>
                        <a:t>ȼ</a:t>
                      </a:r>
                      <a:r>
                        <a:rPr lang="en-US" sz="1600" b="1" kern="1200" dirty="0" err="1" smtClean="0">
                          <a:solidFill>
                            <a:srgbClr val="FF0000"/>
                          </a:solidFill>
                          <a:effectLst/>
                          <a:latin typeface="+mn-lt"/>
                          <a:ea typeface="+mn-ea"/>
                          <a:cs typeface="+mn-cs"/>
                        </a:rPr>
                        <a:t>i</a:t>
                      </a:r>
                      <a:r>
                        <a:rPr lang="en-US" sz="1600" b="1" kern="1200" dirty="0" smtClean="0">
                          <a:solidFill>
                            <a:srgbClr val="FF0000"/>
                          </a:solidFill>
                          <a:effectLst/>
                          <a:latin typeface="+mn-lt"/>
                          <a:ea typeface="+mn-ea"/>
                          <a:cs typeface="+mn-cs"/>
                        </a:rPr>
                        <a:t>ː'</a:t>
                      </a:r>
                      <a:r>
                        <a:rPr lang="en-US" sz="1600" b="1" kern="1200" dirty="0" smtClean="0">
                          <a:solidFill>
                            <a:schemeClr val="dk1"/>
                          </a:solidFill>
                          <a:effectLst/>
                          <a:latin typeface="+mn-lt"/>
                          <a:ea typeface="+mn-ea"/>
                          <a:cs typeface="+mn-cs"/>
                        </a:rPr>
                        <a:t>s</a:t>
                      </a:r>
                      <a:endParaRPr lang="en-US" sz="1600" dirty="0"/>
                    </a:p>
                  </a:txBody>
                  <a:tcPr/>
                </a:tc>
                <a:tc>
                  <a:txBody>
                    <a:bodyPr/>
                    <a:lstStyle/>
                    <a:p>
                      <a:r>
                        <a:rPr lang="en-US" sz="1600" dirty="0" smtClean="0"/>
                        <a:t>bug,</a:t>
                      </a:r>
                      <a:r>
                        <a:rPr lang="en-US" sz="1600" baseline="0" dirty="0" smtClean="0"/>
                        <a:t> worm/cricket</a:t>
                      </a:r>
                      <a:endParaRPr lang="en-US" sz="1600" dirty="0"/>
                    </a:p>
                  </a:txBody>
                  <a:tcPr/>
                </a:tc>
              </a:tr>
              <a:tr h="0">
                <a:tc>
                  <a:txBody>
                    <a:bodyPr/>
                    <a:lstStyle/>
                    <a:p>
                      <a:r>
                        <a:rPr lang="en-US" sz="1600" b="1" i="0" kern="1200" dirty="0" err="1" smtClean="0">
                          <a:solidFill>
                            <a:srgbClr val="FF0000"/>
                          </a:solidFill>
                          <a:effectLst/>
                          <a:latin typeface="+mn-lt"/>
                          <a:ea typeface="+mn-ea"/>
                          <a:cs typeface="+mn-cs"/>
                        </a:rPr>
                        <a:t>č’a</a:t>
                      </a:r>
                      <a:r>
                        <a:rPr lang="en-US" sz="1600" b="1" i="0" kern="1200" dirty="0" err="1" smtClean="0">
                          <a:solidFill>
                            <a:schemeClr val="dk1"/>
                          </a:solidFill>
                          <a:effectLst/>
                          <a:latin typeface="+mn-lt"/>
                          <a:ea typeface="+mn-ea"/>
                          <a:cs typeface="+mn-cs"/>
                        </a:rPr>
                        <a:t>k’u</a:t>
                      </a:r>
                      <a:r>
                        <a:rPr lang="en-US" sz="1600" i="0" kern="1200" dirty="0" err="1" smtClean="0">
                          <a:solidFill>
                            <a:schemeClr val="dk1"/>
                          </a:solidFill>
                          <a:effectLst/>
                          <a:latin typeface="+mn-lt"/>
                          <a:ea typeface="+mn-ea"/>
                          <a:cs typeface="+mn-cs"/>
                        </a:rPr>
                        <a:t>mt</a:t>
                      </a:r>
                      <a:endParaRPr lang="en-US" sz="1600" i="0" dirty="0"/>
                    </a:p>
                  </a:txBody>
                  <a:tcPr/>
                </a:tc>
                <a:tc>
                  <a:txBody>
                    <a:bodyPr/>
                    <a:lstStyle/>
                    <a:p>
                      <a:r>
                        <a:rPr lang="en-US" sz="1600" b="0" kern="1200" dirty="0" smtClean="0">
                          <a:solidFill>
                            <a:schemeClr val="dk1"/>
                          </a:solidFill>
                          <a:effectLst/>
                          <a:latin typeface="+mn-lt"/>
                          <a:ea typeface="+mn-ea"/>
                          <a:cs typeface="+mn-cs"/>
                        </a:rPr>
                        <a:t>*</a:t>
                      </a:r>
                      <a:r>
                        <a:rPr lang="en-US" sz="1600" b="1" kern="1200" dirty="0" smtClean="0">
                          <a:solidFill>
                            <a:srgbClr val="FF0000"/>
                          </a:solidFill>
                          <a:effectLst/>
                          <a:latin typeface="+mn-lt"/>
                          <a:ea typeface="+mn-ea"/>
                          <a:cs typeface="+mn-cs"/>
                        </a:rPr>
                        <a:t>ȼ</a:t>
                      </a:r>
                      <a:r>
                        <a:rPr lang="en-US" sz="1600" b="1" kern="1200" dirty="0" err="1" smtClean="0">
                          <a:solidFill>
                            <a:srgbClr val="FF0000"/>
                          </a:solidFill>
                          <a:effectLst/>
                          <a:latin typeface="+mn-lt"/>
                          <a:ea typeface="+mn-ea"/>
                          <a:cs typeface="+mn-cs"/>
                        </a:rPr>
                        <a:t>a'</a:t>
                      </a:r>
                      <a:r>
                        <a:rPr lang="en-US" sz="1600" b="1" kern="1200" dirty="0" err="1" smtClean="0">
                          <a:solidFill>
                            <a:schemeClr val="dk1"/>
                          </a:solidFill>
                          <a:effectLst/>
                          <a:latin typeface="+mn-lt"/>
                          <a:ea typeface="+mn-ea"/>
                          <a:cs typeface="+mn-cs"/>
                        </a:rPr>
                        <a:t>qá</a:t>
                      </a:r>
                      <a:r>
                        <a:rPr lang="en-US" sz="1600" b="1" kern="1200" dirty="0" smtClean="0">
                          <a:solidFill>
                            <a:schemeClr val="dk1"/>
                          </a:solidFill>
                          <a:effectLst/>
                          <a:latin typeface="+mn-lt"/>
                          <a:ea typeface="+mn-ea"/>
                          <a:cs typeface="+mn-cs"/>
                        </a:rPr>
                        <a:t>'</a:t>
                      </a:r>
                      <a:endParaRPr lang="en-US" sz="1600" dirty="0"/>
                    </a:p>
                  </a:txBody>
                  <a:tcPr/>
                </a:tc>
                <a:tc>
                  <a:txBody>
                    <a:bodyPr/>
                    <a:lstStyle/>
                    <a:p>
                      <a:r>
                        <a:rPr lang="en-US" sz="1600" dirty="0" smtClean="0"/>
                        <a:t>to chew</a:t>
                      </a:r>
                      <a:endParaRPr lang="en-US" sz="1600" dirty="0"/>
                    </a:p>
                  </a:txBody>
                  <a:tcPr/>
                </a:tc>
              </a:tr>
              <a:tr h="0">
                <a:tc>
                  <a:txBody>
                    <a:bodyPr/>
                    <a:lstStyle/>
                    <a:p>
                      <a:r>
                        <a:rPr lang="en-US" sz="1600" b="1" i="0" kern="1200" dirty="0" err="1" smtClean="0">
                          <a:solidFill>
                            <a:srgbClr val="FF0000"/>
                          </a:solidFill>
                          <a:effectLst/>
                          <a:latin typeface="+mn-lt"/>
                          <a:ea typeface="+mn-ea"/>
                          <a:cs typeface="+mn-cs"/>
                        </a:rPr>
                        <a:t>č’u</a:t>
                      </a:r>
                      <a:r>
                        <a:rPr lang="en-US" sz="1600" i="0" kern="1200" dirty="0" err="1" smtClean="0">
                          <a:solidFill>
                            <a:schemeClr val="dk1"/>
                          </a:solidFill>
                          <a:effectLst/>
                          <a:latin typeface="+mn-lt"/>
                          <a:ea typeface="+mn-ea"/>
                          <a:cs typeface="+mn-cs"/>
                        </a:rPr>
                        <a:t>ši</a:t>
                      </a:r>
                      <a:endParaRPr lang="en-US" sz="1600" i="0" dirty="0"/>
                    </a:p>
                  </a:txBody>
                  <a:tcPr/>
                </a:tc>
                <a:tc>
                  <a:txBody>
                    <a:bodyPr/>
                    <a:lstStyle/>
                    <a:p>
                      <a:r>
                        <a:rPr lang="en-US" sz="1600" b="0" kern="1200" dirty="0" smtClean="0">
                          <a:solidFill>
                            <a:schemeClr val="tx1"/>
                          </a:solidFill>
                          <a:effectLst/>
                          <a:latin typeface="+mn-lt"/>
                          <a:ea typeface="+mn-ea"/>
                          <a:cs typeface="+mn-cs"/>
                        </a:rPr>
                        <a:t>*</a:t>
                      </a:r>
                      <a:r>
                        <a:rPr lang="en-US" sz="1600" b="1" kern="1200" dirty="0" smtClean="0">
                          <a:solidFill>
                            <a:srgbClr val="FF0000"/>
                          </a:solidFill>
                          <a:effectLst/>
                          <a:latin typeface="+mn-lt"/>
                          <a:ea typeface="+mn-ea"/>
                          <a:cs typeface="+mn-cs"/>
                        </a:rPr>
                        <a:t>ȼ</a:t>
                      </a:r>
                      <a:r>
                        <a:rPr lang="en-US" sz="1600" b="1" kern="1200" dirty="0" err="1" smtClean="0">
                          <a:solidFill>
                            <a:srgbClr val="FF0000"/>
                          </a:solidFill>
                          <a:effectLst/>
                          <a:latin typeface="+mn-lt"/>
                          <a:ea typeface="+mn-ea"/>
                          <a:cs typeface="+mn-cs"/>
                        </a:rPr>
                        <a:t>a'</a:t>
                      </a:r>
                      <a:r>
                        <a:rPr lang="en-US" sz="1600" kern="1200" dirty="0" err="1" smtClean="0">
                          <a:solidFill>
                            <a:schemeClr val="dk1"/>
                          </a:solidFill>
                          <a:effectLst/>
                          <a:latin typeface="+mn-lt"/>
                          <a:ea typeface="+mn-ea"/>
                          <a:cs typeface="+mn-cs"/>
                        </a:rPr>
                        <a:t>pá</a:t>
                      </a:r>
                      <a:r>
                        <a:rPr lang="en-US" sz="1600" kern="1200" dirty="0" smtClean="0">
                          <a:solidFill>
                            <a:schemeClr val="dk1"/>
                          </a:solidFill>
                          <a:effectLst/>
                          <a:latin typeface="+mn-lt"/>
                          <a:ea typeface="+mn-ea"/>
                          <a:cs typeface="+mn-cs"/>
                        </a:rPr>
                        <a:t>'</a:t>
                      </a:r>
                      <a:endParaRPr lang="en-US" sz="1600" dirty="0"/>
                    </a:p>
                  </a:txBody>
                  <a:tcPr/>
                </a:tc>
                <a:tc>
                  <a:txBody>
                    <a:bodyPr/>
                    <a:lstStyle/>
                    <a:p>
                      <a:r>
                        <a:rPr lang="en-US" sz="1600" dirty="0" smtClean="0"/>
                        <a:t>to sew</a:t>
                      </a:r>
                    </a:p>
                  </a:txBody>
                  <a:tcPr/>
                </a:tc>
              </a:tr>
              <a:tr h="289560">
                <a:tc>
                  <a:txBody>
                    <a:bodyPr/>
                    <a:lstStyle/>
                    <a:p>
                      <a:r>
                        <a:rPr lang="en-US" sz="1600" b="1" i="0" kern="1200" dirty="0" err="1" smtClean="0">
                          <a:solidFill>
                            <a:srgbClr val="FF0000"/>
                          </a:solidFill>
                          <a:effectLst/>
                          <a:latin typeface="+mn-lt"/>
                          <a:ea typeface="+mn-ea"/>
                          <a:cs typeface="+mn-cs"/>
                        </a:rPr>
                        <a:t>č'a</a:t>
                      </a:r>
                      <a:r>
                        <a:rPr lang="en-US" sz="1600" b="1" i="0" kern="1200" dirty="0" err="1" smtClean="0">
                          <a:solidFill>
                            <a:schemeClr val="dk1"/>
                          </a:solidFill>
                          <a:effectLst/>
                          <a:latin typeface="+mn-lt"/>
                          <a:ea typeface="+mn-ea"/>
                          <a:cs typeface="+mn-cs"/>
                        </a:rPr>
                        <a:t>m</a:t>
                      </a:r>
                      <a:r>
                        <a:rPr lang="en-US" sz="1600" i="0" kern="1200" dirty="0" err="1" smtClean="0">
                          <a:solidFill>
                            <a:schemeClr val="dk1"/>
                          </a:solidFill>
                          <a:effectLst/>
                          <a:latin typeface="+mn-lt"/>
                          <a:ea typeface="+mn-ea"/>
                          <a:cs typeface="+mn-cs"/>
                        </a:rPr>
                        <a:t>i</a:t>
                      </a:r>
                      <a:endParaRPr lang="en-US" sz="1600" i="0" dirty="0"/>
                    </a:p>
                  </a:txBody>
                  <a:tcPr/>
                </a:tc>
                <a:tc>
                  <a:txBody>
                    <a:bodyPr/>
                    <a:lstStyle/>
                    <a:p>
                      <a:r>
                        <a:rPr lang="en-US" sz="1600" b="0" kern="1200" dirty="0" smtClean="0">
                          <a:solidFill>
                            <a:schemeClr val="tx1"/>
                          </a:solidFill>
                          <a:effectLst/>
                          <a:latin typeface="+mn-lt"/>
                          <a:ea typeface="+mn-ea"/>
                          <a:cs typeface="+mn-cs"/>
                        </a:rPr>
                        <a:t>*</a:t>
                      </a:r>
                      <a:r>
                        <a:rPr lang="en-US" sz="1600" b="1" kern="1200" dirty="0" err="1" smtClean="0">
                          <a:solidFill>
                            <a:srgbClr val="FF0000"/>
                          </a:solidFill>
                          <a:effectLst/>
                          <a:latin typeface="+mn-lt"/>
                          <a:ea typeface="+mn-ea"/>
                          <a:cs typeface="+mn-cs"/>
                        </a:rPr>
                        <a:t>šú</a:t>
                      </a:r>
                      <a:r>
                        <a:rPr lang="en-US" sz="1600" b="1" kern="1200" dirty="0" smtClean="0">
                          <a:solidFill>
                            <a:srgbClr val="FF0000"/>
                          </a:solidFill>
                          <a:effectLst/>
                          <a:latin typeface="+mn-lt"/>
                          <a:ea typeface="+mn-ea"/>
                          <a:cs typeface="+mn-cs"/>
                        </a:rPr>
                        <a:t>:'</a:t>
                      </a:r>
                      <a:r>
                        <a:rPr lang="en-US" sz="1600" b="1" kern="1200" dirty="0" smtClean="0">
                          <a:solidFill>
                            <a:schemeClr val="dk1"/>
                          </a:solidFill>
                          <a:effectLst/>
                          <a:latin typeface="+mn-lt"/>
                          <a:ea typeface="+mn-ea"/>
                          <a:cs typeface="+mn-cs"/>
                        </a:rPr>
                        <a:t>n</a:t>
                      </a:r>
                      <a:endParaRPr lang="en-US" sz="1600" dirty="0"/>
                    </a:p>
                  </a:txBody>
                  <a:tcPr/>
                </a:tc>
                <a:tc>
                  <a:txBody>
                    <a:bodyPr/>
                    <a:lstStyle/>
                    <a:p>
                      <a:r>
                        <a:rPr lang="en-US" sz="1600" dirty="0" smtClean="0"/>
                        <a:t>sour / bitter</a:t>
                      </a:r>
                      <a:endParaRPr lang="en-US" sz="1600" dirty="0"/>
                    </a:p>
                  </a:txBody>
                  <a:tcPr/>
                </a:tc>
              </a:tr>
              <a:tr h="289560">
                <a:tc>
                  <a:txBody>
                    <a:bodyPr/>
                    <a:lstStyle/>
                    <a:p>
                      <a:r>
                        <a:rPr lang="en-US" sz="1600" b="1" i="0" kern="1200" dirty="0" err="1" smtClean="0">
                          <a:solidFill>
                            <a:srgbClr val="FF0000"/>
                          </a:solidFill>
                          <a:effectLst/>
                          <a:latin typeface="+mn-lt"/>
                          <a:ea typeface="+mn-ea"/>
                          <a:cs typeface="+mn-cs"/>
                        </a:rPr>
                        <a:t>k’e</a:t>
                      </a:r>
                      <a:r>
                        <a:rPr lang="en-US" sz="1600" b="1" i="0" kern="1200" dirty="0" err="1" smtClean="0">
                          <a:solidFill>
                            <a:schemeClr val="dk1"/>
                          </a:solidFill>
                          <a:effectLst/>
                          <a:latin typeface="+mn-lt"/>
                          <a:ea typeface="+mn-ea"/>
                          <a:cs typeface="+mn-cs"/>
                        </a:rPr>
                        <a:t>p</a:t>
                      </a:r>
                      <a:r>
                        <a:rPr lang="en-US" sz="1600" i="0" kern="1200" dirty="0" err="1" smtClean="0">
                          <a:solidFill>
                            <a:schemeClr val="dk1"/>
                          </a:solidFill>
                          <a:effectLst/>
                          <a:latin typeface="+mn-lt"/>
                          <a:ea typeface="+mn-ea"/>
                          <a:cs typeface="+mn-cs"/>
                        </a:rPr>
                        <a:t>tki</a:t>
                      </a:r>
                      <a:endParaRPr lang="en-US" sz="1600" i="0" dirty="0"/>
                    </a:p>
                  </a:txBody>
                  <a:tcPr/>
                </a:tc>
                <a:tc>
                  <a:txBody>
                    <a:bodyPr/>
                    <a:lstStyle/>
                    <a:p>
                      <a:r>
                        <a:rPr lang="en-US" sz="1600" kern="1200" dirty="0" smtClean="0">
                          <a:solidFill>
                            <a:schemeClr val="dk1"/>
                          </a:solidFill>
                          <a:effectLst/>
                          <a:latin typeface="+mn-lt"/>
                          <a:ea typeface="+mn-ea"/>
                          <a:cs typeface="+mn-cs"/>
                        </a:rPr>
                        <a:t>*</a:t>
                      </a:r>
                      <a:r>
                        <a:rPr lang="en-US" sz="1600" b="1" kern="1200" dirty="0" err="1" smtClean="0">
                          <a:solidFill>
                            <a:srgbClr val="FF0000"/>
                          </a:solidFill>
                          <a:effectLst/>
                          <a:latin typeface="+mn-lt"/>
                          <a:ea typeface="+mn-ea"/>
                          <a:cs typeface="+mn-cs"/>
                        </a:rPr>
                        <a:t>qa'</a:t>
                      </a:r>
                      <a:r>
                        <a:rPr lang="en-US" sz="1600" b="1" kern="1200" dirty="0" err="1" smtClean="0">
                          <a:solidFill>
                            <a:schemeClr val="dk1"/>
                          </a:solidFill>
                          <a:effectLst/>
                          <a:latin typeface="+mn-lt"/>
                          <a:ea typeface="+mn-ea"/>
                          <a:cs typeface="+mn-cs"/>
                        </a:rPr>
                        <a:t>p</a:t>
                      </a:r>
                      <a:r>
                        <a:rPr lang="en-US" sz="1600" kern="1200" dirty="0" err="1" smtClean="0">
                          <a:solidFill>
                            <a:schemeClr val="dk1"/>
                          </a:solidFill>
                          <a:effectLst/>
                          <a:latin typeface="+mn-lt"/>
                          <a:ea typeface="+mn-ea"/>
                          <a:cs typeface="+mn-cs"/>
                        </a:rPr>
                        <a:t>s</a:t>
                      </a:r>
                      <a:r>
                        <a:rPr lang="en-US" sz="1600" kern="1200" dirty="0" smtClean="0">
                          <a:solidFill>
                            <a:schemeClr val="dk1"/>
                          </a:solidFill>
                          <a:effectLst/>
                          <a:latin typeface="+mn-lt"/>
                          <a:ea typeface="+mn-ea"/>
                          <a:cs typeface="+mn-cs"/>
                        </a:rPr>
                        <a:t>-</a:t>
                      </a:r>
                      <a:endParaRPr lang="en-US" sz="1600" dirty="0"/>
                    </a:p>
                  </a:txBody>
                  <a:tcPr/>
                </a:tc>
                <a:tc>
                  <a:txBody>
                    <a:bodyPr/>
                    <a:lstStyle/>
                    <a:p>
                      <a:r>
                        <a:rPr lang="en-US" sz="1600" dirty="0" smtClean="0"/>
                        <a:t>fold/to fold</a:t>
                      </a:r>
                    </a:p>
                  </a:txBody>
                  <a:tcPr/>
                </a:tc>
              </a:tr>
              <a:tr h="0">
                <a:tc>
                  <a:txBody>
                    <a:bodyPr/>
                    <a:lstStyle/>
                    <a:p>
                      <a:r>
                        <a:rPr lang="en-US" sz="1600" b="1" i="0" kern="1200" dirty="0" err="1" smtClean="0">
                          <a:solidFill>
                            <a:srgbClr val="FF0000"/>
                          </a:solidFill>
                          <a:effectLst/>
                          <a:latin typeface="+mn-lt"/>
                          <a:ea typeface="+mn-ea"/>
                          <a:cs typeface="+mn-cs"/>
                        </a:rPr>
                        <a:t>k’e</a:t>
                      </a:r>
                      <a:r>
                        <a:rPr lang="en-US" sz="1600" b="1" i="0" kern="1200" dirty="0" err="1" smtClean="0">
                          <a:solidFill>
                            <a:schemeClr val="dk1"/>
                          </a:solidFill>
                          <a:effectLst/>
                          <a:latin typeface="+mn-lt"/>
                          <a:ea typeface="+mn-ea"/>
                          <a:cs typeface="+mn-cs"/>
                        </a:rPr>
                        <a:t>ːsi</a:t>
                      </a:r>
                      <a:r>
                        <a:rPr lang="en-US" sz="1600" i="0" kern="1200" dirty="0" smtClean="0">
                          <a:solidFill>
                            <a:schemeClr val="dk1"/>
                          </a:solidFill>
                          <a:effectLst/>
                          <a:latin typeface="+mn-lt"/>
                          <a:ea typeface="+mn-ea"/>
                          <a:cs typeface="+mn-cs"/>
                        </a:rPr>
                        <a:t>(</a:t>
                      </a:r>
                      <a:r>
                        <a:rPr lang="en-US" sz="1600" i="0" kern="1200" dirty="0" err="1" smtClean="0">
                          <a:solidFill>
                            <a:schemeClr val="dk1"/>
                          </a:solidFill>
                          <a:effectLst/>
                          <a:latin typeface="+mn-lt"/>
                          <a:ea typeface="+mn-ea"/>
                          <a:cs typeface="+mn-cs"/>
                        </a:rPr>
                        <a:t>k’i</a:t>
                      </a:r>
                      <a:r>
                        <a:rPr lang="en-US" sz="1600" i="0" kern="1200" dirty="0" smtClean="0">
                          <a:solidFill>
                            <a:schemeClr val="dk1"/>
                          </a:solidFill>
                          <a:effectLst/>
                          <a:latin typeface="+mn-lt"/>
                          <a:ea typeface="+mn-ea"/>
                          <a:cs typeface="+mn-cs"/>
                        </a:rPr>
                        <a:t>)</a:t>
                      </a:r>
                      <a:endParaRPr lang="en-US" sz="1600" i="0" dirty="0"/>
                    </a:p>
                  </a:txBody>
                  <a:tcPr/>
                </a:tc>
                <a:tc>
                  <a:txBody>
                    <a:bodyPr/>
                    <a:lstStyle/>
                    <a:p>
                      <a:r>
                        <a:rPr lang="en-US" sz="1600" kern="1200" dirty="0" smtClean="0">
                          <a:solidFill>
                            <a:schemeClr val="dk1"/>
                          </a:solidFill>
                          <a:effectLst/>
                          <a:latin typeface="+mn-lt"/>
                          <a:ea typeface="+mn-ea"/>
                          <a:cs typeface="+mn-cs"/>
                        </a:rPr>
                        <a:t>*</a:t>
                      </a:r>
                      <a:r>
                        <a:rPr lang="en-US" sz="1600" b="1" kern="1200" dirty="0" err="1" smtClean="0">
                          <a:solidFill>
                            <a:srgbClr val="FF0000"/>
                          </a:solidFill>
                          <a:effectLst/>
                          <a:latin typeface="+mn-lt"/>
                          <a:ea typeface="+mn-ea"/>
                          <a:cs typeface="+mn-cs"/>
                        </a:rPr>
                        <a:t>ku’</a:t>
                      </a:r>
                      <a:r>
                        <a:rPr lang="en-US" sz="1600" b="1" kern="1200" dirty="0" err="1" smtClean="0">
                          <a:solidFill>
                            <a:schemeClr val="dk1"/>
                          </a:solidFill>
                          <a:effectLst/>
                          <a:latin typeface="+mn-lt"/>
                          <a:ea typeface="+mn-ea"/>
                          <a:cs typeface="+mn-cs"/>
                        </a:rPr>
                        <a:t>si</a:t>
                      </a:r>
                      <a:endParaRPr lang="en-US" sz="1600" dirty="0"/>
                    </a:p>
                  </a:txBody>
                  <a:tcPr/>
                </a:tc>
                <a:tc>
                  <a:txBody>
                    <a:bodyPr/>
                    <a:lstStyle/>
                    <a:p>
                      <a:r>
                        <a:rPr lang="en-US" sz="1600" dirty="0" smtClean="0"/>
                        <a:t>pretty, handsome</a:t>
                      </a:r>
                      <a:endParaRPr lang="en-US" sz="1600" dirty="0"/>
                    </a:p>
                  </a:txBody>
                  <a:tcPr/>
                </a:tc>
              </a:tr>
              <a:tr h="0">
                <a:tc>
                  <a:txBody>
                    <a:bodyPr/>
                    <a:lstStyle/>
                    <a:p>
                      <a:r>
                        <a:rPr lang="en-US" sz="1600" b="1" i="0" kern="1200" dirty="0" err="1" smtClean="0">
                          <a:solidFill>
                            <a:srgbClr val="FF0000"/>
                          </a:solidFill>
                          <a:effectLst/>
                          <a:latin typeface="+mn-lt"/>
                          <a:ea typeface="+mn-ea"/>
                          <a:cs typeface="+mn-cs"/>
                        </a:rPr>
                        <a:t>k’a</a:t>
                      </a:r>
                      <a:r>
                        <a:rPr lang="en-US" sz="1600" b="1" i="0" kern="1200" dirty="0" err="1" smtClean="0">
                          <a:solidFill>
                            <a:schemeClr val="dk1"/>
                          </a:solidFill>
                          <a:effectLst/>
                          <a:latin typeface="+mn-lt"/>
                          <a:ea typeface="+mn-ea"/>
                          <a:cs typeface="+mn-cs"/>
                        </a:rPr>
                        <a:t>s</a:t>
                      </a:r>
                      <a:r>
                        <a:rPr lang="en-US" sz="1600" i="0" kern="1200" dirty="0" err="1" smtClean="0">
                          <a:solidFill>
                            <a:schemeClr val="dk1"/>
                          </a:solidFill>
                          <a:effectLst/>
                          <a:latin typeface="+mn-lt"/>
                          <a:ea typeface="+mn-ea"/>
                          <a:cs typeface="+mn-cs"/>
                        </a:rPr>
                        <a:t>ma</a:t>
                      </a:r>
                      <a:endParaRPr lang="en-US" sz="1600" i="0" dirty="0"/>
                    </a:p>
                  </a:txBody>
                  <a:tcPr/>
                </a:tc>
                <a:tc>
                  <a:txBody>
                    <a:bodyPr/>
                    <a:lstStyle/>
                    <a:p>
                      <a:r>
                        <a:rPr lang="en-US" sz="1600" kern="1200" dirty="0" smtClean="0">
                          <a:solidFill>
                            <a:schemeClr val="dk1"/>
                          </a:solidFill>
                          <a:effectLst/>
                          <a:latin typeface="+mn-lt"/>
                          <a:ea typeface="+mn-ea"/>
                          <a:cs typeface="+mn-cs"/>
                        </a:rPr>
                        <a:t>*</a:t>
                      </a:r>
                      <a:r>
                        <a:rPr lang="en-US" sz="1600" b="1" kern="1200" dirty="0" err="1" smtClean="0">
                          <a:solidFill>
                            <a:srgbClr val="FF0000"/>
                          </a:solidFill>
                          <a:effectLst/>
                          <a:latin typeface="+mn-lt"/>
                          <a:ea typeface="+mn-ea"/>
                          <a:cs typeface="+mn-cs"/>
                        </a:rPr>
                        <a:t>kí'</a:t>
                      </a:r>
                      <a:r>
                        <a:rPr lang="en-US" sz="1600" b="1" kern="1200" dirty="0" err="1" smtClean="0">
                          <a:solidFill>
                            <a:schemeClr val="dk1"/>
                          </a:solidFill>
                          <a:effectLst/>
                          <a:latin typeface="+mn-lt"/>
                          <a:ea typeface="+mn-ea"/>
                          <a:cs typeface="+mn-cs"/>
                        </a:rPr>
                        <a:t>s</a:t>
                      </a:r>
                      <a:r>
                        <a:rPr lang="en-US" sz="1600" kern="1200" dirty="0" err="1" smtClean="0">
                          <a:solidFill>
                            <a:schemeClr val="dk1"/>
                          </a:solidFill>
                          <a:effectLst/>
                          <a:latin typeface="+mn-lt"/>
                          <a:ea typeface="+mn-ea"/>
                          <a:cs typeface="+mn-cs"/>
                        </a:rPr>
                        <a:t>pa</a:t>
                      </a:r>
                      <a:r>
                        <a:rPr lang="en-US" sz="1600" kern="1200" dirty="0" smtClean="0">
                          <a:solidFill>
                            <a:schemeClr val="dk1"/>
                          </a:solidFill>
                          <a:effectLst/>
                          <a:latin typeface="+mn-lt"/>
                          <a:ea typeface="+mn-ea"/>
                          <a:cs typeface="+mn-cs"/>
                        </a:rPr>
                        <a:t>'</a:t>
                      </a:r>
                      <a:endParaRPr lang="en-US" sz="1600" dirty="0"/>
                    </a:p>
                  </a:txBody>
                  <a:tcPr/>
                </a:tc>
                <a:tc>
                  <a:txBody>
                    <a:bodyPr/>
                    <a:lstStyle/>
                    <a:p>
                      <a:r>
                        <a:rPr lang="en-US" sz="1600" dirty="0" smtClean="0"/>
                        <a:t>corn</a:t>
                      </a:r>
                      <a:endParaRPr lang="en-US" sz="1600" dirty="0"/>
                    </a:p>
                  </a:txBody>
                  <a:tcPr/>
                </a:tc>
              </a:tr>
              <a:tr h="152400">
                <a:tc>
                  <a:txBody>
                    <a:bodyPr/>
                    <a:lstStyle/>
                    <a:p>
                      <a:r>
                        <a:rPr lang="en-US" sz="1600" b="1" i="0" kern="1200" dirty="0" err="1" smtClean="0">
                          <a:solidFill>
                            <a:srgbClr val="FF0000"/>
                          </a:solidFill>
                          <a:effectLst/>
                          <a:latin typeface="+mn-lt"/>
                          <a:ea typeface="+mn-ea"/>
                          <a:cs typeface="+mn-cs"/>
                        </a:rPr>
                        <a:t>k’a</a:t>
                      </a:r>
                      <a:r>
                        <a:rPr lang="en-US" sz="1600" b="1" i="0" kern="1200" dirty="0" err="1" smtClean="0">
                          <a:solidFill>
                            <a:schemeClr val="dk1"/>
                          </a:solidFill>
                          <a:effectLst/>
                          <a:latin typeface="+mn-lt"/>
                          <a:ea typeface="+mn-ea"/>
                          <a:cs typeface="+mn-cs"/>
                        </a:rPr>
                        <a:t>hč</a:t>
                      </a:r>
                      <a:r>
                        <a:rPr lang="en-US" sz="1600" i="0" kern="1200" dirty="0" err="1" smtClean="0">
                          <a:solidFill>
                            <a:schemeClr val="dk1"/>
                          </a:solidFill>
                          <a:effectLst/>
                          <a:latin typeface="+mn-lt"/>
                          <a:ea typeface="+mn-ea"/>
                          <a:cs typeface="+mn-cs"/>
                        </a:rPr>
                        <a:t>in</a:t>
                      </a:r>
                      <a:endParaRPr lang="en-US" sz="1600" i="0" dirty="0"/>
                    </a:p>
                  </a:txBody>
                  <a:tcPr/>
                </a:tc>
                <a:tc>
                  <a:txBody>
                    <a:bodyPr/>
                    <a:lstStyle/>
                    <a:p>
                      <a:r>
                        <a:rPr lang="en-US" sz="1600" kern="1200" dirty="0" smtClean="0">
                          <a:solidFill>
                            <a:schemeClr val="dk1"/>
                          </a:solidFill>
                          <a:effectLst/>
                          <a:latin typeface="+mn-lt"/>
                          <a:ea typeface="+mn-ea"/>
                          <a:cs typeface="+mn-cs"/>
                        </a:rPr>
                        <a:t>*</a:t>
                      </a:r>
                      <a:r>
                        <a:rPr lang="en-US" sz="1600" kern="1200" dirty="0" err="1" smtClean="0">
                          <a:solidFill>
                            <a:schemeClr val="dk1"/>
                          </a:solidFill>
                          <a:effectLst/>
                          <a:latin typeface="+mn-lt"/>
                          <a:ea typeface="+mn-ea"/>
                          <a:cs typeface="+mn-cs"/>
                        </a:rPr>
                        <a:t>ku</a:t>
                      </a:r>
                      <a:r>
                        <a:rPr lang="en-US" sz="1600" b="1" kern="1200" dirty="0" err="1" smtClean="0">
                          <a:solidFill>
                            <a:srgbClr val="FF0000"/>
                          </a:solidFill>
                          <a:effectLst/>
                          <a:latin typeface="+mn-lt"/>
                          <a:ea typeface="+mn-ea"/>
                          <a:cs typeface="+mn-cs"/>
                        </a:rPr>
                        <a:t>ka'</a:t>
                      </a:r>
                      <a:r>
                        <a:rPr lang="en-US" sz="1600" b="1" kern="1200" dirty="0" err="1" smtClean="0">
                          <a:solidFill>
                            <a:schemeClr val="dk1"/>
                          </a:solidFill>
                          <a:effectLst/>
                          <a:latin typeface="+mn-lt"/>
                          <a:ea typeface="+mn-ea"/>
                          <a:cs typeface="+mn-cs"/>
                        </a:rPr>
                        <a:t>t</a:t>
                      </a:r>
                      <a:endParaRPr lang="en-US" sz="1600" dirty="0"/>
                    </a:p>
                  </a:txBody>
                  <a:tcPr/>
                </a:tc>
                <a:tc>
                  <a:txBody>
                    <a:bodyPr/>
                    <a:lstStyle/>
                    <a:p>
                      <a:r>
                        <a:rPr lang="en-US" sz="1600" dirty="0" smtClean="0"/>
                        <a:t>oak</a:t>
                      </a:r>
                      <a:endParaRPr lang="en-US" sz="1600" dirty="0"/>
                    </a:p>
                  </a:txBody>
                  <a:tcPr/>
                </a:tc>
              </a:tr>
              <a:tr h="121920">
                <a:tc>
                  <a:txBody>
                    <a:bodyPr/>
                    <a:lstStyle/>
                    <a:p>
                      <a:r>
                        <a:rPr lang="en-US" sz="1600" b="1" i="0" kern="1200" dirty="0" err="1" smtClean="0">
                          <a:solidFill>
                            <a:srgbClr val="FF0000"/>
                          </a:solidFill>
                          <a:effectLst/>
                          <a:latin typeface="+mn-lt"/>
                          <a:ea typeface="+mn-ea"/>
                          <a:cs typeface="+mn-cs"/>
                        </a:rPr>
                        <a:t>k’a</a:t>
                      </a:r>
                      <a:r>
                        <a:rPr lang="en-US" sz="1600" b="1" i="0" kern="1200" dirty="0" err="1" smtClean="0">
                          <a:solidFill>
                            <a:schemeClr val="dk1"/>
                          </a:solidFill>
                          <a:effectLst/>
                          <a:latin typeface="+mn-lt"/>
                          <a:ea typeface="+mn-ea"/>
                          <a:cs typeface="+mn-cs"/>
                        </a:rPr>
                        <a:t>ːs</a:t>
                      </a:r>
                      <a:r>
                        <a:rPr lang="en-US" sz="1600" i="0" kern="1200" dirty="0" err="1" smtClean="0">
                          <a:solidFill>
                            <a:schemeClr val="dk1"/>
                          </a:solidFill>
                          <a:effectLst/>
                          <a:latin typeface="+mn-lt"/>
                          <a:ea typeface="+mn-ea"/>
                          <a:cs typeface="+mn-cs"/>
                        </a:rPr>
                        <a:t>te</a:t>
                      </a:r>
                      <a:endParaRPr lang="en-US" sz="1600" i="0" dirty="0"/>
                    </a:p>
                  </a:txBody>
                  <a:tcPr/>
                </a:tc>
                <a:tc>
                  <a:txBody>
                    <a:bodyPr/>
                    <a:lstStyle/>
                    <a:p>
                      <a:r>
                        <a:rPr lang="en-US" sz="1600" b="0" kern="1200" dirty="0" smtClean="0">
                          <a:solidFill>
                            <a:schemeClr val="tx1"/>
                          </a:solidFill>
                          <a:effectLst/>
                          <a:latin typeface="+mn-lt"/>
                          <a:ea typeface="+mn-ea"/>
                          <a:cs typeface="+mn-cs"/>
                        </a:rPr>
                        <a:t>*</a:t>
                      </a:r>
                      <a:r>
                        <a:rPr lang="en-US" sz="1600" b="1" kern="1200" dirty="0" err="1" smtClean="0">
                          <a:solidFill>
                            <a:srgbClr val="FF0000"/>
                          </a:solidFill>
                          <a:effectLst/>
                          <a:latin typeface="+mn-lt"/>
                          <a:ea typeface="+mn-ea"/>
                          <a:cs typeface="+mn-cs"/>
                        </a:rPr>
                        <a:t>ka’</a:t>
                      </a:r>
                      <a:r>
                        <a:rPr lang="en-US" sz="1600" b="1" kern="1200" dirty="0" err="1" smtClean="0">
                          <a:solidFill>
                            <a:schemeClr val="dk1"/>
                          </a:solidFill>
                          <a:effectLst/>
                          <a:latin typeface="+mn-lt"/>
                          <a:ea typeface="+mn-ea"/>
                          <a:cs typeface="+mn-cs"/>
                        </a:rPr>
                        <a:t>s</a:t>
                      </a:r>
                      <a:r>
                        <a:rPr lang="en-US" sz="1600" kern="1200" dirty="0" err="1" smtClean="0">
                          <a:solidFill>
                            <a:schemeClr val="dk1"/>
                          </a:solidFill>
                          <a:effectLst/>
                          <a:latin typeface="+mn-lt"/>
                          <a:ea typeface="+mn-ea"/>
                          <a:cs typeface="+mn-cs"/>
                        </a:rPr>
                        <a:t>ní</a:t>
                      </a:r>
                      <a:endParaRPr lang="en-US" sz="1600" dirty="0"/>
                    </a:p>
                  </a:txBody>
                  <a:tcPr/>
                </a:tc>
                <a:tc>
                  <a:txBody>
                    <a:bodyPr/>
                    <a:lstStyle/>
                    <a:p>
                      <a:r>
                        <a:rPr lang="en-US" sz="1600" dirty="0" smtClean="0"/>
                        <a:t>to be cold</a:t>
                      </a:r>
                      <a:endParaRPr lang="en-US" sz="1600" dirty="0"/>
                    </a:p>
                  </a:txBody>
                  <a:tcPr/>
                </a:tc>
              </a:tr>
            </a:tbl>
          </a:graphicData>
        </a:graphic>
      </p:graphicFrame>
    </p:spTree>
    <p:extLst>
      <p:ext uri="{BB962C8B-B14F-4D97-AF65-F5344CB8AC3E}">
        <p14:creationId xmlns:p14="http://schemas.microsoft.com/office/powerpoint/2010/main" val="386756862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e-DE" dirty="0" smtClean="0">
                <a:solidFill>
                  <a:schemeClr val="tx2"/>
                </a:solidFill>
              </a:rPr>
              <a:t>Third case </a:t>
            </a:r>
            <a:r>
              <a:rPr lang="de-DE" dirty="0">
                <a:solidFill>
                  <a:schemeClr val="tx2"/>
                </a:solidFill>
              </a:rPr>
              <a:t>study: </a:t>
            </a:r>
            <a:r>
              <a:rPr lang="de-DE" dirty="0" smtClean="0">
                <a:solidFill>
                  <a:schemeClr val="tx2"/>
                </a:solidFill>
              </a:rPr>
              <a:t>Zuni-Hokan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Zuni generally regarded as an isolate</a:t>
            </a:r>
          </a:p>
          <a:p>
            <a:r>
              <a:rPr lang="en-US" dirty="0" smtClean="0"/>
              <a:t>An unpublished note (not seen by me) by J. P. Harrington claims that Zuni belongs to </a:t>
            </a:r>
            <a:r>
              <a:rPr lang="en-US" dirty="0" err="1" smtClean="0"/>
              <a:t>Hokan</a:t>
            </a:r>
            <a:endParaRPr lang="en-US" dirty="0" smtClean="0"/>
          </a:p>
          <a:p>
            <a:r>
              <a:rPr lang="en-US" dirty="0" smtClean="0"/>
              <a:t>The ASJP modified similarity counts indicate that the families/isolates most similar to Zuni are </a:t>
            </a:r>
            <a:r>
              <a:rPr lang="en-US" dirty="0" err="1" smtClean="0"/>
              <a:t>Salinan</a:t>
            </a:r>
            <a:r>
              <a:rPr lang="en-US" dirty="0" smtClean="0"/>
              <a:t>, </a:t>
            </a:r>
            <a:r>
              <a:rPr lang="en-US" dirty="0" err="1" smtClean="0"/>
              <a:t>Chimariko</a:t>
            </a:r>
            <a:r>
              <a:rPr lang="en-US" dirty="0" smtClean="0"/>
              <a:t>, and </a:t>
            </a:r>
            <a:r>
              <a:rPr lang="en-US" dirty="0" err="1" smtClean="0"/>
              <a:t>Pomoan</a:t>
            </a:r>
            <a:r>
              <a:rPr lang="en-US" dirty="0" smtClean="0"/>
              <a:t> (with </a:t>
            </a:r>
            <a:r>
              <a:rPr lang="en-US" dirty="0" err="1" smtClean="0"/>
              <a:t>Cochimi-Yuman</a:t>
            </a:r>
            <a:r>
              <a:rPr lang="en-US" dirty="0" smtClean="0"/>
              <a:t> a bit further down the list)</a:t>
            </a:r>
          </a:p>
          <a:p>
            <a:r>
              <a:rPr lang="en-US" dirty="0" smtClean="0"/>
              <a:t>Inspection of ASJP word lists does not reveal an </a:t>
            </a:r>
            <a:r>
              <a:rPr lang="en-US" i="1" dirty="0" smtClean="0"/>
              <a:t>obvious</a:t>
            </a:r>
            <a:r>
              <a:rPr lang="en-US" dirty="0" smtClean="0"/>
              <a:t> relationship</a:t>
            </a:r>
          </a:p>
          <a:p>
            <a:r>
              <a:rPr lang="en-US" dirty="0" smtClean="0"/>
              <a:t>But when proto-</a:t>
            </a:r>
            <a:r>
              <a:rPr lang="en-US" dirty="0" err="1" smtClean="0"/>
              <a:t>Hokan</a:t>
            </a:r>
            <a:r>
              <a:rPr lang="en-US" dirty="0" smtClean="0"/>
              <a:t> is compared to Zuni the relationship comes out</a:t>
            </a:r>
            <a:endParaRPr lang="en-US" dirty="0"/>
          </a:p>
        </p:txBody>
      </p:sp>
    </p:spTree>
    <p:extLst>
      <p:ext uri="{BB962C8B-B14F-4D97-AF65-F5344CB8AC3E}">
        <p14:creationId xmlns:p14="http://schemas.microsoft.com/office/powerpoint/2010/main" val="67578489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478617439"/>
              </p:ext>
            </p:extLst>
          </p:nvPr>
        </p:nvGraphicFramePr>
        <p:xfrm>
          <a:off x="228600" y="1447800"/>
          <a:ext cx="8534400" cy="6019800"/>
        </p:xfrm>
        <a:graphic>
          <a:graphicData uri="http://schemas.openxmlformats.org/drawingml/2006/table">
            <a:tbl>
              <a:tblPr firstRow="1" firstCol="1" bandRow="1">
                <a:tableStyleId>{5C22544A-7EE6-4342-B048-85BDC9FD1C3A}</a:tableStyleId>
              </a:tblPr>
              <a:tblGrid>
                <a:gridCol w="2844800"/>
                <a:gridCol w="2844800"/>
                <a:gridCol w="2844800"/>
              </a:tblGrid>
              <a:tr h="6019800">
                <a:tc>
                  <a:txBody>
                    <a:bodyPr/>
                    <a:lstStyle/>
                    <a:p>
                      <a:pPr marL="0" marR="0">
                        <a:lnSpc>
                          <a:spcPct val="115000"/>
                        </a:lnSpc>
                        <a:spcBef>
                          <a:spcPts val="0"/>
                        </a:spcBef>
                        <a:spcAft>
                          <a:spcPts val="0"/>
                        </a:spcAft>
                      </a:pPr>
                      <a:r>
                        <a:rPr lang="en-US" sz="1800" dirty="0" smtClean="0">
                          <a:solidFill>
                            <a:schemeClr val="tx1"/>
                          </a:solidFill>
                          <a:effectLst/>
                        </a:rPr>
                        <a:t>ZUNI</a:t>
                      </a:r>
                    </a:p>
                    <a:p>
                      <a:pPr marL="0" marR="0">
                        <a:lnSpc>
                          <a:spcPct val="115000"/>
                        </a:lnSpc>
                        <a:spcBef>
                          <a:spcPts val="0"/>
                        </a:spcBef>
                        <a:spcAft>
                          <a:spcPts val="0"/>
                        </a:spcAft>
                      </a:pPr>
                      <a:endParaRPr lang="en-US" sz="1800" dirty="0">
                        <a:solidFill>
                          <a:schemeClr val="tx1"/>
                        </a:solidFill>
                        <a:effectLst/>
                      </a:endParaRPr>
                    </a:p>
                    <a:p>
                      <a:pPr marL="0" marR="0">
                        <a:lnSpc>
                          <a:spcPct val="115000"/>
                        </a:lnSpc>
                        <a:spcBef>
                          <a:spcPts val="0"/>
                        </a:spcBef>
                        <a:spcAft>
                          <a:spcPts val="0"/>
                        </a:spcAft>
                      </a:pPr>
                      <a:r>
                        <a:rPr lang="en-US" sz="1800" dirty="0" smtClean="0">
                          <a:solidFill>
                            <a:schemeClr val="tx1"/>
                          </a:solidFill>
                          <a:effectLst/>
                        </a:rPr>
                        <a:t>11 </a:t>
                      </a:r>
                      <a:r>
                        <a:rPr lang="en-US" sz="1800" dirty="0">
                          <a:solidFill>
                            <a:schemeClr val="tx1"/>
                          </a:solidFill>
                          <a:effectLst/>
                        </a:rPr>
                        <a:t>one	</a:t>
                      </a:r>
                      <a:r>
                        <a:rPr lang="en-US" sz="1800" dirty="0" err="1">
                          <a:solidFill>
                            <a:schemeClr val="tx1"/>
                          </a:solidFill>
                          <a:effectLst/>
                        </a:rPr>
                        <a:t>to</a:t>
                      </a:r>
                      <a:r>
                        <a:rPr lang="en-US" sz="1800" dirty="0" err="1">
                          <a:solidFill>
                            <a:schemeClr val="tx1"/>
                          </a:solidFill>
                          <a:effectLst/>
                          <a:highlight>
                            <a:srgbClr val="FFFF00"/>
                          </a:highlight>
                        </a:rPr>
                        <a:t>pin</a:t>
                      </a:r>
                      <a:r>
                        <a:rPr lang="en-US" sz="1800" dirty="0" err="1">
                          <a:solidFill>
                            <a:schemeClr val="tx1"/>
                          </a:solidFill>
                          <a:effectLst/>
                        </a:rPr>
                        <a:t>te</a:t>
                      </a:r>
                      <a:r>
                        <a:rPr lang="en-US" sz="1800" dirty="0">
                          <a:solidFill>
                            <a:schemeClr val="tx1"/>
                          </a:solidFill>
                          <a:effectLst/>
                        </a:rPr>
                        <a:t> //</a:t>
                      </a:r>
                    </a:p>
                    <a:p>
                      <a:pPr marL="0" marR="0">
                        <a:lnSpc>
                          <a:spcPct val="115000"/>
                        </a:lnSpc>
                        <a:spcBef>
                          <a:spcPts val="0"/>
                        </a:spcBef>
                        <a:spcAft>
                          <a:spcPts val="0"/>
                        </a:spcAft>
                      </a:pPr>
                      <a:r>
                        <a:rPr lang="en-US" sz="1800" dirty="0" smtClean="0">
                          <a:solidFill>
                            <a:schemeClr val="tx1"/>
                          </a:solidFill>
                          <a:effectLst/>
                        </a:rPr>
                        <a:t>23 </a:t>
                      </a:r>
                      <a:r>
                        <a:rPr lang="en-US" sz="1800" dirty="0">
                          <a:solidFill>
                            <a:schemeClr val="tx1"/>
                          </a:solidFill>
                          <a:effectLst/>
                        </a:rPr>
                        <a:t>tree	</a:t>
                      </a:r>
                      <a:r>
                        <a:rPr lang="en-US" sz="1800" dirty="0" err="1">
                          <a:solidFill>
                            <a:schemeClr val="tx1"/>
                          </a:solidFill>
                          <a:effectLst/>
                        </a:rPr>
                        <a:t>t</a:t>
                      </a:r>
                      <a:r>
                        <a:rPr lang="en-US" sz="1800" dirty="0" err="1">
                          <a:solidFill>
                            <a:schemeClr val="tx1"/>
                          </a:solidFill>
                          <a:effectLst/>
                          <a:highlight>
                            <a:srgbClr val="FFFF00"/>
                          </a:highlight>
                        </a:rPr>
                        <a:t>atta</a:t>
                      </a:r>
                      <a:r>
                        <a:rPr lang="en-US" sz="1800" dirty="0">
                          <a:solidFill>
                            <a:schemeClr val="tx1"/>
                          </a:solidFill>
                          <a:effectLst/>
                        </a:rPr>
                        <a:t> //</a:t>
                      </a:r>
                    </a:p>
                    <a:p>
                      <a:pPr marL="0" marR="0">
                        <a:lnSpc>
                          <a:spcPct val="115000"/>
                        </a:lnSpc>
                        <a:spcBef>
                          <a:spcPts val="0"/>
                        </a:spcBef>
                        <a:spcAft>
                          <a:spcPts val="0"/>
                        </a:spcAft>
                      </a:pPr>
                      <a:r>
                        <a:rPr lang="en-US" sz="1800" dirty="0" smtClean="0">
                          <a:solidFill>
                            <a:schemeClr val="tx1"/>
                          </a:solidFill>
                          <a:effectLst/>
                        </a:rPr>
                        <a:t>39 </a:t>
                      </a:r>
                      <a:r>
                        <a:rPr lang="en-US" sz="1800" dirty="0">
                          <a:solidFill>
                            <a:schemeClr val="tx1"/>
                          </a:solidFill>
                          <a:effectLst/>
                        </a:rPr>
                        <a:t>ear	</a:t>
                      </a:r>
                      <a:r>
                        <a:rPr lang="en-US" sz="1800" dirty="0" err="1">
                          <a:solidFill>
                            <a:schemeClr val="tx1"/>
                          </a:solidFill>
                          <a:effectLst/>
                        </a:rPr>
                        <a:t>la</a:t>
                      </a:r>
                      <a:r>
                        <a:rPr lang="en-US" sz="1800" dirty="0" err="1">
                          <a:solidFill>
                            <a:schemeClr val="tx1"/>
                          </a:solidFill>
                          <a:effectLst/>
                          <a:highlight>
                            <a:srgbClr val="FFFF00"/>
                          </a:highlight>
                        </a:rPr>
                        <a:t>Sok</a:t>
                      </a:r>
                      <a:r>
                        <a:rPr lang="en-US" sz="1800" dirty="0" err="1">
                          <a:solidFill>
                            <a:schemeClr val="tx1"/>
                          </a:solidFill>
                          <a:effectLst/>
                        </a:rPr>
                        <a:t>ti</a:t>
                      </a:r>
                      <a:r>
                        <a:rPr lang="en-US" sz="1800" dirty="0">
                          <a:solidFill>
                            <a:schemeClr val="tx1"/>
                          </a:solidFill>
                          <a:effectLst/>
                        </a:rPr>
                        <a:t> //</a:t>
                      </a:r>
                    </a:p>
                    <a:p>
                      <a:pPr marL="0" marR="0">
                        <a:lnSpc>
                          <a:spcPct val="115000"/>
                        </a:lnSpc>
                        <a:spcBef>
                          <a:spcPts val="0"/>
                        </a:spcBef>
                        <a:spcAft>
                          <a:spcPts val="0"/>
                        </a:spcAft>
                      </a:pPr>
                      <a:r>
                        <a:rPr lang="en-US" sz="1800" dirty="0" smtClean="0">
                          <a:solidFill>
                            <a:schemeClr val="tx1"/>
                          </a:solidFill>
                          <a:effectLst/>
                        </a:rPr>
                        <a:t>61 </a:t>
                      </a:r>
                      <a:r>
                        <a:rPr lang="en-US" sz="1800" dirty="0">
                          <a:solidFill>
                            <a:schemeClr val="tx1"/>
                          </a:solidFill>
                          <a:effectLst/>
                        </a:rPr>
                        <a:t>die	</a:t>
                      </a:r>
                      <a:r>
                        <a:rPr lang="en-US" sz="1800" dirty="0" err="1">
                          <a:solidFill>
                            <a:schemeClr val="tx1"/>
                          </a:solidFill>
                          <a:effectLst/>
                          <a:highlight>
                            <a:srgbClr val="FFFF00"/>
                          </a:highlight>
                        </a:rPr>
                        <a:t>aSe</a:t>
                      </a:r>
                      <a:r>
                        <a:rPr lang="en-US" sz="1800" dirty="0">
                          <a:solidFill>
                            <a:schemeClr val="tx1"/>
                          </a:solidFill>
                          <a:effectLst/>
                        </a:rPr>
                        <a:t> //</a:t>
                      </a:r>
                    </a:p>
                    <a:p>
                      <a:pPr marL="0" marR="0">
                        <a:lnSpc>
                          <a:spcPct val="115000"/>
                        </a:lnSpc>
                        <a:spcBef>
                          <a:spcPts val="0"/>
                        </a:spcBef>
                        <a:spcAft>
                          <a:spcPts val="0"/>
                        </a:spcAft>
                      </a:pPr>
                      <a:r>
                        <a:rPr lang="en-US" sz="1800" dirty="0">
                          <a:solidFill>
                            <a:schemeClr val="tx1"/>
                          </a:solidFill>
                          <a:effectLst/>
                        </a:rPr>
                        <a:t>66 come	</a:t>
                      </a:r>
                      <a:r>
                        <a:rPr lang="en-US" sz="1800" dirty="0" err="1">
                          <a:solidFill>
                            <a:schemeClr val="tx1"/>
                          </a:solidFill>
                          <a:effectLst/>
                          <a:highlight>
                            <a:srgbClr val="FFFF00"/>
                          </a:highlight>
                        </a:rPr>
                        <a:t>iy</a:t>
                      </a:r>
                      <a:r>
                        <a:rPr lang="en-US" sz="1800" dirty="0">
                          <a:solidFill>
                            <a:schemeClr val="tx1"/>
                          </a:solidFill>
                          <a:effectLst/>
                        </a:rPr>
                        <a:t> //</a:t>
                      </a:r>
                    </a:p>
                    <a:p>
                      <a:pPr marL="0" marR="0">
                        <a:lnSpc>
                          <a:spcPct val="115000"/>
                        </a:lnSpc>
                        <a:spcBef>
                          <a:spcPts val="0"/>
                        </a:spcBef>
                        <a:spcAft>
                          <a:spcPts val="0"/>
                        </a:spcAft>
                      </a:pPr>
                      <a:r>
                        <a:rPr lang="en-US" sz="1800" dirty="0" smtClean="0">
                          <a:solidFill>
                            <a:schemeClr val="tx1"/>
                          </a:solidFill>
                          <a:effectLst/>
                        </a:rPr>
                        <a:t>74 </a:t>
                      </a:r>
                      <a:r>
                        <a:rPr lang="en-US" sz="1800" dirty="0">
                          <a:solidFill>
                            <a:schemeClr val="tx1"/>
                          </a:solidFill>
                          <a:effectLst/>
                        </a:rPr>
                        <a:t>star	mo7 </a:t>
                      </a:r>
                      <a:r>
                        <a:rPr lang="en-US" sz="1800" dirty="0" err="1">
                          <a:solidFill>
                            <a:schemeClr val="tx1"/>
                          </a:solidFill>
                          <a:effectLst/>
                          <a:highlight>
                            <a:srgbClr val="FFFF00"/>
                          </a:highlight>
                        </a:rPr>
                        <a:t>yaCu</a:t>
                      </a:r>
                      <a:r>
                        <a:rPr lang="en-US" sz="1800" dirty="0">
                          <a:solidFill>
                            <a:schemeClr val="tx1"/>
                          </a:solidFill>
                          <a:effectLst/>
                        </a:rPr>
                        <a:t> //</a:t>
                      </a:r>
                    </a:p>
                    <a:p>
                      <a:pPr marL="0" marR="0">
                        <a:lnSpc>
                          <a:spcPct val="115000"/>
                        </a:lnSpc>
                        <a:spcBef>
                          <a:spcPts val="0"/>
                        </a:spcBef>
                        <a:spcAft>
                          <a:spcPts val="0"/>
                        </a:spcAft>
                      </a:pPr>
                      <a:r>
                        <a:rPr lang="en-US" sz="1800" dirty="0">
                          <a:solidFill>
                            <a:schemeClr val="tx1"/>
                          </a:solidFill>
                          <a:effectLst/>
                        </a:rPr>
                        <a:t>75 water	</a:t>
                      </a:r>
                      <a:r>
                        <a:rPr lang="en-US" sz="1800" dirty="0" err="1">
                          <a:solidFill>
                            <a:schemeClr val="tx1"/>
                          </a:solidFill>
                          <a:effectLst/>
                          <a:highlight>
                            <a:srgbClr val="FFFF00"/>
                          </a:highlight>
                        </a:rPr>
                        <a:t>k"a</a:t>
                      </a:r>
                      <a:r>
                        <a:rPr lang="en-US" sz="1800" dirty="0">
                          <a:solidFill>
                            <a:schemeClr val="tx1"/>
                          </a:solidFill>
                          <a:effectLst/>
                        </a:rPr>
                        <a:t> //</a:t>
                      </a:r>
                    </a:p>
                    <a:p>
                      <a:pPr marL="0" marR="0">
                        <a:lnSpc>
                          <a:spcPct val="115000"/>
                        </a:lnSpc>
                        <a:spcBef>
                          <a:spcPts val="0"/>
                        </a:spcBef>
                        <a:spcAft>
                          <a:spcPts val="0"/>
                        </a:spcAft>
                      </a:pPr>
                      <a:r>
                        <a:rPr lang="en-US" sz="1800" dirty="0">
                          <a:solidFill>
                            <a:schemeClr val="tx1"/>
                          </a:solidFill>
                          <a:effectLst/>
                        </a:rPr>
                        <a:t>77 stone	</a:t>
                      </a:r>
                      <a:r>
                        <a:rPr lang="en-US" sz="1800" dirty="0">
                          <a:solidFill>
                            <a:schemeClr val="tx1"/>
                          </a:solidFill>
                          <a:effectLst/>
                          <a:highlight>
                            <a:srgbClr val="FFFF00"/>
                          </a:highlight>
                        </a:rPr>
                        <a:t>a</a:t>
                      </a:r>
                      <a:r>
                        <a:rPr lang="en-US" sz="1800" dirty="0">
                          <a:solidFill>
                            <a:schemeClr val="tx1"/>
                          </a:solidFill>
                          <a:effectLst/>
                        </a:rPr>
                        <a:t> </a:t>
                      </a:r>
                      <a:r>
                        <a:rPr lang="en-US" sz="1800" dirty="0" smtClean="0">
                          <a:solidFill>
                            <a:schemeClr val="tx1"/>
                          </a:solidFill>
                          <a:effectLst/>
                        </a:rPr>
                        <a:t>//</a:t>
                      </a:r>
                      <a:endParaRPr lang="en-US" sz="1800" dirty="0">
                        <a:solidFill>
                          <a:schemeClr val="tx1"/>
                        </a:solidFill>
                        <a:effectLst/>
                      </a:endParaRPr>
                    </a:p>
                  </a:txBody>
                  <a:tcPr marL="30962" marR="30962" marT="0" marB="0">
                    <a:noFill/>
                  </a:tcPr>
                </a:tc>
                <a:tc>
                  <a:txBody>
                    <a:bodyPr/>
                    <a:lstStyle/>
                    <a:p>
                      <a:pPr marL="0" marR="0">
                        <a:lnSpc>
                          <a:spcPct val="115000"/>
                        </a:lnSpc>
                        <a:spcBef>
                          <a:spcPts val="0"/>
                        </a:spcBef>
                        <a:spcAft>
                          <a:spcPts val="0"/>
                        </a:spcAft>
                      </a:pPr>
                      <a:r>
                        <a:rPr lang="en-US" sz="1800" dirty="0" smtClean="0">
                          <a:solidFill>
                            <a:schemeClr val="tx1"/>
                          </a:solidFill>
                          <a:effectLst/>
                        </a:rPr>
                        <a:t>SALINAN</a:t>
                      </a:r>
                    </a:p>
                    <a:p>
                      <a:pPr marL="0" marR="0">
                        <a:lnSpc>
                          <a:spcPct val="115000"/>
                        </a:lnSpc>
                        <a:spcBef>
                          <a:spcPts val="0"/>
                        </a:spcBef>
                        <a:spcAft>
                          <a:spcPts val="0"/>
                        </a:spcAft>
                      </a:pPr>
                      <a:endParaRPr lang="en-US" sz="1800" dirty="0">
                        <a:solidFill>
                          <a:schemeClr val="tx1"/>
                        </a:solidFill>
                        <a:effectLst/>
                      </a:endParaRPr>
                    </a:p>
                    <a:p>
                      <a:pPr marL="0" marR="0">
                        <a:lnSpc>
                          <a:spcPct val="115000"/>
                        </a:lnSpc>
                        <a:spcBef>
                          <a:spcPts val="0"/>
                        </a:spcBef>
                        <a:spcAft>
                          <a:spcPts val="0"/>
                        </a:spcAft>
                      </a:pPr>
                      <a:r>
                        <a:rPr lang="en-US" sz="1800" dirty="0" smtClean="0">
                          <a:solidFill>
                            <a:schemeClr val="tx1"/>
                          </a:solidFill>
                          <a:effectLst/>
                        </a:rPr>
                        <a:t>11 </a:t>
                      </a:r>
                      <a:r>
                        <a:rPr lang="en-US" sz="1800" dirty="0">
                          <a:solidFill>
                            <a:schemeClr val="tx1"/>
                          </a:solidFill>
                          <a:effectLst/>
                        </a:rPr>
                        <a:t>one	t7~oL, t7~oixy~u //</a:t>
                      </a:r>
                    </a:p>
                    <a:p>
                      <a:pPr marL="0" marR="0">
                        <a:lnSpc>
                          <a:spcPct val="115000"/>
                        </a:lnSpc>
                        <a:spcBef>
                          <a:spcPts val="0"/>
                        </a:spcBef>
                        <a:spcAft>
                          <a:spcPts val="0"/>
                        </a:spcAft>
                      </a:pPr>
                      <a:r>
                        <a:rPr lang="en-US" sz="1800" dirty="0" smtClean="0">
                          <a:solidFill>
                            <a:schemeClr val="tx1"/>
                          </a:solidFill>
                          <a:effectLst/>
                        </a:rPr>
                        <a:t>23 </a:t>
                      </a:r>
                      <a:r>
                        <a:rPr lang="en-US" sz="1800" dirty="0">
                          <a:solidFill>
                            <a:schemeClr val="tx1"/>
                          </a:solidFill>
                          <a:effectLst/>
                        </a:rPr>
                        <a:t>tree	XXX //</a:t>
                      </a:r>
                    </a:p>
                    <a:p>
                      <a:pPr marL="0" marR="0">
                        <a:lnSpc>
                          <a:spcPct val="115000"/>
                        </a:lnSpc>
                        <a:spcBef>
                          <a:spcPts val="0"/>
                        </a:spcBef>
                        <a:spcAft>
                          <a:spcPts val="0"/>
                        </a:spcAft>
                      </a:pPr>
                      <a:r>
                        <a:rPr lang="en-US" sz="1800" dirty="0" smtClean="0">
                          <a:solidFill>
                            <a:schemeClr val="tx1"/>
                          </a:solidFill>
                          <a:effectLst/>
                        </a:rPr>
                        <a:t>39 </a:t>
                      </a:r>
                      <a:r>
                        <a:rPr lang="en-US" sz="1800" dirty="0">
                          <a:solidFill>
                            <a:schemeClr val="tx1"/>
                          </a:solidFill>
                          <a:effectLst/>
                        </a:rPr>
                        <a:t>ear	</a:t>
                      </a:r>
                      <a:r>
                        <a:rPr lang="en-US" sz="1800" dirty="0" err="1">
                          <a:solidFill>
                            <a:schemeClr val="tx1"/>
                          </a:solidFill>
                          <a:effectLst/>
                        </a:rPr>
                        <a:t>entat</a:t>
                      </a:r>
                      <a:r>
                        <a:rPr lang="en-US" sz="1800" dirty="0">
                          <a:solidFill>
                            <a:schemeClr val="tx1"/>
                          </a:solidFill>
                          <a:effectLst/>
                          <a:highlight>
                            <a:srgbClr val="FFFF00"/>
                          </a:highlight>
                        </a:rPr>
                        <a:t>, iSk</a:t>
                      </a:r>
                      <a:r>
                        <a:rPr lang="en-US" sz="1800" dirty="0">
                          <a:solidFill>
                            <a:schemeClr val="tx1"/>
                          </a:solidFill>
                          <a:effectLst/>
                        </a:rPr>
                        <a:t>7$o7ol //</a:t>
                      </a:r>
                    </a:p>
                    <a:p>
                      <a:pPr marL="0" marR="0">
                        <a:lnSpc>
                          <a:spcPct val="115000"/>
                        </a:lnSpc>
                        <a:spcBef>
                          <a:spcPts val="0"/>
                        </a:spcBef>
                        <a:spcAft>
                          <a:spcPts val="0"/>
                        </a:spcAft>
                      </a:pPr>
                      <a:r>
                        <a:rPr lang="en-US" sz="1800" dirty="0" smtClean="0">
                          <a:solidFill>
                            <a:schemeClr val="tx1"/>
                          </a:solidFill>
                          <a:effectLst/>
                        </a:rPr>
                        <a:t>61 </a:t>
                      </a:r>
                      <a:r>
                        <a:rPr lang="en-US" sz="1800" dirty="0">
                          <a:solidFill>
                            <a:schemeClr val="tx1"/>
                          </a:solidFill>
                          <a:effectLst/>
                        </a:rPr>
                        <a:t>die	</a:t>
                      </a:r>
                      <a:r>
                        <a:rPr lang="en-US" sz="1800" dirty="0" err="1">
                          <a:solidFill>
                            <a:schemeClr val="tx1"/>
                          </a:solidFill>
                          <a:effectLst/>
                          <a:highlight>
                            <a:srgbClr val="FFFF00"/>
                          </a:highlight>
                        </a:rPr>
                        <a:t>axap</a:t>
                      </a:r>
                      <a:r>
                        <a:rPr lang="en-US" sz="1800" dirty="0">
                          <a:solidFill>
                            <a:schemeClr val="tx1"/>
                          </a:solidFill>
                          <a:effectLst/>
                          <a:highlight>
                            <a:srgbClr val="FFFF00"/>
                          </a:highlight>
                        </a:rPr>
                        <a:t>, </a:t>
                      </a:r>
                      <a:r>
                        <a:rPr lang="en-US" sz="1800" dirty="0" err="1">
                          <a:solidFill>
                            <a:schemeClr val="tx1"/>
                          </a:solidFill>
                          <a:effectLst/>
                          <a:highlight>
                            <a:srgbClr val="FFFF00"/>
                          </a:highlight>
                        </a:rPr>
                        <a:t>Setep</a:t>
                      </a:r>
                      <a:r>
                        <a:rPr lang="en-US" sz="1800" dirty="0">
                          <a:solidFill>
                            <a:schemeClr val="tx1"/>
                          </a:solidFill>
                          <a:effectLst/>
                        </a:rPr>
                        <a:t> //</a:t>
                      </a:r>
                    </a:p>
                    <a:p>
                      <a:pPr marL="0" marR="0">
                        <a:lnSpc>
                          <a:spcPct val="115000"/>
                        </a:lnSpc>
                        <a:spcBef>
                          <a:spcPts val="0"/>
                        </a:spcBef>
                        <a:spcAft>
                          <a:spcPts val="0"/>
                        </a:spcAft>
                      </a:pPr>
                      <a:r>
                        <a:rPr lang="en-US" sz="1800" dirty="0">
                          <a:solidFill>
                            <a:schemeClr val="tx1"/>
                          </a:solidFill>
                          <a:effectLst/>
                        </a:rPr>
                        <a:t>66 come	</a:t>
                      </a:r>
                      <a:r>
                        <a:rPr lang="en-US" sz="1800" dirty="0" err="1">
                          <a:solidFill>
                            <a:schemeClr val="tx1"/>
                          </a:solidFill>
                          <a:effectLst/>
                          <a:highlight>
                            <a:srgbClr val="FFFF00"/>
                          </a:highlight>
                        </a:rPr>
                        <a:t>iax</a:t>
                      </a:r>
                      <a:r>
                        <a:rPr lang="en-US" sz="1800" dirty="0">
                          <a:solidFill>
                            <a:schemeClr val="tx1"/>
                          </a:solidFill>
                          <a:effectLst/>
                        </a:rPr>
                        <a:t>, </a:t>
                      </a:r>
                      <a:r>
                        <a:rPr lang="en-US" sz="1800" dirty="0" err="1">
                          <a:solidFill>
                            <a:schemeClr val="tx1"/>
                          </a:solidFill>
                          <a:effectLst/>
                        </a:rPr>
                        <a:t>enoxo</a:t>
                      </a:r>
                      <a:r>
                        <a:rPr lang="en-US" sz="1800" dirty="0">
                          <a:solidFill>
                            <a:schemeClr val="tx1"/>
                          </a:solidFill>
                          <a:effectLst/>
                        </a:rPr>
                        <a:t> //</a:t>
                      </a:r>
                    </a:p>
                    <a:p>
                      <a:pPr marL="0" marR="0">
                        <a:lnSpc>
                          <a:spcPct val="115000"/>
                        </a:lnSpc>
                        <a:spcBef>
                          <a:spcPts val="0"/>
                        </a:spcBef>
                        <a:spcAft>
                          <a:spcPts val="0"/>
                        </a:spcAft>
                      </a:pPr>
                      <a:r>
                        <a:rPr lang="en-US" sz="1800" dirty="0" smtClean="0">
                          <a:solidFill>
                            <a:schemeClr val="tx1"/>
                          </a:solidFill>
                          <a:effectLst/>
                        </a:rPr>
                        <a:t>74 </a:t>
                      </a:r>
                      <a:r>
                        <a:rPr lang="en-US" sz="1800" dirty="0">
                          <a:solidFill>
                            <a:schemeClr val="tx1"/>
                          </a:solidFill>
                          <a:effectLst/>
                        </a:rPr>
                        <a:t>star	</a:t>
                      </a:r>
                      <a:r>
                        <a:rPr lang="en-US" sz="1800" dirty="0" err="1">
                          <a:solidFill>
                            <a:schemeClr val="tx1"/>
                          </a:solidFill>
                          <a:effectLst/>
                          <a:highlight>
                            <a:srgbClr val="FFFF00"/>
                          </a:highlight>
                        </a:rPr>
                        <a:t>tacuwan</a:t>
                      </a:r>
                      <a:r>
                        <a:rPr lang="en-US" sz="1800" dirty="0">
                          <a:solidFill>
                            <a:schemeClr val="tx1"/>
                          </a:solidFill>
                          <a:effectLst/>
                        </a:rPr>
                        <a:t> //</a:t>
                      </a:r>
                    </a:p>
                    <a:p>
                      <a:pPr marL="0" marR="0">
                        <a:lnSpc>
                          <a:spcPct val="115000"/>
                        </a:lnSpc>
                        <a:spcBef>
                          <a:spcPts val="0"/>
                        </a:spcBef>
                        <a:spcAft>
                          <a:spcPts val="0"/>
                        </a:spcAft>
                      </a:pPr>
                      <a:r>
                        <a:rPr lang="en-US" sz="1800" dirty="0">
                          <a:solidFill>
                            <a:schemeClr val="tx1"/>
                          </a:solidFill>
                          <a:effectLst/>
                        </a:rPr>
                        <a:t>75 water	</a:t>
                      </a:r>
                      <a:r>
                        <a:rPr lang="en-US" sz="1800" dirty="0">
                          <a:solidFill>
                            <a:schemeClr val="tx1"/>
                          </a:solidFill>
                          <a:effectLst/>
                          <a:highlight>
                            <a:srgbClr val="FFFF00"/>
                          </a:highlight>
                        </a:rPr>
                        <a:t>Sa7, Ca7</a:t>
                      </a:r>
                      <a:r>
                        <a:rPr lang="en-US" sz="1800" dirty="0">
                          <a:solidFill>
                            <a:schemeClr val="tx1"/>
                          </a:solidFill>
                          <a:effectLst/>
                        </a:rPr>
                        <a:t> //</a:t>
                      </a:r>
                    </a:p>
                    <a:p>
                      <a:pPr marL="0" marR="0">
                        <a:lnSpc>
                          <a:spcPct val="115000"/>
                        </a:lnSpc>
                        <a:spcBef>
                          <a:spcPts val="0"/>
                        </a:spcBef>
                        <a:spcAft>
                          <a:spcPts val="0"/>
                        </a:spcAft>
                      </a:pPr>
                      <a:r>
                        <a:rPr lang="en-US" sz="1800" dirty="0">
                          <a:solidFill>
                            <a:schemeClr val="tx1"/>
                          </a:solidFill>
                          <a:effectLst/>
                        </a:rPr>
                        <a:t>77 stone	</a:t>
                      </a:r>
                      <a:r>
                        <a:rPr lang="en-US" sz="1800" dirty="0">
                          <a:solidFill>
                            <a:schemeClr val="tx1"/>
                          </a:solidFill>
                          <a:effectLst/>
                          <a:highlight>
                            <a:srgbClr val="FFFF00"/>
                          </a:highlight>
                        </a:rPr>
                        <a:t>Cx~a7, </a:t>
                      </a:r>
                      <a:r>
                        <a:rPr lang="en-US" sz="1800" dirty="0" err="1">
                          <a:solidFill>
                            <a:schemeClr val="tx1"/>
                          </a:solidFill>
                          <a:effectLst/>
                          <a:highlight>
                            <a:srgbClr val="FFFF00"/>
                          </a:highlight>
                        </a:rPr>
                        <a:t>Sx~ap</a:t>
                      </a:r>
                      <a:r>
                        <a:rPr lang="en-US" sz="1800" dirty="0">
                          <a:solidFill>
                            <a:schemeClr val="tx1"/>
                          </a:solidFill>
                          <a:effectLst/>
                        </a:rPr>
                        <a:t> </a:t>
                      </a:r>
                      <a:r>
                        <a:rPr lang="en-US" sz="1800" dirty="0" smtClean="0">
                          <a:solidFill>
                            <a:schemeClr val="tx1"/>
                          </a:solidFill>
                          <a:effectLst/>
                        </a:rPr>
                        <a:t>//</a:t>
                      </a:r>
                      <a:endParaRPr lang="en-US" sz="1800" dirty="0">
                        <a:solidFill>
                          <a:schemeClr val="tx1"/>
                        </a:solidFill>
                        <a:effectLst/>
                      </a:endParaRPr>
                    </a:p>
                  </a:txBody>
                  <a:tcPr marL="30962" marR="30962" marT="0" marB="0">
                    <a:noFill/>
                  </a:tcPr>
                </a:tc>
                <a:tc>
                  <a:txBody>
                    <a:bodyPr/>
                    <a:lstStyle/>
                    <a:p>
                      <a:pPr marL="0" marR="0">
                        <a:lnSpc>
                          <a:spcPct val="115000"/>
                        </a:lnSpc>
                        <a:spcBef>
                          <a:spcPts val="0"/>
                        </a:spcBef>
                        <a:spcAft>
                          <a:spcPts val="0"/>
                        </a:spcAft>
                      </a:pPr>
                      <a:r>
                        <a:rPr lang="en-US" sz="1800" dirty="0" smtClean="0">
                          <a:solidFill>
                            <a:schemeClr val="tx1"/>
                          </a:solidFill>
                          <a:effectLst/>
                        </a:rPr>
                        <a:t>CHIMARIKO</a:t>
                      </a:r>
                    </a:p>
                    <a:p>
                      <a:pPr marL="0" marR="0">
                        <a:lnSpc>
                          <a:spcPct val="115000"/>
                        </a:lnSpc>
                        <a:spcBef>
                          <a:spcPts val="0"/>
                        </a:spcBef>
                        <a:spcAft>
                          <a:spcPts val="0"/>
                        </a:spcAft>
                      </a:pPr>
                      <a:endParaRPr lang="en-US" sz="1800" dirty="0" smtClean="0">
                        <a:solidFill>
                          <a:schemeClr val="tx1"/>
                        </a:solidFill>
                        <a:effectLst/>
                      </a:endParaRPr>
                    </a:p>
                    <a:p>
                      <a:pPr marL="0" marR="0">
                        <a:lnSpc>
                          <a:spcPct val="115000"/>
                        </a:lnSpc>
                        <a:spcBef>
                          <a:spcPts val="0"/>
                        </a:spcBef>
                        <a:spcAft>
                          <a:spcPts val="0"/>
                        </a:spcAft>
                      </a:pPr>
                      <a:r>
                        <a:rPr lang="en-US" sz="1800" dirty="0" smtClean="0">
                          <a:solidFill>
                            <a:schemeClr val="tx1"/>
                          </a:solidFill>
                          <a:effectLst/>
                        </a:rPr>
                        <a:t>11 </a:t>
                      </a:r>
                      <a:r>
                        <a:rPr lang="en-US" sz="1800" dirty="0">
                          <a:solidFill>
                            <a:schemeClr val="tx1"/>
                          </a:solidFill>
                          <a:effectLst/>
                        </a:rPr>
                        <a:t>one	</a:t>
                      </a:r>
                      <a:r>
                        <a:rPr lang="en-US" sz="1800" dirty="0">
                          <a:solidFill>
                            <a:schemeClr val="tx1"/>
                          </a:solidFill>
                          <a:effectLst/>
                          <a:highlight>
                            <a:srgbClr val="FFFF00"/>
                          </a:highlight>
                        </a:rPr>
                        <a:t>pun, </a:t>
                      </a:r>
                      <a:r>
                        <a:rPr lang="en-US" sz="1800" dirty="0" err="1">
                          <a:solidFill>
                            <a:schemeClr val="tx1"/>
                          </a:solidFill>
                          <a:effectLst/>
                          <a:highlight>
                            <a:srgbClr val="FFFF00"/>
                          </a:highlight>
                        </a:rPr>
                        <a:t>p"un</a:t>
                      </a:r>
                      <a:r>
                        <a:rPr lang="en-US" sz="1800" dirty="0">
                          <a:solidFill>
                            <a:schemeClr val="tx1"/>
                          </a:solidFill>
                          <a:effectLst/>
                        </a:rPr>
                        <a:t> //</a:t>
                      </a:r>
                    </a:p>
                    <a:p>
                      <a:pPr marL="0" marR="0">
                        <a:lnSpc>
                          <a:spcPct val="115000"/>
                        </a:lnSpc>
                        <a:spcBef>
                          <a:spcPts val="0"/>
                        </a:spcBef>
                        <a:spcAft>
                          <a:spcPts val="0"/>
                        </a:spcAft>
                      </a:pPr>
                      <a:r>
                        <a:rPr lang="en-US" sz="1800" dirty="0" smtClean="0">
                          <a:solidFill>
                            <a:schemeClr val="tx1"/>
                          </a:solidFill>
                          <a:effectLst/>
                        </a:rPr>
                        <a:t>23 </a:t>
                      </a:r>
                      <a:r>
                        <a:rPr lang="en-US" sz="1800" dirty="0">
                          <a:solidFill>
                            <a:schemeClr val="tx1"/>
                          </a:solidFill>
                          <a:effectLst/>
                        </a:rPr>
                        <a:t>tree	</a:t>
                      </a:r>
                      <a:r>
                        <a:rPr lang="en-US" sz="1800" dirty="0" err="1">
                          <a:solidFill>
                            <a:schemeClr val="tx1"/>
                          </a:solidFill>
                          <a:effectLst/>
                          <a:highlight>
                            <a:srgbClr val="FFFF00"/>
                          </a:highlight>
                        </a:rPr>
                        <a:t>at"a</a:t>
                      </a:r>
                      <a:r>
                        <a:rPr lang="en-US" sz="1800" dirty="0">
                          <a:solidFill>
                            <a:schemeClr val="tx1"/>
                          </a:solidFill>
                          <a:effectLst/>
                          <a:highlight>
                            <a:srgbClr val="FFFF00"/>
                          </a:highlight>
                        </a:rPr>
                        <a:t>,</a:t>
                      </a:r>
                      <a:r>
                        <a:rPr lang="en-US" sz="1800" dirty="0">
                          <a:solidFill>
                            <a:schemeClr val="tx1"/>
                          </a:solidFill>
                          <a:effectLst/>
                        </a:rPr>
                        <a:t> </a:t>
                      </a:r>
                      <a:r>
                        <a:rPr lang="en-US" sz="1800" dirty="0" err="1">
                          <a:solidFill>
                            <a:schemeClr val="tx1"/>
                          </a:solidFill>
                          <a:effectLst/>
                        </a:rPr>
                        <a:t>aca</a:t>
                      </a:r>
                      <a:r>
                        <a:rPr lang="en-US" sz="1800" dirty="0">
                          <a:solidFill>
                            <a:schemeClr val="tx1"/>
                          </a:solidFill>
                          <a:effectLst/>
                        </a:rPr>
                        <a:t> //</a:t>
                      </a:r>
                    </a:p>
                    <a:p>
                      <a:pPr marL="0" marR="0">
                        <a:lnSpc>
                          <a:spcPct val="115000"/>
                        </a:lnSpc>
                        <a:spcBef>
                          <a:spcPts val="0"/>
                        </a:spcBef>
                        <a:spcAft>
                          <a:spcPts val="0"/>
                        </a:spcAft>
                      </a:pPr>
                      <a:r>
                        <a:rPr lang="en-US" sz="1800" dirty="0" smtClean="0">
                          <a:solidFill>
                            <a:schemeClr val="tx1"/>
                          </a:solidFill>
                          <a:effectLst/>
                        </a:rPr>
                        <a:t>39 </a:t>
                      </a:r>
                      <a:r>
                        <a:rPr lang="en-US" sz="1800" dirty="0">
                          <a:solidFill>
                            <a:schemeClr val="tx1"/>
                          </a:solidFill>
                          <a:effectLst/>
                        </a:rPr>
                        <a:t>ear	</a:t>
                      </a:r>
                      <a:r>
                        <a:rPr lang="en-US" sz="1800" dirty="0" err="1">
                          <a:solidFill>
                            <a:schemeClr val="tx1"/>
                          </a:solidFill>
                          <a:effectLst/>
                          <a:highlight>
                            <a:srgbClr val="FFFF00"/>
                          </a:highlight>
                        </a:rPr>
                        <a:t>hisa</a:t>
                      </a:r>
                      <a:r>
                        <a:rPr lang="en-US" sz="1800" dirty="0" err="1">
                          <a:solidFill>
                            <a:schemeClr val="tx1"/>
                          </a:solidFill>
                          <a:effectLst/>
                        </a:rPr>
                        <a:t>m</a:t>
                      </a:r>
                      <a:r>
                        <a:rPr lang="en-US" sz="1800" dirty="0">
                          <a:solidFill>
                            <a:schemeClr val="tx1"/>
                          </a:solidFill>
                          <a:effectLst/>
                        </a:rPr>
                        <a:t>, </a:t>
                      </a:r>
                      <a:r>
                        <a:rPr lang="en-US" sz="1800" dirty="0" err="1">
                          <a:solidFill>
                            <a:schemeClr val="tx1"/>
                          </a:solidFill>
                          <a:effectLst/>
                        </a:rPr>
                        <a:t>hiSam</a:t>
                      </a:r>
                      <a:r>
                        <a:rPr lang="en-US" sz="1800" dirty="0">
                          <a:solidFill>
                            <a:schemeClr val="tx1"/>
                          </a:solidFill>
                          <a:effectLst/>
                        </a:rPr>
                        <a:t> //</a:t>
                      </a:r>
                    </a:p>
                    <a:p>
                      <a:pPr marL="0" marR="0">
                        <a:lnSpc>
                          <a:spcPct val="115000"/>
                        </a:lnSpc>
                        <a:spcBef>
                          <a:spcPts val="0"/>
                        </a:spcBef>
                        <a:spcAft>
                          <a:spcPts val="0"/>
                        </a:spcAft>
                      </a:pPr>
                      <a:r>
                        <a:rPr lang="en-US" sz="1800" dirty="0" smtClean="0">
                          <a:solidFill>
                            <a:schemeClr val="tx1"/>
                          </a:solidFill>
                          <a:effectLst/>
                        </a:rPr>
                        <a:t>61 </a:t>
                      </a:r>
                      <a:r>
                        <a:rPr lang="en-US" sz="1800" dirty="0">
                          <a:solidFill>
                            <a:schemeClr val="tx1"/>
                          </a:solidFill>
                          <a:effectLst/>
                        </a:rPr>
                        <a:t>die	</a:t>
                      </a:r>
                      <a:r>
                        <a:rPr lang="en-US" sz="1800" dirty="0" err="1">
                          <a:solidFill>
                            <a:schemeClr val="tx1"/>
                          </a:solidFill>
                          <a:effectLst/>
                        </a:rPr>
                        <a:t>qe</a:t>
                      </a:r>
                      <a:r>
                        <a:rPr lang="en-US" sz="1800" dirty="0">
                          <a:solidFill>
                            <a:schemeClr val="tx1"/>
                          </a:solidFill>
                          <a:effectLst/>
                        </a:rPr>
                        <a:t> //</a:t>
                      </a:r>
                    </a:p>
                    <a:p>
                      <a:pPr marL="0" marR="0">
                        <a:lnSpc>
                          <a:spcPct val="115000"/>
                        </a:lnSpc>
                        <a:spcBef>
                          <a:spcPts val="0"/>
                        </a:spcBef>
                        <a:spcAft>
                          <a:spcPts val="0"/>
                        </a:spcAft>
                      </a:pPr>
                      <a:r>
                        <a:rPr lang="en-US" sz="1800" dirty="0">
                          <a:solidFill>
                            <a:schemeClr val="tx1"/>
                          </a:solidFill>
                          <a:effectLst/>
                        </a:rPr>
                        <a:t>66 come	XXX //</a:t>
                      </a:r>
                    </a:p>
                    <a:p>
                      <a:pPr marL="0" marR="0">
                        <a:lnSpc>
                          <a:spcPct val="115000"/>
                        </a:lnSpc>
                        <a:spcBef>
                          <a:spcPts val="0"/>
                        </a:spcBef>
                        <a:spcAft>
                          <a:spcPts val="0"/>
                        </a:spcAft>
                      </a:pPr>
                      <a:r>
                        <a:rPr lang="es-MX" sz="1800" dirty="0" smtClean="0">
                          <a:solidFill>
                            <a:schemeClr val="tx1"/>
                          </a:solidFill>
                          <a:effectLst/>
                        </a:rPr>
                        <a:t>74 </a:t>
                      </a:r>
                      <a:r>
                        <a:rPr lang="es-MX" sz="1800" dirty="0" err="1">
                          <a:solidFill>
                            <a:schemeClr val="tx1"/>
                          </a:solidFill>
                          <a:effectLst/>
                        </a:rPr>
                        <a:t>star</a:t>
                      </a:r>
                      <a:r>
                        <a:rPr lang="es-MX" sz="1800" dirty="0">
                          <a:solidFill>
                            <a:schemeClr val="tx1"/>
                          </a:solidFill>
                          <a:effectLst/>
                        </a:rPr>
                        <a:t>	</a:t>
                      </a:r>
                      <a:r>
                        <a:rPr lang="es-MX" sz="1800" dirty="0" err="1">
                          <a:solidFill>
                            <a:schemeClr val="tx1"/>
                          </a:solidFill>
                          <a:effectLst/>
                        </a:rPr>
                        <a:t>munu</a:t>
                      </a:r>
                      <a:r>
                        <a:rPr lang="es-MX" sz="1800" dirty="0">
                          <a:solidFill>
                            <a:schemeClr val="tx1"/>
                          </a:solidFill>
                          <a:effectLst/>
                        </a:rPr>
                        <a:t>, mono //</a:t>
                      </a:r>
                      <a:endParaRPr lang="en-US" sz="1800" dirty="0">
                        <a:solidFill>
                          <a:schemeClr val="tx1"/>
                        </a:solidFill>
                        <a:effectLst/>
                      </a:endParaRPr>
                    </a:p>
                    <a:p>
                      <a:pPr marL="0" marR="0">
                        <a:lnSpc>
                          <a:spcPct val="115000"/>
                        </a:lnSpc>
                        <a:spcBef>
                          <a:spcPts val="0"/>
                        </a:spcBef>
                        <a:spcAft>
                          <a:spcPts val="0"/>
                        </a:spcAft>
                      </a:pPr>
                      <a:r>
                        <a:rPr lang="en-US" sz="1800" dirty="0">
                          <a:solidFill>
                            <a:schemeClr val="tx1"/>
                          </a:solidFill>
                          <a:effectLst/>
                        </a:rPr>
                        <a:t>75 water	</a:t>
                      </a:r>
                      <a:r>
                        <a:rPr lang="en-US" sz="1800" dirty="0">
                          <a:solidFill>
                            <a:schemeClr val="tx1"/>
                          </a:solidFill>
                          <a:effectLst/>
                          <a:highlight>
                            <a:srgbClr val="FFFF00"/>
                          </a:highlight>
                        </a:rPr>
                        <a:t>a7ka, </a:t>
                      </a:r>
                      <a:r>
                        <a:rPr lang="en-US" sz="1800" dirty="0" err="1">
                          <a:solidFill>
                            <a:schemeClr val="tx1"/>
                          </a:solidFill>
                          <a:effectLst/>
                          <a:highlight>
                            <a:srgbClr val="FFFF00"/>
                          </a:highlight>
                        </a:rPr>
                        <a:t>aqa</a:t>
                      </a:r>
                      <a:r>
                        <a:rPr lang="en-US" sz="1800" dirty="0">
                          <a:solidFill>
                            <a:schemeClr val="tx1"/>
                          </a:solidFill>
                          <a:effectLst/>
                        </a:rPr>
                        <a:t> //</a:t>
                      </a:r>
                    </a:p>
                    <a:p>
                      <a:pPr marL="0" marR="0">
                        <a:lnSpc>
                          <a:spcPct val="115000"/>
                        </a:lnSpc>
                        <a:spcBef>
                          <a:spcPts val="0"/>
                        </a:spcBef>
                        <a:spcAft>
                          <a:spcPts val="0"/>
                        </a:spcAft>
                      </a:pPr>
                      <a:r>
                        <a:rPr lang="en-US" sz="1800" dirty="0">
                          <a:solidFill>
                            <a:schemeClr val="tx1"/>
                          </a:solidFill>
                          <a:effectLst/>
                        </a:rPr>
                        <a:t>77 stone	</a:t>
                      </a:r>
                      <a:r>
                        <a:rPr lang="en-US" sz="1800" dirty="0">
                          <a:solidFill>
                            <a:schemeClr val="tx1"/>
                          </a:solidFill>
                          <a:effectLst/>
                          <a:highlight>
                            <a:srgbClr val="FFFF00"/>
                          </a:highlight>
                        </a:rPr>
                        <a:t>qa7a, </a:t>
                      </a:r>
                      <a:r>
                        <a:rPr lang="en-US" sz="1800" dirty="0" err="1">
                          <a:solidFill>
                            <a:schemeClr val="tx1"/>
                          </a:solidFill>
                          <a:effectLst/>
                          <a:highlight>
                            <a:srgbClr val="FFFF00"/>
                          </a:highlight>
                        </a:rPr>
                        <a:t>ka</a:t>
                      </a:r>
                      <a:r>
                        <a:rPr lang="en-US" sz="1800" dirty="0">
                          <a:solidFill>
                            <a:schemeClr val="tx1"/>
                          </a:solidFill>
                          <a:effectLst/>
                        </a:rPr>
                        <a:t> </a:t>
                      </a:r>
                      <a:r>
                        <a:rPr lang="en-US" sz="1800" dirty="0" smtClean="0">
                          <a:solidFill>
                            <a:schemeClr val="tx1"/>
                          </a:solidFill>
                          <a:effectLst/>
                        </a:rPr>
                        <a:t>//</a:t>
                      </a:r>
                      <a:endParaRPr lang="en-US" sz="1800" dirty="0">
                        <a:solidFill>
                          <a:schemeClr val="tx1"/>
                        </a:solidFill>
                        <a:effectLst/>
                      </a:endParaRPr>
                    </a:p>
                  </a:txBody>
                  <a:tcPr marL="30962" marR="30962" marT="0" marB="0">
                    <a:noFill/>
                  </a:tcPr>
                </a:tc>
              </a:tr>
            </a:tbl>
          </a:graphicData>
        </a:graphic>
      </p:graphicFrame>
      <p:sp>
        <p:nvSpPr>
          <p:cNvPr id="3" name="TextBox 2"/>
          <p:cNvSpPr txBox="1"/>
          <p:nvPr/>
        </p:nvSpPr>
        <p:spPr>
          <a:xfrm>
            <a:off x="1828800" y="609600"/>
            <a:ext cx="4907305" cy="584775"/>
          </a:xfrm>
          <a:prstGeom prst="rect">
            <a:avLst/>
          </a:prstGeom>
          <a:noFill/>
        </p:spPr>
        <p:txBody>
          <a:bodyPr wrap="none" rtlCol="0">
            <a:spAutoFit/>
          </a:bodyPr>
          <a:lstStyle/>
          <a:p>
            <a:r>
              <a:rPr lang="en-US" sz="3200" dirty="0" smtClean="0"/>
              <a:t>Inspection of ASJP word lists</a:t>
            </a:r>
            <a:endParaRPr lang="en-US" sz="3200" dirty="0"/>
          </a:p>
        </p:txBody>
      </p:sp>
      <p:sp>
        <p:nvSpPr>
          <p:cNvPr id="4" name="TextBox 3"/>
          <p:cNvSpPr txBox="1"/>
          <p:nvPr/>
        </p:nvSpPr>
        <p:spPr>
          <a:xfrm>
            <a:off x="706857" y="5181600"/>
            <a:ext cx="7151189" cy="830997"/>
          </a:xfrm>
          <a:prstGeom prst="rect">
            <a:avLst/>
          </a:prstGeom>
          <a:noFill/>
        </p:spPr>
        <p:txBody>
          <a:bodyPr wrap="none" rtlCol="0">
            <a:spAutoFit/>
          </a:bodyPr>
          <a:lstStyle/>
          <a:p>
            <a:pPr algn="ctr"/>
            <a:r>
              <a:rPr lang="en-US" sz="2400" dirty="0" smtClean="0"/>
              <a:t>Note: here one might be able to make a good</a:t>
            </a:r>
          </a:p>
          <a:p>
            <a:pPr algn="ctr"/>
            <a:r>
              <a:rPr lang="en-US" sz="2400" dirty="0" smtClean="0"/>
              <a:t>Probabilistic argument, but it wouldn’t convince anyone</a:t>
            </a:r>
            <a:endParaRPr lang="en-US" sz="2400" dirty="0"/>
          </a:p>
        </p:txBody>
      </p:sp>
    </p:spTree>
    <p:extLst>
      <p:ext uri="{BB962C8B-B14F-4D97-AF65-F5344CB8AC3E}">
        <p14:creationId xmlns:p14="http://schemas.microsoft.com/office/powerpoint/2010/main" val="59375189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e-DE" dirty="0" smtClean="0">
                <a:solidFill>
                  <a:schemeClr val="tx2"/>
                </a:solidFill>
              </a:rPr>
              <a:t>Better evidence</a:t>
            </a:r>
            <a:endParaRPr lang="en-US" dirty="0"/>
          </a:p>
        </p:txBody>
      </p:sp>
      <p:sp>
        <p:nvSpPr>
          <p:cNvPr id="3" name="Content Placeholder 2"/>
          <p:cNvSpPr>
            <a:spLocks noGrp="1"/>
          </p:cNvSpPr>
          <p:nvPr>
            <p:ph idx="1"/>
          </p:nvPr>
        </p:nvSpPr>
        <p:spPr/>
        <p:txBody>
          <a:bodyPr>
            <a:normAutofit/>
          </a:bodyPr>
          <a:lstStyle/>
          <a:p>
            <a:r>
              <a:rPr lang="en-US" dirty="0" smtClean="0"/>
              <a:t>78 probable lexical cognate sets between proto-</a:t>
            </a:r>
            <a:r>
              <a:rPr lang="en-US" dirty="0" err="1" smtClean="0"/>
              <a:t>Hokan</a:t>
            </a:r>
            <a:r>
              <a:rPr lang="en-US" dirty="0" smtClean="0"/>
              <a:t> (Kaufman 1988) and Zuni (Newman 1958)</a:t>
            </a:r>
          </a:p>
          <a:p>
            <a:r>
              <a:rPr lang="en-US" dirty="0" smtClean="0"/>
              <a:t>Around a dozen probable cognate affixes</a:t>
            </a:r>
          </a:p>
          <a:p>
            <a:r>
              <a:rPr lang="en-US" dirty="0" smtClean="0"/>
              <a:t>Strong tendency for cognates to belong to universally stable vocabulary:</a:t>
            </a:r>
          </a:p>
          <a:p>
            <a:pPr lvl="1"/>
            <a:r>
              <a:rPr lang="en-US" dirty="0" smtClean="0"/>
              <a:t>18% of the 100-item </a:t>
            </a:r>
            <a:r>
              <a:rPr lang="en-US" dirty="0" err="1" smtClean="0"/>
              <a:t>Swadesh</a:t>
            </a:r>
            <a:r>
              <a:rPr lang="en-US" dirty="0" smtClean="0"/>
              <a:t> list</a:t>
            </a:r>
          </a:p>
          <a:p>
            <a:pPr lvl="1"/>
            <a:r>
              <a:rPr lang="en-US" dirty="0" smtClean="0"/>
              <a:t>36% of the ASJP 40-item list of highly stable items</a:t>
            </a:r>
          </a:p>
          <a:p>
            <a:endParaRPr lang="en-US" dirty="0"/>
          </a:p>
        </p:txBody>
      </p:sp>
    </p:spTree>
    <p:extLst>
      <p:ext uri="{BB962C8B-B14F-4D97-AF65-F5344CB8AC3E}">
        <p14:creationId xmlns:p14="http://schemas.microsoft.com/office/powerpoint/2010/main" val="209586966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e-DE" dirty="0" smtClean="0">
                <a:solidFill>
                  <a:schemeClr val="tx2"/>
                </a:solidFill>
              </a:rPr>
              <a:t>Examples</a:t>
            </a:r>
            <a:endParaRPr lang="en-US" dirty="0"/>
          </a:p>
        </p:txBody>
      </p:sp>
      <p:sp>
        <p:nvSpPr>
          <p:cNvPr id="3" name="Content Placeholder 2"/>
          <p:cNvSpPr>
            <a:spLocks noGrp="1"/>
          </p:cNvSpPr>
          <p:nvPr>
            <p:ph idx="1"/>
          </p:nvPr>
        </p:nvSpPr>
        <p:spPr/>
        <p:txBody>
          <a:bodyPr>
            <a:normAutofit/>
          </a:bodyPr>
          <a:lstStyle/>
          <a:p>
            <a:r>
              <a:rPr lang="en-US" dirty="0" smtClean="0"/>
              <a:t>5 cases where Zuni </a:t>
            </a:r>
            <a:r>
              <a:rPr lang="en-US" i="1" dirty="0" smtClean="0"/>
              <a:t>t</a:t>
            </a:r>
            <a:r>
              <a:rPr lang="en-US" dirty="0" smtClean="0"/>
              <a:t> : </a:t>
            </a:r>
            <a:r>
              <a:rPr lang="en-US" dirty="0" err="1" smtClean="0"/>
              <a:t>pHokan</a:t>
            </a:r>
            <a:r>
              <a:rPr lang="en-US" dirty="0" smtClean="0"/>
              <a:t> *Ø</a:t>
            </a:r>
          </a:p>
        </p:txBody>
      </p:sp>
      <p:graphicFrame>
        <p:nvGraphicFramePr>
          <p:cNvPr id="4" name="Table 3"/>
          <p:cNvGraphicFramePr>
            <a:graphicFrameLocks noGrp="1"/>
          </p:cNvGraphicFramePr>
          <p:nvPr>
            <p:extLst>
              <p:ext uri="{D42A27DB-BD31-4B8C-83A1-F6EECF244321}">
                <p14:modId xmlns:p14="http://schemas.microsoft.com/office/powerpoint/2010/main" val="2180668241"/>
              </p:ext>
            </p:extLst>
          </p:nvPr>
        </p:nvGraphicFramePr>
        <p:xfrm>
          <a:off x="1343025" y="2733675"/>
          <a:ext cx="6096000" cy="222504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r>
                        <a:rPr lang="en-US" dirty="0" smtClean="0"/>
                        <a:t>Zuni</a:t>
                      </a:r>
                      <a:endParaRPr lang="en-US" dirty="0"/>
                    </a:p>
                  </a:txBody>
                  <a:tcPr/>
                </a:tc>
                <a:tc>
                  <a:txBody>
                    <a:bodyPr/>
                    <a:lstStyle/>
                    <a:p>
                      <a:r>
                        <a:rPr lang="en-US" dirty="0" err="1" smtClean="0"/>
                        <a:t>pHokan</a:t>
                      </a:r>
                      <a:endParaRPr lang="en-US" dirty="0"/>
                    </a:p>
                  </a:txBody>
                  <a:tcPr/>
                </a:tc>
                <a:tc>
                  <a:txBody>
                    <a:bodyPr/>
                    <a:lstStyle/>
                    <a:p>
                      <a:r>
                        <a:rPr lang="en-US" dirty="0" smtClean="0"/>
                        <a:t>meaning</a:t>
                      </a:r>
                      <a:endParaRPr lang="en-US" dirty="0"/>
                    </a:p>
                  </a:txBody>
                  <a:tcPr/>
                </a:tc>
              </a:tr>
              <a:tr h="370840">
                <a:tc>
                  <a:txBody>
                    <a:bodyPr/>
                    <a:lstStyle/>
                    <a:p>
                      <a:r>
                        <a:rPr lang="en-US" dirty="0" err="1" smtClean="0"/>
                        <a:t>te:ya</a:t>
                      </a:r>
                      <a:endParaRPr lang="en-US" dirty="0"/>
                    </a:p>
                  </a:txBody>
                  <a:tcPr/>
                </a:tc>
                <a:tc>
                  <a:txBody>
                    <a:bodyPr/>
                    <a:lstStyle/>
                    <a:p>
                      <a:r>
                        <a:rPr lang="en-US" dirty="0" smtClean="0"/>
                        <a:t>*+(a)</a:t>
                      </a:r>
                      <a:r>
                        <a:rPr lang="en-US" dirty="0" err="1" smtClean="0"/>
                        <a:t>yu</a:t>
                      </a:r>
                      <a:endParaRPr lang="en-US" dirty="0"/>
                    </a:p>
                  </a:txBody>
                  <a:tcPr/>
                </a:tc>
                <a:tc>
                  <a:txBody>
                    <a:bodyPr/>
                    <a:lstStyle/>
                    <a:p>
                      <a:r>
                        <a:rPr lang="en-US" dirty="0" smtClean="0"/>
                        <a:t>again</a:t>
                      </a:r>
                      <a:endParaRPr lang="en-US" dirty="0"/>
                    </a:p>
                  </a:txBody>
                  <a:tcPr/>
                </a:tc>
              </a:tr>
              <a:tr h="370840">
                <a:tc>
                  <a:txBody>
                    <a:bodyPr/>
                    <a:lstStyle/>
                    <a:p>
                      <a:r>
                        <a:rPr lang="en-US" dirty="0" err="1" smtClean="0"/>
                        <a:t>taʔwi</a:t>
                      </a:r>
                      <a:endParaRPr lang="en-US" dirty="0"/>
                    </a:p>
                  </a:txBody>
                  <a:tcPr/>
                </a:tc>
                <a:tc>
                  <a:txBody>
                    <a:bodyPr/>
                    <a:lstStyle/>
                    <a:p>
                      <a:r>
                        <a:rPr lang="en-US" dirty="0" smtClean="0"/>
                        <a:t>*</a:t>
                      </a:r>
                      <a:r>
                        <a:rPr lang="en-US" dirty="0" err="1" smtClean="0"/>
                        <a:t>wey</a:t>
                      </a:r>
                      <a:endParaRPr lang="en-US" dirty="0"/>
                    </a:p>
                  </a:txBody>
                  <a:tcPr/>
                </a:tc>
                <a:tc>
                  <a:txBody>
                    <a:bodyPr/>
                    <a:lstStyle/>
                    <a:p>
                      <a:r>
                        <a:rPr lang="en-US" smtClean="0"/>
                        <a:t>oak</a:t>
                      </a:r>
                      <a:endParaRPr lang="en-US" dirty="0"/>
                    </a:p>
                  </a:txBody>
                  <a:tcPr/>
                </a:tc>
              </a:tr>
              <a:tr h="370840">
                <a:tc>
                  <a:txBody>
                    <a:bodyPr/>
                    <a:lstStyle/>
                    <a:p>
                      <a:r>
                        <a:rPr lang="en-US" dirty="0" err="1" smtClean="0"/>
                        <a:t>to:šo</a:t>
                      </a:r>
                      <a:endParaRPr lang="en-US" dirty="0"/>
                    </a:p>
                  </a:txBody>
                  <a:tcPr/>
                </a:tc>
                <a:tc>
                  <a:txBody>
                    <a:bodyPr/>
                    <a:lstStyle/>
                    <a:p>
                      <a:r>
                        <a:rPr lang="en-US" dirty="0" smtClean="0"/>
                        <a:t>*</a:t>
                      </a:r>
                      <a:r>
                        <a:rPr lang="en-US" dirty="0" err="1" smtClean="0"/>
                        <a:t>iso</a:t>
                      </a:r>
                      <a:endParaRPr lang="en-US" dirty="0"/>
                    </a:p>
                  </a:txBody>
                  <a:tcPr/>
                </a:tc>
                <a:tc>
                  <a:txBody>
                    <a:bodyPr/>
                    <a:lstStyle/>
                    <a:p>
                      <a:r>
                        <a:rPr lang="en-US" dirty="0" smtClean="0"/>
                        <a:t>seeds</a:t>
                      </a:r>
                    </a:p>
                  </a:txBody>
                  <a:tcPr/>
                </a:tc>
              </a:tr>
              <a:tr h="370840">
                <a:tc>
                  <a:txBody>
                    <a:bodyPr/>
                    <a:lstStyle/>
                    <a:p>
                      <a:r>
                        <a:rPr lang="en-US" dirty="0" err="1" smtClean="0"/>
                        <a:t>toselu</a:t>
                      </a:r>
                      <a:endParaRPr lang="en-US" dirty="0"/>
                    </a:p>
                  </a:txBody>
                  <a:tcPr/>
                </a:tc>
                <a:tc>
                  <a:txBody>
                    <a:bodyPr/>
                    <a:lstStyle/>
                    <a:p>
                      <a:r>
                        <a:rPr lang="en-US" dirty="0" smtClean="0"/>
                        <a:t>*</a:t>
                      </a:r>
                      <a:r>
                        <a:rPr lang="vi-VN" dirty="0" smtClean="0"/>
                        <a:t>x̣aL</a:t>
                      </a:r>
                      <a:r>
                        <a:rPr lang="en-US" dirty="0" smtClean="0"/>
                        <a:t> or *</a:t>
                      </a:r>
                      <a:r>
                        <a:rPr lang="vi-VN" dirty="0" smtClean="0"/>
                        <a:t>x̣</a:t>
                      </a:r>
                      <a:r>
                        <a:rPr lang="en-US" dirty="0" smtClean="0"/>
                        <a:t>o</a:t>
                      </a:r>
                      <a:r>
                        <a:rPr lang="vi-VN" dirty="0" smtClean="0"/>
                        <a:t>L</a:t>
                      </a:r>
                      <a:endParaRPr lang="en-US" dirty="0"/>
                    </a:p>
                  </a:txBody>
                  <a:tcPr/>
                </a:tc>
                <a:tc>
                  <a:txBody>
                    <a:bodyPr/>
                    <a:lstStyle/>
                    <a:p>
                      <a:r>
                        <a:rPr lang="en-US" smtClean="0"/>
                        <a:t>cattail </a:t>
                      </a:r>
                      <a:r>
                        <a:rPr lang="en-US" dirty="0" smtClean="0"/>
                        <a:t>rush</a:t>
                      </a:r>
                      <a:endParaRPr lang="en-US" dirty="0"/>
                    </a:p>
                  </a:txBody>
                  <a:tcPr/>
                </a:tc>
              </a:tr>
              <a:tr h="370840">
                <a:tc>
                  <a:txBody>
                    <a:bodyPr/>
                    <a:lstStyle/>
                    <a:p>
                      <a:r>
                        <a:rPr lang="en-US" dirty="0" err="1" smtClean="0"/>
                        <a:t>tina</a:t>
                      </a:r>
                      <a:endParaRPr lang="en-US" dirty="0"/>
                    </a:p>
                  </a:txBody>
                  <a:tcPr/>
                </a:tc>
                <a:tc>
                  <a:txBody>
                    <a:bodyPr/>
                    <a:lstStyle/>
                    <a:p>
                      <a:r>
                        <a:rPr lang="en-US" dirty="0" smtClean="0"/>
                        <a:t>*(</a:t>
                      </a:r>
                      <a:r>
                        <a:rPr lang="en-US" dirty="0" err="1" smtClean="0"/>
                        <a:t>i</a:t>
                      </a:r>
                      <a:r>
                        <a:rPr lang="en-US" dirty="0" smtClean="0"/>
                        <a:t>)Na</a:t>
                      </a:r>
                      <a:endParaRPr lang="en-US" dirty="0"/>
                    </a:p>
                  </a:txBody>
                  <a:tcPr/>
                </a:tc>
                <a:tc>
                  <a:txBody>
                    <a:bodyPr/>
                    <a:lstStyle/>
                    <a:p>
                      <a:r>
                        <a:rPr lang="en-US" smtClean="0"/>
                        <a:t>to </a:t>
                      </a:r>
                      <a:r>
                        <a:rPr lang="en-US" dirty="0" smtClean="0"/>
                        <a:t>sit</a:t>
                      </a:r>
                    </a:p>
                  </a:txBody>
                  <a:tcPr/>
                </a:tc>
              </a:tr>
            </a:tbl>
          </a:graphicData>
        </a:graphic>
      </p:graphicFrame>
    </p:spTree>
    <p:extLst>
      <p:ext uri="{BB962C8B-B14F-4D97-AF65-F5344CB8AC3E}">
        <p14:creationId xmlns:p14="http://schemas.microsoft.com/office/powerpoint/2010/main" val="257671692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6 cases where Zuni has a –</a:t>
            </a:r>
            <a:r>
              <a:rPr lang="en-US" dirty="0" err="1" smtClean="0"/>
              <a:t>tV</a:t>
            </a:r>
            <a:r>
              <a:rPr lang="en-US" dirty="0" smtClean="0"/>
              <a:t> syllable not in </a:t>
            </a:r>
            <a:r>
              <a:rPr lang="en-US" dirty="0" err="1" smtClean="0"/>
              <a:t>pHokan</a:t>
            </a:r>
            <a:endParaRPr lang="en-US" dirty="0" smtClean="0"/>
          </a:p>
        </p:txBody>
      </p:sp>
      <p:graphicFrame>
        <p:nvGraphicFramePr>
          <p:cNvPr id="4" name="Table 3"/>
          <p:cNvGraphicFramePr>
            <a:graphicFrameLocks noGrp="1"/>
          </p:cNvGraphicFramePr>
          <p:nvPr>
            <p:extLst>
              <p:ext uri="{D42A27DB-BD31-4B8C-83A1-F6EECF244321}">
                <p14:modId xmlns:p14="http://schemas.microsoft.com/office/powerpoint/2010/main" val="1538762497"/>
              </p:ext>
            </p:extLst>
          </p:nvPr>
        </p:nvGraphicFramePr>
        <p:xfrm>
          <a:off x="1333500" y="3048000"/>
          <a:ext cx="6096000" cy="259588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r>
                        <a:rPr lang="en-US" dirty="0" smtClean="0"/>
                        <a:t>Zuni</a:t>
                      </a:r>
                      <a:endParaRPr lang="en-US" dirty="0"/>
                    </a:p>
                  </a:txBody>
                  <a:tcPr/>
                </a:tc>
                <a:tc>
                  <a:txBody>
                    <a:bodyPr/>
                    <a:lstStyle/>
                    <a:p>
                      <a:r>
                        <a:rPr lang="en-US" dirty="0" err="1" smtClean="0"/>
                        <a:t>pHokan</a:t>
                      </a:r>
                      <a:endParaRPr lang="en-US" dirty="0"/>
                    </a:p>
                  </a:txBody>
                  <a:tcPr/>
                </a:tc>
                <a:tc>
                  <a:txBody>
                    <a:bodyPr/>
                    <a:lstStyle/>
                    <a:p>
                      <a:r>
                        <a:rPr lang="en-US" dirty="0" smtClean="0"/>
                        <a:t>meaning</a:t>
                      </a:r>
                      <a:endParaRPr lang="en-US" dirty="0"/>
                    </a:p>
                  </a:txBody>
                  <a:tcPr/>
                </a:tc>
              </a:tr>
              <a:tr h="370840">
                <a:tc>
                  <a:txBody>
                    <a:bodyPr/>
                    <a:lstStyle/>
                    <a:p>
                      <a:r>
                        <a:rPr lang="en-US" dirty="0" err="1" smtClean="0"/>
                        <a:t>ʔawati</a:t>
                      </a:r>
                      <a:endParaRPr lang="en-US" dirty="0"/>
                    </a:p>
                  </a:txBody>
                  <a:tcPr/>
                </a:tc>
                <a:tc>
                  <a:txBody>
                    <a:bodyPr/>
                    <a:lstStyle/>
                    <a:p>
                      <a:r>
                        <a:rPr lang="en-US" dirty="0" smtClean="0"/>
                        <a:t>*(h)</a:t>
                      </a:r>
                      <a:r>
                        <a:rPr lang="en-US" dirty="0" err="1" smtClean="0"/>
                        <a:t>a:wa</a:t>
                      </a:r>
                      <a:endParaRPr lang="en-US" dirty="0"/>
                    </a:p>
                  </a:txBody>
                  <a:tcPr/>
                </a:tc>
                <a:tc>
                  <a:txBody>
                    <a:bodyPr/>
                    <a:lstStyle/>
                    <a:p>
                      <a:r>
                        <a:rPr lang="en-US" smtClean="0"/>
                        <a:t>mouth</a:t>
                      </a:r>
                      <a:endParaRPr lang="en-US" dirty="0"/>
                    </a:p>
                  </a:txBody>
                  <a:tcPr/>
                </a:tc>
              </a:tr>
              <a:tr h="370840">
                <a:tc>
                  <a:txBody>
                    <a:bodyPr/>
                    <a:lstStyle/>
                    <a:p>
                      <a:r>
                        <a:rPr lang="en-US" dirty="0" err="1" smtClean="0"/>
                        <a:t>ʔulate</a:t>
                      </a:r>
                      <a:endParaRPr lang="en-US" dirty="0"/>
                    </a:p>
                  </a:txBody>
                  <a:tcPr/>
                </a:tc>
                <a:tc>
                  <a:txBody>
                    <a:bodyPr/>
                    <a:lstStyle/>
                    <a:p>
                      <a:r>
                        <a:rPr lang="en-US" dirty="0" smtClean="0"/>
                        <a:t>*</a:t>
                      </a:r>
                      <a:r>
                        <a:rPr lang="en-US" dirty="0" err="1" smtClean="0"/>
                        <a:t>PáL</a:t>
                      </a:r>
                      <a:r>
                        <a:rPr lang="en-US" dirty="0" smtClean="0"/>
                        <a:t>(a)</a:t>
                      </a:r>
                      <a:endParaRPr lang="en-US" dirty="0"/>
                    </a:p>
                  </a:txBody>
                  <a:tcPr/>
                </a:tc>
                <a:tc>
                  <a:txBody>
                    <a:bodyPr/>
                    <a:lstStyle/>
                    <a:p>
                      <a:r>
                        <a:rPr lang="en-US" smtClean="0"/>
                        <a:t>to</a:t>
                      </a:r>
                      <a:r>
                        <a:rPr lang="en-US" baseline="0" smtClean="0"/>
                        <a:t> </a:t>
                      </a:r>
                      <a:r>
                        <a:rPr lang="en-US" baseline="0" dirty="0" smtClean="0"/>
                        <a:t>push</a:t>
                      </a:r>
                      <a:endParaRPr lang="en-US" dirty="0"/>
                    </a:p>
                  </a:txBody>
                  <a:tcPr/>
                </a:tc>
              </a:tr>
              <a:tr h="370840">
                <a:tc>
                  <a:txBody>
                    <a:bodyPr/>
                    <a:lstStyle/>
                    <a:p>
                      <a:r>
                        <a:rPr lang="en-US" dirty="0" err="1" smtClean="0"/>
                        <a:t>ʔate</a:t>
                      </a:r>
                      <a:endParaRPr lang="en-US" dirty="0"/>
                    </a:p>
                  </a:txBody>
                  <a:tcPr/>
                </a:tc>
                <a:tc>
                  <a:txBody>
                    <a:bodyPr/>
                    <a:lstStyle/>
                    <a:p>
                      <a:r>
                        <a:rPr lang="en-US" dirty="0" smtClean="0"/>
                        <a:t>*</a:t>
                      </a:r>
                      <a:r>
                        <a:rPr lang="vi-VN" dirty="0" smtClean="0"/>
                        <a:t>(a-)xwá(-ṭ')</a:t>
                      </a:r>
                      <a:endParaRPr lang="en-US" dirty="0"/>
                    </a:p>
                  </a:txBody>
                  <a:tcPr/>
                </a:tc>
                <a:tc>
                  <a:txBody>
                    <a:bodyPr/>
                    <a:lstStyle/>
                    <a:p>
                      <a:r>
                        <a:rPr lang="en-US" smtClean="0"/>
                        <a:t>blood</a:t>
                      </a:r>
                      <a:endParaRPr lang="en-US" dirty="0" smtClean="0"/>
                    </a:p>
                  </a:txBody>
                  <a:tcPr/>
                </a:tc>
              </a:tr>
              <a:tr h="370840">
                <a:tc>
                  <a:txBody>
                    <a:bodyPr/>
                    <a:lstStyle/>
                    <a:p>
                      <a:r>
                        <a:rPr lang="en-US" dirty="0" err="1" smtClean="0"/>
                        <a:t>kʔaššita</a:t>
                      </a:r>
                      <a:endParaRPr lang="en-US" dirty="0"/>
                    </a:p>
                  </a:txBody>
                  <a:tcPr/>
                </a:tc>
                <a:tc>
                  <a:txBody>
                    <a:bodyPr/>
                    <a:lstStyle/>
                    <a:p>
                      <a:r>
                        <a:rPr lang="en-US" dirty="0" smtClean="0"/>
                        <a:t>*(a)</a:t>
                      </a:r>
                      <a:r>
                        <a:rPr lang="en-US" dirty="0" err="1" smtClean="0"/>
                        <a:t>šwá</a:t>
                      </a:r>
                      <a:endParaRPr lang="en-US" dirty="0"/>
                    </a:p>
                  </a:txBody>
                  <a:tcPr/>
                </a:tc>
                <a:tc>
                  <a:txBody>
                    <a:bodyPr/>
                    <a:lstStyle/>
                    <a:p>
                      <a:r>
                        <a:rPr lang="en-US" smtClean="0"/>
                        <a:t>fish</a:t>
                      </a:r>
                      <a:endParaRPr lang="en-US" dirty="0" smtClean="0"/>
                    </a:p>
                  </a:txBody>
                  <a:tcPr/>
                </a:tc>
              </a:tr>
              <a:tr h="370840">
                <a:tc>
                  <a:txBody>
                    <a:bodyPr/>
                    <a:lstStyle/>
                    <a:p>
                      <a:r>
                        <a:rPr lang="en-US" dirty="0" err="1" smtClean="0"/>
                        <a:t>kʔeyato</a:t>
                      </a:r>
                      <a:endParaRPr lang="en-US" dirty="0"/>
                    </a:p>
                  </a:txBody>
                  <a:tcPr/>
                </a:tc>
                <a:tc>
                  <a:txBody>
                    <a:bodyPr/>
                    <a:lstStyle/>
                    <a:p>
                      <a:r>
                        <a:rPr lang="en-US" dirty="0" smtClean="0"/>
                        <a:t>*Ki</a:t>
                      </a:r>
                      <a:endParaRPr lang="en-US" dirty="0"/>
                    </a:p>
                  </a:txBody>
                  <a:tcPr/>
                </a:tc>
                <a:tc>
                  <a:txBody>
                    <a:bodyPr/>
                    <a:lstStyle/>
                    <a:p>
                      <a:r>
                        <a:rPr lang="en-US" smtClean="0"/>
                        <a:t>to </a:t>
                      </a:r>
                      <a:r>
                        <a:rPr lang="en-US" dirty="0" smtClean="0"/>
                        <a:t>get/be up</a:t>
                      </a:r>
                    </a:p>
                  </a:txBody>
                  <a:tcPr/>
                </a:tc>
              </a:tr>
              <a:tr h="370840">
                <a:tc>
                  <a:txBody>
                    <a:bodyPr/>
                    <a:lstStyle/>
                    <a:p>
                      <a:r>
                        <a:rPr lang="en-US" smtClean="0"/>
                        <a:t>šotto</a:t>
                      </a:r>
                      <a:endParaRPr lang="en-US" dirty="0"/>
                    </a:p>
                  </a:txBody>
                  <a:tcPr/>
                </a:tc>
                <a:tc>
                  <a:txBody>
                    <a:bodyPr/>
                    <a:lstStyle/>
                    <a:p>
                      <a:r>
                        <a:rPr lang="en-US" dirty="0" smtClean="0"/>
                        <a:t>*</a:t>
                      </a:r>
                      <a:r>
                        <a:rPr lang="en-US" dirty="0" err="1" smtClean="0"/>
                        <a:t>ša</a:t>
                      </a:r>
                      <a:r>
                        <a:rPr lang="en-US" dirty="0" smtClean="0"/>
                        <a:t> or *</a:t>
                      </a:r>
                      <a:r>
                        <a:rPr lang="en-US" dirty="0" err="1" smtClean="0"/>
                        <a:t>sa</a:t>
                      </a:r>
                      <a:endParaRPr lang="en-US" dirty="0"/>
                    </a:p>
                  </a:txBody>
                  <a:tcPr/>
                </a:tc>
                <a:tc>
                  <a:txBody>
                    <a:bodyPr/>
                    <a:lstStyle/>
                    <a:p>
                      <a:r>
                        <a:rPr lang="en-US" dirty="0" smtClean="0"/>
                        <a:t>to sit</a:t>
                      </a:r>
                    </a:p>
                  </a:txBody>
                  <a:tcPr/>
                </a:tc>
              </a:tr>
            </a:tbl>
          </a:graphicData>
        </a:graphic>
      </p:graphicFrame>
      <p:sp>
        <p:nvSpPr>
          <p:cNvPr id="5" name="Title 4"/>
          <p:cNvSpPr>
            <a:spLocks noGrp="1"/>
          </p:cNvSpPr>
          <p:nvPr>
            <p:ph type="title"/>
          </p:nvPr>
        </p:nvSpPr>
        <p:spPr/>
        <p:txBody>
          <a:bodyPr/>
          <a:lstStyle/>
          <a:p>
            <a:endParaRPr lang="en-US"/>
          </a:p>
        </p:txBody>
      </p:sp>
    </p:spTree>
    <p:extLst>
      <p:ext uri="{BB962C8B-B14F-4D97-AF65-F5344CB8AC3E}">
        <p14:creationId xmlns:p14="http://schemas.microsoft.com/office/powerpoint/2010/main" val="383586181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e-DE" dirty="0" smtClean="0">
                <a:solidFill>
                  <a:schemeClr val="tx2"/>
                </a:solidFill>
              </a:rPr>
              <a:t>Clinching evidence?</a:t>
            </a:r>
            <a:endParaRPr lang="en-US" i="1" dirty="0"/>
          </a:p>
        </p:txBody>
      </p:sp>
      <p:sp>
        <p:nvSpPr>
          <p:cNvPr id="3" name="Content Placeholder 2"/>
          <p:cNvSpPr>
            <a:spLocks noGrp="1"/>
          </p:cNvSpPr>
          <p:nvPr>
            <p:ph idx="1"/>
          </p:nvPr>
        </p:nvSpPr>
        <p:spPr/>
        <p:txBody>
          <a:bodyPr>
            <a:normAutofit/>
          </a:bodyPr>
          <a:lstStyle/>
          <a:p>
            <a:r>
              <a:rPr lang="en-US" dirty="0"/>
              <a:t>Alternate form </a:t>
            </a:r>
            <a:r>
              <a:rPr lang="en-US"/>
              <a:t>for </a:t>
            </a:r>
            <a:r>
              <a:rPr lang="en-US" smtClean="0"/>
              <a:t>’to </a:t>
            </a:r>
            <a:r>
              <a:rPr lang="en-US" dirty="0"/>
              <a:t>say‘ </a:t>
            </a:r>
            <a:r>
              <a:rPr lang="en-US" dirty="0" smtClean="0"/>
              <a:t>± </a:t>
            </a:r>
            <a:r>
              <a:rPr lang="en-US" dirty="0"/>
              <a:t>initial </a:t>
            </a:r>
            <a:r>
              <a:rPr lang="en-US" i="1" dirty="0" err="1"/>
              <a:t>i</a:t>
            </a:r>
            <a:endParaRPr lang="en-US" i="1" dirty="0" smtClean="0"/>
          </a:p>
        </p:txBody>
      </p:sp>
      <p:graphicFrame>
        <p:nvGraphicFramePr>
          <p:cNvPr id="4" name="Table 3"/>
          <p:cNvGraphicFramePr>
            <a:graphicFrameLocks noGrp="1"/>
          </p:cNvGraphicFramePr>
          <p:nvPr>
            <p:extLst>
              <p:ext uri="{D42A27DB-BD31-4B8C-83A1-F6EECF244321}">
                <p14:modId xmlns:p14="http://schemas.microsoft.com/office/powerpoint/2010/main" val="2998040348"/>
              </p:ext>
            </p:extLst>
          </p:nvPr>
        </p:nvGraphicFramePr>
        <p:xfrm>
          <a:off x="609600" y="2733675"/>
          <a:ext cx="7848599" cy="1381760"/>
        </p:xfrm>
        <a:graphic>
          <a:graphicData uri="http://schemas.openxmlformats.org/drawingml/2006/table">
            <a:tbl>
              <a:tblPr firstRow="1" bandRow="1">
                <a:tableStyleId>{5C22544A-7EE6-4342-B048-85BDC9FD1C3A}</a:tableStyleId>
              </a:tblPr>
              <a:tblGrid>
                <a:gridCol w="1312187"/>
                <a:gridCol w="2612112"/>
                <a:gridCol w="1962150"/>
                <a:gridCol w="1962150"/>
              </a:tblGrid>
              <a:tr h="370840">
                <a:tc>
                  <a:txBody>
                    <a:bodyPr/>
                    <a:lstStyle/>
                    <a:p>
                      <a:r>
                        <a:rPr lang="en-US" dirty="0" smtClean="0"/>
                        <a:t>Zuni</a:t>
                      </a:r>
                      <a:endParaRPr lang="en-US" dirty="0"/>
                    </a:p>
                  </a:txBody>
                  <a:tcPr/>
                </a:tc>
                <a:tc>
                  <a:txBody>
                    <a:bodyPr/>
                    <a:lstStyle/>
                    <a:p>
                      <a:r>
                        <a:rPr lang="en-US" dirty="0" smtClean="0"/>
                        <a:t>meaning</a:t>
                      </a:r>
                      <a:endParaRPr lang="en-US" dirty="0"/>
                    </a:p>
                  </a:txBody>
                  <a:tcPr/>
                </a:tc>
                <a:tc>
                  <a:txBody>
                    <a:bodyPr/>
                    <a:lstStyle/>
                    <a:p>
                      <a:r>
                        <a:rPr lang="en-US" dirty="0" err="1" smtClean="0"/>
                        <a:t>pHokan</a:t>
                      </a:r>
                      <a:endParaRPr lang="en-US" dirty="0"/>
                    </a:p>
                  </a:txBody>
                  <a:tcPr/>
                </a:tc>
                <a:tc>
                  <a:txBody>
                    <a:bodyPr/>
                    <a:lstStyle/>
                    <a:p>
                      <a:r>
                        <a:rPr lang="en-US" dirty="0" smtClean="0"/>
                        <a:t>meaning</a:t>
                      </a:r>
                      <a:endParaRPr lang="en-US" dirty="0"/>
                    </a:p>
                  </a:txBody>
                  <a:tcPr/>
                </a:tc>
              </a:tr>
              <a:tr h="370840">
                <a:tc>
                  <a:txBody>
                    <a:bodyPr/>
                    <a:lstStyle/>
                    <a:p>
                      <a:r>
                        <a:rPr lang="en-US" dirty="0" err="1" smtClean="0"/>
                        <a:t>k</a:t>
                      </a:r>
                      <a:r>
                        <a:rPr lang="en-US" baseline="30000" dirty="0" err="1" smtClean="0"/>
                        <a:t>w</a:t>
                      </a:r>
                      <a:r>
                        <a:rPr lang="en-US" dirty="0" err="1" smtClean="0"/>
                        <a:t>a</a:t>
                      </a:r>
                      <a:endParaRPr lang="en-US" dirty="0"/>
                    </a:p>
                  </a:txBody>
                  <a:tcPr/>
                </a:tc>
                <a:tc>
                  <a:txBody>
                    <a:bodyPr/>
                    <a:lstStyle/>
                    <a:p>
                      <a:r>
                        <a:rPr lang="en-US" dirty="0" smtClean="0"/>
                        <a:t>say (the form of </a:t>
                      </a:r>
                      <a:r>
                        <a:rPr lang="en-US" dirty="0" err="1" smtClean="0"/>
                        <a:t>ʔik</a:t>
                      </a:r>
                      <a:r>
                        <a:rPr lang="en-US" baseline="30000" dirty="0" err="1" smtClean="0"/>
                        <a:t>w</a:t>
                      </a:r>
                      <a:r>
                        <a:rPr lang="en-US" dirty="0" err="1" smtClean="0"/>
                        <a:t>a</a:t>
                      </a:r>
                      <a:r>
                        <a:rPr lang="en-US" dirty="0" smtClean="0"/>
                        <a:t> used after </a:t>
                      </a:r>
                      <a:r>
                        <a:rPr lang="en-US" dirty="0" err="1" smtClean="0"/>
                        <a:t>leʔ</a:t>
                      </a:r>
                      <a:r>
                        <a:rPr lang="en-US" dirty="0" smtClean="0"/>
                        <a:t> or les)</a:t>
                      </a:r>
                      <a:endParaRPr lang="en-US" dirty="0"/>
                    </a:p>
                  </a:txBody>
                  <a:tcPr/>
                </a:tc>
                <a:tc>
                  <a:txBody>
                    <a:bodyPr/>
                    <a:lstStyle/>
                    <a:p>
                      <a:r>
                        <a:rPr lang="en-US" dirty="0" err="1" smtClean="0"/>
                        <a:t>k</a:t>
                      </a:r>
                      <a:r>
                        <a:rPr lang="en-US" baseline="30000" dirty="0" err="1" smtClean="0"/>
                        <a:t>y</a:t>
                      </a:r>
                      <a:r>
                        <a:rPr lang="en-US" dirty="0" err="1" smtClean="0"/>
                        <a:t>a</a:t>
                      </a:r>
                      <a:endParaRPr lang="en-US" dirty="0"/>
                    </a:p>
                  </a:txBody>
                  <a:tcPr/>
                </a:tc>
                <a:tc>
                  <a:txBody>
                    <a:bodyPr/>
                    <a:lstStyle/>
                    <a:p>
                      <a:r>
                        <a:rPr lang="en-US" dirty="0" smtClean="0"/>
                        <a:t>to speak, talk, by speech</a:t>
                      </a:r>
                      <a:endParaRPr lang="en-US" dirty="0"/>
                    </a:p>
                  </a:txBody>
                  <a:tcPr/>
                </a:tc>
              </a:tr>
              <a:tr h="370840">
                <a:tc>
                  <a:txBody>
                    <a:bodyPr/>
                    <a:lstStyle/>
                    <a:p>
                      <a:r>
                        <a:rPr lang="en-US" dirty="0" err="1" smtClean="0"/>
                        <a:t>ʔik</a:t>
                      </a:r>
                      <a:r>
                        <a:rPr lang="en-US" baseline="30000" dirty="0" err="1" smtClean="0"/>
                        <a:t>w</a:t>
                      </a:r>
                      <a:r>
                        <a:rPr lang="en-US" dirty="0" err="1" smtClean="0"/>
                        <a:t>a</a:t>
                      </a:r>
                      <a:endParaRPr lang="en-US" dirty="0"/>
                    </a:p>
                  </a:txBody>
                  <a:tcPr/>
                </a:tc>
                <a:tc>
                  <a:txBody>
                    <a:bodyPr/>
                    <a:lstStyle/>
                    <a:p>
                      <a:r>
                        <a:rPr lang="en-US" dirty="0" smtClean="0"/>
                        <a:t>say</a:t>
                      </a:r>
                      <a:endParaRPr lang="en-US" dirty="0"/>
                    </a:p>
                  </a:txBody>
                  <a:tcPr/>
                </a:tc>
                <a:tc>
                  <a:txBody>
                    <a:bodyPr/>
                    <a:lstStyle/>
                    <a:p>
                      <a:r>
                        <a:rPr lang="en-US" dirty="0" err="1" smtClean="0"/>
                        <a:t>ik</a:t>
                      </a:r>
                      <a:r>
                        <a:rPr lang="en-US" baseline="30000" dirty="0" err="1" smtClean="0"/>
                        <a:t>y</a:t>
                      </a:r>
                      <a:r>
                        <a:rPr lang="en-US" dirty="0" err="1" smtClean="0"/>
                        <a:t>'a</a:t>
                      </a:r>
                      <a:r>
                        <a:rPr lang="en-US" dirty="0" smtClean="0"/>
                        <a:t> [a ~ o]</a:t>
                      </a:r>
                      <a:endParaRPr lang="en-US" dirty="0"/>
                    </a:p>
                  </a:txBody>
                  <a:tcPr/>
                </a:tc>
                <a:tc>
                  <a:txBody>
                    <a:bodyPr/>
                    <a:lstStyle/>
                    <a:p>
                      <a:r>
                        <a:rPr lang="en-US" dirty="0" smtClean="0"/>
                        <a:t>to say, talk</a:t>
                      </a:r>
                      <a:endParaRPr lang="en-US" dirty="0"/>
                    </a:p>
                  </a:txBody>
                  <a:tcPr/>
                </a:tc>
              </a:tr>
            </a:tbl>
          </a:graphicData>
        </a:graphic>
      </p:graphicFrame>
    </p:spTree>
    <p:extLst>
      <p:ext uri="{BB962C8B-B14F-4D97-AF65-F5344CB8AC3E}">
        <p14:creationId xmlns:p14="http://schemas.microsoft.com/office/powerpoint/2010/main" val="50684000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4000" dirty="0" smtClean="0">
                <a:solidFill>
                  <a:schemeClr val="tx2"/>
                </a:solidFill>
              </a:rPr>
              <a:t>Core references</a:t>
            </a:r>
            <a:endParaRPr lang="en-US" sz="4000" dirty="0">
              <a:solidFill>
                <a:schemeClr val="tx2"/>
              </a:solidFill>
            </a:endParaRPr>
          </a:p>
        </p:txBody>
      </p:sp>
      <p:sp>
        <p:nvSpPr>
          <p:cNvPr id="3" name="Content Placeholder 2"/>
          <p:cNvSpPr>
            <a:spLocks noGrp="1"/>
          </p:cNvSpPr>
          <p:nvPr>
            <p:ph idx="1"/>
          </p:nvPr>
        </p:nvSpPr>
        <p:spPr>
          <a:xfrm>
            <a:off x="457200" y="1066800"/>
            <a:ext cx="8229600" cy="5715000"/>
          </a:xfrm>
        </p:spPr>
        <p:txBody>
          <a:bodyPr>
            <a:noAutofit/>
          </a:bodyPr>
          <a:lstStyle/>
          <a:p>
            <a:r>
              <a:rPr lang="en-US" sz="2000" dirty="0"/>
              <a:t>Brown, Cecil H., David Beck, </a:t>
            </a:r>
            <a:r>
              <a:rPr lang="en-US" sz="2000" dirty="0" err="1"/>
              <a:t>Grzegorz</a:t>
            </a:r>
            <a:r>
              <a:rPr lang="en-US" sz="2000" dirty="0"/>
              <a:t> </a:t>
            </a:r>
            <a:r>
              <a:rPr lang="en-US" sz="2000" dirty="0" err="1"/>
              <a:t>Kondrak</a:t>
            </a:r>
            <a:r>
              <a:rPr lang="en-US" sz="2000" dirty="0"/>
              <a:t>, James K. Watters, and </a:t>
            </a:r>
            <a:r>
              <a:rPr lang="en-US" sz="2000" dirty="0" err="1"/>
              <a:t>Søren</a:t>
            </a:r>
            <a:r>
              <a:rPr lang="en-US" sz="2000" dirty="0"/>
              <a:t> </a:t>
            </a:r>
            <a:r>
              <a:rPr lang="en-US" sz="2000" dirty="0" err="1"/>
              <a:t>Wichmann</a:t>
            </a:r>
            <a:r>
              <a:rPr lang="en-US" sz="2000" dirty="0"/>
              <a:t>. 2011. </a:t>
            </a:r>
            <a:r>
              <a:rPr lang="en-US" sz="2000" dirty="0" err="1"/>
              <a:t>Totozoquean</a:t>
            </a:r>
            <a:r>
              <a:rPr lang="en-US" sz="2000" dirty="0"/>
              <a:t>. </a:t>
            </a:r>
            <a:r>
              <a:rPr lang="en-US" sz="2000" i="1" dirty="0"/>
              <a:t>International Journal of American Linguistics </a:t>
            </a:r>
            <a:r>
              <a:rPr lang="en-US" sz="2000" dirty="0"/>
              <a:t>22:323–372.</a:t>
            </a:r>
          </a:p>
          <a:p>
            <a:r>
              <a:rPr lang="en-US" sz="2000" dirty="0" smtClean="0"/>
              <a:t>Brown</a:t>
            </a:r>
            <a:r>
              <a:rPr lang="en-US" sz="2000" dirty="0"/>
              <a:t>, Cecil H., </a:t>
            </a:r>
            <a:r>
              <a:rPr lang="en-US" sz="2000" dirty="0" err="1"/>
              <a:t>Søren</a:t>
            </a:r>
            <a:r>
              <a:rPr lang="en-US" sz="2000" dirty="0"/>
              <a:t> </a:t>
            </a:r>
            <a:r>
              <a:rPr lang="en-US" sz="2000" dirty="0" err="1"/>
              <a:t>Wichmann</a:t>
            </a:r>
            <a:r>
              <a:rPr lang="en-US" sz="2000" dirty="0"/>
              <a:t>, and David Beck. 2013ms. Chitimacha: A Mesoamerican language in the U.S. </a:t>
            </a:r>
            <a:r>
              <a:rPr lang="en-US" sz="2000" dirty="0" smtClean="0"/>
              <a:t>Southeast.</a:t>
            </a:r>
            <a:endParaRPr lang="en-US" sz="2000" dirty="0"/>
          </a:p>
          <a:p>
            <a:r>
              <a:rPr lang="en-US" sz="2000" dirty="0"/>
              <a:t>Müller, </a:t>
            </a:r>
            <a:r>
              <a:rPr lang="en-US" sz="2000" dirty="0" smtClean="0"/>
              <a:t>André, </a:t>
            </a:r>
            <a:r>
              <a:rPr lang="en-US" sz="2000" dirty="0" err="1"/>
              <a:t>Viveka</a:t>
            </a:r>
            <a:r>
              <a:rPr lang="en-US" sz="2000" dirty="0"/>
              <a:t> </a:t>
            </a:r>
            <a:r>
              <a:rPr lang="en-US" sz="2000" dirty="0" err="1" smtClean="0"/>
              <a:t>Velupillai</a:t>
            </a:r>
            <a:r>
              <a:rPr lang="en-US" sz="2000" dirty="0" smtClean="0"/>
              <a:t>, </a:t>
            </a:r>
            <a:r>
              <a:rPr lang="en-US" sz="2000" dirty="0" err="1"/>
              <a:t>Søren</a:t>
            </a:r>
            <a:r>
              <a:rPr lang="en-US" sz="2000" dirty="0"/>
              <a:t> </a:t>
            </a:r>
            <a:r>
              <a:rPr lang="en-US" sz="2000" dirty="0" err="1" smtClean="0"/>
              <a:t>Wichmann</a:t>
            </a:r>
            <a:r>
              <a:rPr lang="en-US" sz="2000" dirty="0" smtClean="0"/>
              <a:t>, </a:t>
            </a:r>
            <a:r>
              <a:rPr lang="en-US" sz="2000" dirty="0"/>
              <a:t>Cecil H. </a:t>
            </a:r>
            <a:r>
              <a:rPr lang="en-US" sz="2000" dirty="0" smtClean="0"/>
              <a:t>Brown, </a:t>
            </a:r>
            <a:r>
              <a:rPr lang="en-US" sz="2000" dirty="0"/>
              <a:t>Pamela </a:t>
            </a:r>
            <a:r>
              <a:rPr lang="en-US" sz="2000" dirty="0" smtClean="0"/>
              <a:t>Brown, </a:t>
            </a:r>
            <a:r>
              <a:rPr lang="en-US" sz="2000" dirty="0"/>
              <a:t>Eric W. </a:t>
            </a:r>
            <a:r>
              <a:rPr lang="en-US" sz="2000" dirty="0" smtClean="0"/>
              <a:t>Holman, </a:t>
            </a:r>
            <a:r>
              <a:rPr lang="en-US" sz="2000" dirty="0" err="1"/>
              <a:t>Dik</a:t>
            </a:r>
            <a:r>
              <a:rPr lang="en-US" sz="2000" dirty="0"/>
              <a:t> </a:t>
            </a:r>
            <a:r>
              <a:rPr lang="en-US" sz="2000" dirty="0" smtClean="0"/>
              <a:t>Bakker, </a:t>
            </a:r>
            <a:r>
              <a:rPr lang="en-US" sz="2000" dirty="0"/>
              <a:t>Oleg </a:t>
            </a:r>
            <a:r>
              <a:rPr lang="en-US" sz="2000" dirty="0" err="1" smtClean="0"/>
              <a:t>Belyaev</a:t>
            </a:r>
            <a:r>
              <a:rPr lang="en-US" sz="2000" dirty="0" smtClean="0"/>
              <a:t>, </a:t>
            </a:r>
            <a:r>
              <a:rPr lang="en-US" sz="2000" dirty="0"/>
              <a:t>Dmitri </a:t>
            </a:r>
            <a:r>
              <a:rPr lang="en-US" sz="2000" dirty="0" err="1" smtClean="0"/>
              <a:t>Egorov</a:t>
            </a:r>
            <a:r>
              <a:rPr lang="en-US" sz="2000" dirty="0" smtClean="0"/>
              <a:t>, </a:t>
            </a:r>
            <a:r>
              <a:rPr lang="en-US" sz="2000" dirty="0"/>
              <a:t>Robert </a:t>
            </a:r>
            <a:r>
              <a:rPr lang="en-US" sz="2000" dirty="0" smtClean="0"/>
              <a:t>Mail-Hammer, </a:t>
            </a:r>
            <a:r>
              <a:rPr lang="en-US" sz="2000" dirty="0"/>
              <a:t>Anthony </a:t>
            </a:r>
            <a:r>
              <a:rPr lang="en-US" sz="2000" dirty="0" smtClean="0"/>
              <a:t>Grant, </a:t>
            </a:r>
            <a:r>
              <a:rPr lang="en-US" sz="2000" dirty="0"/>
              <a:t>And Kofi </a:t>
            </a:r>
            <a:r>
              <a:rPr lang="en-US" sz="2000" dirty="0" err="1"/>
              <a:t>Yakpo</a:t>
            </a:r>
            <a:r>
              <a:rPr lang="en-US" sz="2000" dirty="0"/>
              <a:t>. 2010. ASJP World Language Tree of Lexical Similarity. Version 3 (July 2010). &lt;http://email.eva.mpg.de/~wichmann/ASJPHomePage.htm</a:t>
            </a:r>
            <a:r>
              <a:rPr lang="en-US" sz="2000" dirty="0" smtClean="0"/>
              <a:t>&gt;.</a:t>
            </a:r>
            <a:endParaRPr lang="en-US" sz="2000" dirty="0"/>
          </a:p>
        </p:txBody>
      </p:sp>
    </p:spTree>
    <p:extLst>
      <p:ext uri="{BB962C8B-B14F-4D97-AF65-F5344CB8AC3E}">
        <p14:creationId xmlns:p14="http://schemas.microsoft.com/office/powerpoint/2010/main" val="11699929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2"/>
                </a:solidFill>
              </a:rPr>
              <a:t>A skeptical note on probabilistic methods</a:t>
            </a:r>
            <a:endParaRPr lang="en-US" dirty="0">
              <a:solidFill>
                <a:schemeClr val="tx2"/>
              </a:solidFill>
            </a:endParaRPr>
          </a:p>
        </p:txBody>
      </p:sp>
      <p:sp>
        <p:nvSpPr>
          <p:cNvPr id="3" name="Content Placeholder 2"/>
          <p:cNvSpPr>
            <a:spLocks noGrp="1"/>
          </p:cNvSpPr>
          <p:nvPr>
            <p:ph idx="1"/>
          </p:nvPr>
        </p:nvSpPr>
        <p:spPr/>
        <p:txBody>
          <a:bodyPr>
            <a:normAutofit fontScale="92500" lnSpcReduction="10000"/>
          </a:bodyPr>
          <a:lstStyle/>
          <a:p>
            <a:r>
              <a:rPr lang="en-US" dirty="0"/>
              <a:t>“Probabilistic analysis and the language </a:t>
            </a:r>
            <a:r>
              <a:rPr lang="en-US" dirty="0" err="1"/>
              <a:t>modelling</a:t>
            </a:r>
            <a:r>
              <a:rPr lang="en-US" dirty="0"/>
              <a:t> it entails are worthy topics of research, but linguists have rightfully been wary of claims of language relatedness that are based primarily on probabilities. If nothing else, skepticism is aroused when one is informed that a potential long-range relationship whose validity is unclear to experts suddenly becomes a trillion-to-one sure bet when a few equations are brought to bear on the task” </a:t>
            </a:r>
            <a:r>
              <a:rPr lang="en-US" dirty="0" smtClean="0"/>
              <a:t>(Kessler 2008: 829).</a:t>
            </a:r>
            <a:endParaRPr lang="en-US" dirty="0"/>
          </a:p>
        </p:txBody>
      </p:sp>
    </p:spTree>
    <p:extLst>
      <p:ext uri="{BB962C8B-B14F-4D97-AF65-F5344CB8AC3E}">
        <p14:creationId xmlns:p14="http://schemas.microsoft.com/office/powerpoint/2010/main" val="2484432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2"/>
                </a:solidFill>
              </a:rPr>
              <a:t>Introducing an empirical basis for</a:t>
            </a:r>
            <a:br>
              <a:rPr lang="en-US" dirty="0" smtClean="0">
                <a:solidFill>
                  <a:schemeClr val="tx2"/>
                </a:solidFill>
              </a:rPr>
            </a:br>
            <a:r>
              <a:rPr lang="en-US" dirty="0" smtClean="0">
                <a:solidFill>
                  <a:schemeClr val="tx2"/>
                </a:solidFill>
              </a:rPr>
              <a:t>distance-based language classification</a:t>
            </a:r>
            <a:endParaRPr lang="en-US" dirty="0">
              <a:solidFill>
                <a:schemeClr val="tx2"/>
              </a:solidFill>
            </a:endParaRPr>
          </a:p>
        </p:txBody>
      </p:sp>
      <p:pic>
        <p:nvPicPr>
          <p:cNvPr id="4"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1752605"/>
            <a:ext cx="3733800" cy="37473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1194787" y="5915885"/>
            <a:ext cx="6525825" cy="553998"/>
          </a:xfrm>
          <a:prstGeom prst="rect">
            <a:avLst/>
          </a:prstGeom>
          <a:noFill/>
        </p:spPr>
        <p:txBody>
          <a:bodyPr wrap="none" rtlCol="0">
            <a:spAutoFit/>
          </a:bodyPr>
          <a:lstStyle/>
          <a:p>
            <a:r>
              <a:rPr lang="en-US" sz="3000" dirty="0" smtClean="0">
                <a:solidFill>
                  <a:srgbClr val="FF0000"/>
                </a:solidFill>
              </a:rPr>
              <a:t>A</a:t>
            </a:r>
            <a:r>
              <a:rPr lang="en-US" sz="3000" dirty="0" smtClean="0"/>
              <a:t>utomated </a:t>
            </a:r>
            <a:r>
              <a:rPr lang="en-US" sz="3000" dirty="0" smtClean="0">
                <a:solidFill>
                  <a:srgbClr val="FF0000"/>
                </a:solidFill>
              </a:rPr>
              <a:t>S</a:t>
            </a:r>
            <a:r>
              <a:rPr lang="en-US" sz="3000" dirty="0" smtClean="0"/>
              <a:t>imilarity </a:t>
            </a:r>
            <a:r>
              <a:rPr lang="en-US" sz="3000" dirty="0" smtClean="0">
                <a:solidFill>
                  <a:srgbClr val="FF0000"/>
                </a:solidFill>
              </a:rPr>
              <a:t>J</a:t>
            </a:r>
            <a:r>
              <a:rPr lang="en-US" sz="3000" dirty="0" smtClean="0"/>
              <a:t>udgment </a:t>
            </a:r>
            <a:r>
              <a:rPr lang="en-US" sz="3000" dirty="0" smtClean="0">
                <a:solidFill>
                  <a:srgbClr val="FF0000"/>
                </a:solidFill>
              </a:rPr>
              <a:t>P</a:t>
            </a:r>
            <a:r>
              <a:rPr lang="en-US" sz="3000" dirty="0" smtClean="0"/>
              <a:t>rogram</a:t>
            </a:r>
            <a:endParaRPr lang="en-US" sz="3000" dirty="0"/>
          </a:p>
        </p:txBody>
      </p:sp>
    </p:spTree>
    <p:extLst>
      <p:ext uri="{BB962C8B-B14F-4D97-AF65-F5344CB8AC3E}">
        <p14:creationId xmlns:p14="http://schemas.microsoft.com/office/powerpoint/2010/main" val="24898524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6" name="Rectangle 4"/>
          <p:cNvSpPr>
            <a:spLocks noChangeArrowheads="1"/>
          </p:cNvSpPr>
          <p:nvPr/>
        </p:nvSpPr>
        <p:spPr bwMode="auto">
          <a:xfrm>
            <a:off x="457200" y="1524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de-DE" sz="4000" dirty="0">
                <a:solidFill>
                  <a:schemeClr val="tx2"/>
                </a:solidFill>
              </a:rPr>
              <a:t>The </a:t>
            </a:r>
            <a:r>
              <a:rPr lang="de-DE" sz="4000" dirty="0" smtClean="0">
                <a:solidFill>
                  <a:schemeClr val="tx2"/>
                </a:solidFill>
              </a:rPr>
              <a:t>ASJP database</a:t>
            </a:r>
            <a:endParaRPr lang="en-US" sz="4000" dirty="0">
              <a:solidFill>
                <a:schemeClr val="tx2"/>
              </a:solidFill>
            </a:endParaRPr>
          </a:p>
        </p:txBody>
      </p:sp>
      <p:sp>
        <p:nvSpPr>
          <p:cNvPr id="64519" name="Text Box 7"/>
          <p:cNvSpPr txBox="1">
            <a:spLocks noChangeArrowheads="1"/>
          </p:cNvSpPr>
          <p:nvPr/>
        </p:nvSpPr>
        <p:spPr bwMode="auto">
          <a:xfrm>
            <a:off x="1219200" y="5226784"/>
            <a:ext cx="6781800"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de-DE" sz="2000" dirty="0"/>
              <a:t>Map of all </a:t>
            </a:r>
            <a:r>
              <a:rPr lang="de-DE" sz="2000" dirty="0" smtClean="0"/>
              <a:t>5751 </a:t>
            </a:r>
            <a:r>
              <a:rPr lang="de-DE" sz="2000" dirty="0"/>
              <a:t>languages and dialects covered in the ASJP database</a:t>
            </a:r>
          </a:p>
          <a:p>
            <a:pPr algn="ctr"/>
            <a:r>
              <a:rPr lang="de-DE" sz="2000" dirty="0"/>
              <a:t>(database available from </a:t>
            </a:r>
            <a:r>
              <a:rPr lang="en-US" sz="2000" dirty="0">
                <a:hlinkClick r:id="rId2"/>
              </a:rPr>
              <a:t>http://www.eva.mpg.de/~</a:t>
            </a:r>
            <a:r>
              <a:rPr lang="en-US" sz="2000" dirty="0" smtClean="0">
                <a:hlinkClick r:id="rId2"/>
              </a:rPr>
              <a:t>wichmann/ASJPHomePage.htm</a:t>
            </a:r>
            <a:r>
              <a:rPr lang="en-US" sz="2000" dirty="0" smtClean="0"/>
              <a:t>,</a:t>
            </a:r>
            <a:endParaRPr lang="en-US" sz="2000" dirty="0"/>
          </a:p>
          <a:p>
            <a:pPr algn="ctr"/>
            <a:r>
              <a:rPr lang="de-DE" sz="2000" dirty="0"/>
              <a:t>find this by simply googling „ASJP project“)</a:t>
            </a:r>
            <a:endParaRPr lang="en-US" sz="2000"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3437" y="1260764"/>
            <a:ext cx="7553325" cy="3771900"/>
          </a:xfrm>
          <a:prstGeom prst="rect">
            <a:avLst/>
          </a:prstGeom>
        </p:spPr>
      </p:pic>
    </p:spTree>
    <p:extLst>
      <p:ext uri="{BB962C8B-B14F-4D97-AF65-F5344CB8AC3E}">
        <p14:creationId xmlns:p14="http://schemas.microsoft.com/office/powerpoint/2010/main" val="9699056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2"/>
                </a:solidFill>
              </a:rPr>
              <a:t>Example of word lists</a:t>
            </a:r>
            <a:br>
              <a:rPr lang="en-US" dirty="0" smtClean="0">
                <a:solidFill>
                  <a:schemeClr val="tx2"/>
                </a:solidFill>
              </a:rPr>
            </a:br>
            <a:r>
              <a:rPr lang="en-US" dirty="0">
                <a:solidFill>
                  <a:schemeClr val="tx2"/>
                </a:solidFill>
              </a:rPr>
              <a:t>(</a:t>
            </a:r>
            <a:r>
              <a:rPr lang="en-US" dirty="0" smtClean="0">
                <a:solidFill>
                  <a:schemeClr val="tx2"/>
                </a:solidFill>
              </a:rPr>
              <a:t>from </a:t>
            </a:r>
            <a:r>
              <a:rPr lang="en-US" dirty="0" err="1" smtClean="0">
                <a:solidFill>
                  <a:schemeClr val="tx2"/>
                </a:solidFill>
              </a:rPr>
              <a:t>Chukotko-Kamchatkan</a:t>
            </a:r>
            <a:r>
              <a:rPr lang="en-US" dirty="0" smtClean="0">
                <a:solidFill>
                  <a:schemeClr val="tx2"/>
                </a:solidFill>
              </a:rPr>
              <a:t>)</a:t>
            </a:r>
            <a:endParaRPr lang="en-US" dirty="0">
              <a:solidFill>
                <a:schemeClr val="tx2"/>
              </a:solidFill>
            </a:endParaRPr>
          </a:p>
        </p:txBody>
      </p:sp>
      <p:sp>
        <p:nvSpPr>
          <p:cNvPr id="4" name="TextBox 3"/>
          <p:cNvSpPr txBox="1"/>
          <p:nvPr/>
        </p:nvSpPr>
        <p:spPr>
          <a:xfrm>
            <a:off x="457200" y="1828800"/>
            <a:ext cx="3820405" cy="4247317"/>
          </a:xfrm>
          <a:prstGeom prst="rect">
            <a:avLst/>
          </a:prstGeom>
          <a:noFill/>
        </p:spPr>
        <p:txBody>
          <a:bodyPr wrap="none" rtlCol="0">
            <a:spAutoFit/>
          </a:bodyPr>
          <a:lstStyle/>
          <a:p>
            <a:r>
              <a:rPr lang="en-US" dirty="0"/>
              <a:t>ALUTOR</a:t>
            </a:r>
            <a:r>
              <a:rPr lang="en-US" dirty="0" smtClean="0"/>
              <a:t>{…</a:t>
            </a:r>
            <a:r>
              <a:rPr lang="en-US" dirty="0" err="1" smtClean="0"/>
              <a:t>classsification</a:t>
            </a:r>
            <a:r>
              <a:rPr lang="en-US" dirty="0" smtClean="0"/>
              <a:t>…}</a:t>
            </a:r>
            <a:endParaRPr lang="en-US" dirty="0"/>
          </a:p>
          <a:p>
            <a:r>
              <a:rPr lang="en-US" dirty="0"/>
              <a:t> 3   61.00  165.00         150   </a:t>
            </a:r>
            <a:r>
              <a:rPr lang="en-US" dirty="0" err="1"/>
              <a:t>alu</a:t>
            </a:r>
            <a:r>
              <a:rPr lang="en-US" dirty="0"/>
              <a:t>   </a:t>
            </a:r>
            <a:r>
              <a:rPr lang="en-US" dirty="0" err="1"/>
              <a:t>alr</a:t>
            </a:r>
            <a:endParaRPr lang="en-US" dirty="0"/>
          </a:p>
          <a:p>
            <a:r>
              <a:rPr lang="en-US" dirty="0"/>
              <a:t>1 I	</a:t>
            </a:r>
            <a:r>
              <a:rPr lang="en-US" dirty="0" smtClean="0"/>
              <a:t>	x3mm3 </a:t>
            </a:r>
            <a:r>
              <a:rPr lang="en-US" dirty="0"/>
              <a:t>//</a:t>
            </a:r>
          </a:p>
          <a:p>
            <a:r>
              <a:rPr lang="en-US" dirty="0"/>
              <a:t>2 you	</a:t>
            </a:r>
            <a:r>
              <a:rPr lang="en-US" dirty="0" smtClean="0"/>
              <a:t>	x3tt3</a:t>
            </a:r>
            <a:r>
              <a:rPr lang="en-US" dirty="0"/>
              <a:t>, </a:t>
            </a:r>
            <a:r>
              <a:rPr lang="en-US" dirty="0" err="1"/>
              <a:t>turi</a:t>
            </a:r>
            <a:r>
              <a:rPr lang="en-US" dirty="0"/>
              <a:t> //</a:t>
            </a:r>
          </a:p>
          <a:p>
            <a:r>
              <a:rPr lang="en-US" dirty="0"/>
              <a:t>3 we	</a:t>
            </a:r>
            <a:r>
              <a:rPr lang="en-US" dirty="0" smtClean="0"/>
              <a:t>	</a:t>
            </a:r>
            <a:r>
              <a:rPr lang="en-US" dirty="0" err="1" smtClean="0"/>
              <a:t>muri</a:t>
            </a:r>
            <a:r>
              <a:rPr lang="en-US" dirty="0"/>
              <a:t>, </a:t>
            </a:r>
            <a:r>
              <a:rPr lang="en-US" dirty="0" err="1"/>
              <a:t>muruwwi</a:t>
            </a:r>
            <a:r>
              <a:rPr lang="en-US" dirty="0"/>
              <a:t> //</a:t>
            </a:r>
          </a:p>
          <a:p>
            <a:r>
              <a:rPr lang="en-US" dirty="0" smtClean="0"/>
              <a:t>11 </a:t>
            </a:r>
            <a:r>
              <a:rPr lang="en-US" dirty="0"/>
              <a:t>one	</a:t>
            </a:r>
            <a:r>
              <a:rPr lang="en-US" dirty="0" smtClean="0"/>
              <a:t>	3nnan </a:t>
            </a:r>
            <a:r>
              <a:rPr lang="en-US" dirty="0"/>
              <a:t>//</a:t>
            </a:r>
          </a:p>
          <a:p>
            <a:r>
              <a:rPr lang="en-US" dirty="0"/>
              <a:t>12 two	</a:t>
            </a:r>
            <a:r>
              <a:rPr lang="en-US" dirty="0" smtClean="0"/>
              <a:t>	</a:t>
            </a:r>
            <a:r>
              <a:rPr lang="en-US" dirty="0" err="1" smtClean="0"/>
              <a:t>Nitaq</a:t>
            </a:r>
            <a:r>
              <a:rPr lang="en-US" dirty="0" smtClean="0"/>
              <a:t> </a:t>
            </a:r>
            <a:r>
              <a:rPr lang="en-US" dirty="0"/>
              <a:t>//</a:t>
            </a:r>
          </a:p>
          <a:p>
            <a:r>
              <a:rPr lang="en-US" dirty="0" smtClean="0"/>
              <a:t>18 </a:t>
            </a:r>
            <a:r>
              <a:rPr lang="en-US" dirty="0"/>
              <a:t>person	Xuyamtawil7~3n //</a:t>
            </a:r>
          </a:p>
          <a:p>
            <a:r>
              <a:rPr lang="en-US" dirty="0"/>
              <a:t>19 fish	</a:t>
            </a:r>
            <a:r>
              <a:rPr lang="en-US" dirty="0" smtClean="0"/>
              <a:t>	3nn373n </a:t>
            </a:r>
            <a:r>
              <a:rPr lang="en-US" dirty="0"/>
              <a:t>//</a:t>
            </a:r>
          </a:p>
          <a:p>
            <a:r>
              <a:rPr lang="en-US" dirty="0" smtClean="0"/>
              <a:t>21 </a:t>
            </a:r>
            <a:r>
              <a:rPr lang="en-US" dirty="0"/>
              <a:t>dog	</a:t>
            </a:r>
            <a:r>
              <a:rPr lang="en-US" dirty="0" smtClean="0"/>
              <a:t>	xilN3n </a:t>
            </a:r>
            <a:r>
              <a:rPr lang="en-US" dirty="0"/>
              <a:t>//</a:t>
            </a:r>
          </a:p>
          <a:p>
            <a:r>
              <a:rPr lang="en-US" dirty="0"/>
              <a:t>22 louse	</a:t>
            </a:r>
            <a:r>
              <a:rPr lang="en-US" dirty="0" smtClean="0"/>
              <a:t>	m3m3ll3 </a:t>
            </a:r>
            <a:r>
              <a:rPr lang="en-US" dirty="0"/>
              <a:t>//</a:t>
            </a:r>
          </a:p>
          <a:p>
            <a:r>
              <a:rPr lang="en-US" dirty="0"/>
              <a:t>23 tree	</a:t>
            </a:r>
            <a:r>
              <a:rPr lang="en-US" dirty="0" smtClean="0"/>
              <a:t>	utt37ut </a:t>
            </a:r>
            <a:r>
              <a:rPr lang="en-US" dirty="0"/>
              <a:t>//</a:t>
            </a:r>
          </a:p>
          <a:p>
            <a:r>
              <a:rPr lang="en-US" dirty="0" smtClean="0"/>
              <a:t>…   …..         	…….</a:t>
            </a:r>
          </a:p>
          <a:p>
            <a:r>
              <a:rPr lang="en-US" dirty="0" smtClean="0"/>
              <a:t>100 </a:t>
            </a:r>
            <a:r>
              <a:rPr lang="en-US" dirty="0"/>
              <a:t>name	n3nn3 //</a:t>
            </a:r>
          </a:p>
          <a:p>
            <a:endParaRPr lang="en-US" dirty="0"/>
          </a:p>
        </p:txBody>
      </p:sp>
      <p:sp>
        <p:nvSpPr>
          <p:cNvPr id="5" name="TextBox 4"/>
          <p:cNvSpPr txBox="1"/>
          <p:nvPr/>
        </p:nvSpPr>
        <p:spPr>
          <a:xfrm>
            <a:off x="5257799" y="1828800"/>
            <a:ext cx="3834639" cy="3970318"/>
          </a:xfrm>
          <a:prstGeom prst="rect">
            <a:avLst/>
          </a:prstGeom>
          <a:noFill/>
        </p:spPr>
        <p:txBody>
          <a:bodyPr wrap="none" rtlCol="0">
            <a:spAutoFit/>
          </a:bodyPr>
          <a:lstStyle/>
          <a:p>
            <a:r>
              <a:rPr lang="en-US" dirty="0" smtClean="0"/>
              <a:t>KORYAK{…classification…}</a:t>
            </a:r>
          </a:p>
          <a:p>
            <a:r>
              <a:rPr lang="en-US" dirty="0"/>
              <a:t> 1   61.00  167.00        3500   </a:t>
            </a:r>
            <a:r>
              <a:rPr lang="en-US" dirty="0" err="1"/>
              <a:t>kry</a:t>
            </a:r>
            <a:r>
              <a:rPr lang="en-US" dirty="0"/>
              <a:t>   </a:t>
            </a:r>
            <a:r>
              <a:rPr lang="en-US" dirty="0" err="1"/>
              <a:t>kpy</a:t>
            </a:r>
            <a:endParaRPr lang="en-US" dirty="0"/>
          </a:p>
          <a:p>
            <a:r>
              <a:rPr lang="en-US" dirty="0"/>
              <a:t>1 I	</a:t>
            </a:r>
            <a:r>
              <a:rPr lang="en-US" dirty="0" smtClean="0"/>
              <a:t>	x3mmo </a:t>
            </a:r>
            <a:r>
              <a:rPr lang="en-US" dirty="0"/>
              <a:t>//</a:t>
            </a:r>
          </a:p>
          <a:p>
            <a:r>
              <a:rPr lang="en-US" dirty="0"/>
              <a:t>2 you	</a:t>
            </a:r>
            <a:r>
              <a:rPr lang="en-US" dirty="0" smtClean="0"/>
              <a:t>	x3CCi</a:t>
            </a:r>
            <a:r>
              <a:rPr lang="en-US" dirty="0"/>
              <a:t>, </a:t>
            </a:r>
            <a:r>
              <a:rPr lang="en-US" dirty="0" err="1"/>
              <a:t>tuyi</a:t>
            </a:r>
            <a:r>
              <a:rPr lang="en-US" dirty="0"/>
              <a:t> //</a:t>
            </a:r>
          </a:p>
          <a:p>
            <a:r>
              <a:rPr lang="en-US" dirty="0"/>
              <a:t>3 we	</a:t>
            </a:r>
            <a:r>
              <a:rPr lang="en-US" dirty="0" smtClean="0"/>
              <a:t>	</a:t>
            </a:r>
            <a:r>
              <a:rPr lang="en-US" dirty="0" err="1" smtClean="0"/>
              <a:t>muyi</a:t>
            </a:r>
            <a:r>
              <a:rPr lang="en-US" dirty="0"/>
              <a:t>, </a:t>
            </a:r>
            <a:r>
              <a:rPr lang="en-US" dirty="0" err="1"/>
              <a:t>muyu</a:t>
            </a:r>
            <a:r>
              <a:rPr lang="en-US" dirty="0"/>
              <a:t> //</a:t>
            </a:r>
          </a:p>
          <a:p>
            <a:r>
              <a:rPr lang="en-US" dirty="0"/>
              <a:t>11 one	</a:t>
            </a:r>
            <a:r>
              <a:rPr lang="en-US" dirty="0" smtClean="0"/>
              <a:t>	3nnen </a:t>
            </a:r>
            <a:r>
              <a:rPr lang="en-US" dirty="0"/>
              <a:t>//</a:t>
            </a:r>
          </a:p>
          <a:p>
            <a:r>
              <a:rPr lang="en-US" dirty="0"/>
              <a:t>12 two	</a:t>
            </a:r>
            <a:r>
              <a:rPr lang="en-US" dirty="0" smtClean="0"/>
              <a:t>	N3CCeq </a:t>
            </a:r>
            <a:r>
              <a:rPr lang="en-US" dirty="0"/>
              <a:t>//</a:t>
            </a:r>
          </a:p>
          <a:p>
            <a:r>
              <a:rPr lang="pt-BR" dirty="0"/>
              <a:t>18 person	XuyemtewilX~3n //</a:t>
            </a:r>
          </a:p>
          <a:p>
            <a:r>
              <a:rPr lang="pt-BR" dirty="0"/>
              <a:t>19 fish	</a:t>
            </a:r>
            <a:r>
              <a:rPr lang="pt-BR" dirty="0" smtClean="0"/>
              <a:t>	3nn373n </a:t>
            </a:r>
            <a:r>
              <a:rPr lang="pt-BR" dirty="0"/>
              <a:t>//</a:t>
            </a:r>
          </a:p>
          <a:p>
            <a:r>
              <a:rPr lang="en-US" dirty="0"/>
              <a:t>21 dog	</a:t>
            </a:r>
            <a:r>
              <a:rPr lang="en-US" dirty="0" smtClean="0"/>
              <a:t>	</a:t>
            </a:r>
            <a:r>
              <a:rPr lang="en-US" dirty="0" err="1" smtClean="0"/>
              <a:t>werowka</a:t>
            </a:r>
            <a:r>
              <a:rPr lang="en-US" dirty="0" smtClean="0"/>
              <a:t> </a:t>
            </a:r>
            <a:r>
              <a:rPr lang="en-US" dirty="0"/>
              <a:t>//</a:t>
            </a:r>
          </a:p>
          <a:p>
            <a:r>
              <a:rPr lang="en-US" dirty="0"/>
              <a:t>22 louse	</a:t>
            </a:r>
            <a:r>
              <a:rPr lang="en-US" dirty="0" smtClean="0"/>
              <a:t>	m3m3l </a:t>
            </a:r>
            <a:r>
              <a:rPr lang="en-US" dirty="0"/>
              <a:t>//</a:t>
            </a:r>
          </a:p>
          <a:p>
            <a:r>
              <a:rPr lang="en-US" dirty="0"/>
              <a:t>23 tree	</a:t>
            </a:r>
            <a:r>
              <a:rPr lang="en-US" dirty="0" smtClean="0"/>
              <a:t>	utt37ut </a:t>
            </a:r>
            <a:r>
              <a:rPr lang="en-US" dirty="0"/>
              <a:t>//</a:t>
            </a:r>
          </a:p>
          <a:p>
            <a:r>
              <a:rPr lang="en-US" dirty="0" smtClean="0"/>
              <a:t>… …		…</a:t>
            </a:r>
          </a:p>
          <a:p>
            <a:r>
              <a:rPr lang="en-US" dirty="0"/>
              <a:t>100 name	n3nn3 //</a:t>
            </a:r>
          </a:p>
        </p:txBody>
      </p:sp>
    </p:spTree>
    <p:extLst>
      <p:ext uri="{BB962C8B-B14F-4D97-AF65-F5344CB8AC3E}">
        <p14:creationId xmlns:p14="http://schemas.microsoft.com/office/powerpoint/2010/main" val="34367666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40" name="Rectangle 4"/>
          <p:cNvSpPr>
            <a:spLocks noChangeArrowheads="1"/>
          </p:cNvSpPr>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de-DE" sz="4000" dirty="0">
                <a:solidFill>
                  <a:schemeClr val="tx2"/>
                </a:solidFill>
              </a:rPr>
              <a:t>An automated similarity measure</a:t>
            </a:r>
            <a:endParaRPr lang="en-US" sz="4000" dirty="0">
              <a:solidFill>
                <a:schemeClr val="tx2"/>
              </a:solidFill>
            </a:endParaRPr>
          </a:p>
        </p:txBody>
      </p:sp>
      <p:sp>
        <p:nvSpPr>
          <p:cNvPr id="65541" name="Text Box 5"/>
          <p:cNvSpPr txBox="1">
            <a:spLocks noChangeArrowheads="1"/>
          </p:cNvSpPr>
          <p:nvPr/>
        </p:nvSpPr>
        <p:spPr bwMode="auto">
          <a:xfrm>
            <a:off x="144602" y="1344715"/>
            <a:ext cx="8854796"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2400" dirty="0"/>
              <a:t>Levenshtein distances: the minimum number of steps—substitutions,</a:t>
            </a:r>
          </a:p>
          <a:p>
            <a:r>
              <a:rPr lang="de-DE" sz="2400" dirty="0"/>
              <a:t>insertions or deletions—that it takes to get from one word to another</a:t>
            </a:r>
            <a:endParaRPr lang="en-US" sz="2400" dirty="0"/>
          </a:p>
        </p:txBody>
      </p:sp>
      <p:sp>
        <p:nvSpPr>
          <p:cNvPr id="65542" name="Text Box 6"/>
          <p:cNvSpPr txBox="1">
            <a:spLocks noChangeArrowheads="1"/>
          </p:cNvSpPr>
          <p:nvPr/>
        </p:nvSpPr>
        <p:spPr bwMode="auto">
          <a:xfrm>
            <a:off x="2590800" y="2286000"/>
            <a:ext cx="4648200" cy="503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DE" dirty="0"/>
              <a:t>Germ. Zunge </a:t>
            </a:r>
            <a:r>
              <a:rPr lang="de-DE" dirty="0">
                <a:sym typeface="Wingdings" pitchFamily="2" charset="2"/>
              </a:rPr>
              <a:t></a:t>
            </a:r>
            <a:r>
              <a:rPr lang="de-DE" dirty="0"/>
              <a:t> Eng. tongue</a:t>
            </a:r>
          </a:p>
          <a:p>
            <a:r>
              <a:rPr lang="de-DE" dirty="0"/>
              <a:t>           </a:t>
            </a:r>
          </a:p>
          <a:p>
            <a:r>
              <a:rPr lang="de-DE" dirty="0"/>
              <a:t>        </a:t>
            </a:r>
            <a:r>
              <a:rPr lang="de-DE" dirty="0" smtClean="0"/>
              <a:t>     </a:t>
            </a:r>
            <a:r>
              <a:rPr lang="de-DE" dirty="0" smtClean="0">
                <a:latin typeface="Arial Unicode MS" pitchFamily="34" charset="-128"/>
              </a:rPr>
              <a:t>cu</a:t>
            </a:r>
            <a:r>
              <a:rPr lang="en-US" dirty="0" smtClean="0">
                <a:latin typeface="Arial Unicode MS" pitchFamily="34" charset="-128"/>
                <a:cs typeface="Arial" pitchFamily="34" charset="0"/>
              </a:rPr>
              <a:t>N3</a:t>
            </a:r>
            <a:endParaRPr lang="de-DE" dirty="0">
              <a:latin typeface="Arial Unicode MS" pitchFamily="34" charset="-128"/>
              <a:cs typeface="Arial" pitchFamily="34" charset="0"/>
            </a:endParaRPr>
          </a:p>
          <a:p>
            <a:r>
              <a:rPr lang="de-DE" dirty="0">
                <a:latin typeface="Arial Unicode MS" pitchFamily="34" charset="-128"/>
                <a:cs typeface="Arial" pitchFamily="34" charset="0"/>
              </a:rPr>
              <a:t>           </a:t>
            </a:r>
            <a:r>
              <a:rPr lang="de-DE" dirty="0" smtClean="0">
                <a:latin typeface="Arial Unicode MS" pitchFamily="34" charset="-128"/>
                <a:cs typeface="Arial" pitchFamily="34" charset="0"/>
              </a:rPr>
              <a:t>tu</a:t>
            </a:r>
            <a:r>
              <a:rPr lang="en-US" dirty="0" smtClean="0">
                <a:latin typeface="Arial Unicode MS" pitchFamily="34" charset="-128"/>
                <a:cs typeface="Arial" pitchFamily="34" charset="0"/>
              </a:rPr>
              <a:t>N3</a:t>
            </a:r>
            <a:r>
              <a:rPr lang="de-DE" dirty="0" smtClean="0">
                <a:latin typeface="Arial Unicode MS" pitchFamily="34" charset="-128"/>
                <a:cs typeface="Arial" pitchFamily="34" charset="0"/>
              </a:rPr>
              <a:t>    </a:t>
            </a:r>
            <a:r>
              <a:rPr lang="de-DE" dirty="0">
                <a:latin typeface="Arial Unicode MS" pitchFamily="34" charset="-128"/>
                <a:cs typeface="Arial" pitchFamily="34" charset="0"/>
              </a:rPr>
              <a:t>(substitution)</a:t>
            </a:r>
          </a:p>
          <a:p>
            <a:r>
              <a:rPr lang="de-DE" dirty="0">
                <a:latin typeface="Arial Unicode MS" pitchFamily="34" charset="-128"/>
                <a:cs typeface="Arial" pitchFamily="34" charset="0"/>
              </a:rPr>
              <a:t>           </a:t>
            </a:r>
            <a:r>
              <a:rPr lang="de-DE" dirty="0" smtClean="0">
                <a:latin typeface="Arial Unicode MS" pitchFamily="34" charset="-128"/>
                <a:cs typeface="Arial" pitchFamily="34" charset="0"/>
              </a:rPr>
              <a:t>t</a:t>
            </a:r>
            <a:r>
              <a:rPr lang="de-DE" dirty="0" smtClean="0">
                <a:latin typeface="Arial Unicode MS" pitchFamily="34" charset="-128"/>
                <a:ea typeface="Charis SIL" pitchFamily="2" charset="0"/>
                <a:cs typeface="Charis SIL" pitchFamily="2" charset="0"/>
              </a:rPr>
              <a:t>o</a:t>
            </a:r>
            <a:r>
              <a:rPr lang="en-US" dirty="0" smtClean="0">
                <a:latin typeface="Arial Unicode MS" pitchFamily="34" charset="-128"/>
                <a:ea typeface="Charis SIL" pitchFamily="2" charset="0"/>
                <a:cs typeface="Charis SIL" pitchFamily="2" charset="0"/>
              </a:rPr>
              <a:t>N3</a:t>
            </a:r>
            <a:r>
              <a:rPr lang="de-DE" dirty="0" smtClean="0">
                <a:latin typeface="Arial Unicode MS" pitchFamily="34" charset="-128"/>
                <a:ea typeface="Charis SIL" pitchFamily="2" charset="0"/>
                <a:cs typeface="Charis SIL" pitchFamily="2" charset="0"/>
              </a:rPr>
              <a:t>     </a:t>
            </a:r>
            <a:r>
              <a:rPr lang="de-DE" dirty="0">
                <a:latin typeface="Arial Unicode MS" pitchFamily="34" charset="-128"/>
                <a:ea typeface="Charis SIL" pitchFamily="2" charset="0"/>
                <a:cs typeface="Charis SIL" pitchFamily="2" charset="0"/>
              </a:rPr>
              <a:t>(substitution)</a:t>
            </a:r>
          </a:p>
          <a:p>
            <a:r>
              <a:rPr lang="de-DE" dirty="0">
                <a:latin typeface="Arial Unicode MS" pitchFamily="34" charset="-128"/>
                <a:ea typeface="Charis SIL" pitchFamily="2" charset="0"/>
                <a:cs typeface="Charis SIL" pitchFamily="2" charset="0"/>
              </a:rPr>
              <a:t>           </a:t>
            </a:r>
            <a:r>
              <a:rPr lang="de-DE" dirty="0" smtClean="0">
                <a:latin typeface="Arial Unicode MS" pitchFamily="34" charset="-128"/>
                <a:ea typeface="Charis SIL" pitchFamily="2" charset="0"/>
                <a:cs typeface="Charis SIL" pitchFamily="2" charset="0"/>
              </a:rPr>
              <a:t>t</a:t>
            </a:r>
            <a:r>
              <a:rPr lang="en-US" dirty="0" err="1" smtClean="0">
                <a:latin typeface="Arial Unicode MS" pitchFamily="34" charset="-128"/>
                <a:ea typeface="Charis SIL" pitchFamily="2" charset="0"/>
                <a:cs typeface="Charis SIL" pitchFamily="2" charset="0"/>
              </a:rPr>
              <a:t>oN</a:t>
            </a:r>
            <a:r>
              <a:rPr lang="en-US" dirty="0" smtClean="0">
                <a:latin typeface="Arial Unicode MS" pitchFamily="34" charset="-128"/>
                <a:ea typeface="Charis SIL" pitchFamily="2" charset="0"/>
                <a:cs typeface="Charis SIL" pitchFamily="2" charset="0"/>
              </a:rPr>
              <a:t>       </a:t>
            </a:r>
            <a:r>
              <a:rPr lang="en-US" dirty="0">
                <a:latin typeface="Arial Unicode MS" pitchFamily="34" charset="-128"/>
                <a:ea typeface="Charis SIL" pitchFamily="2" charset="0"/>
                <a:cs typeface="Charis SIL" pitchFamily="2" charset="0"/>
              </a:rPr>
              <a:t>(deletion)</a:t>
            </a:r>
          </a:p>
          <a:p>
            <a:endParaRPr lang="de-DE" dirty="0">
              <a:latin typeface="Arial Unicode MS" pitchFamily="34" charset="-128"/>
              <a:ea typeface="Charis SIL" pitchFamily="2" charset="0"/>
              <a:cs typeface="Charis SIL" pitchFamily="2" charset="0"/>
            </a:endParaRPr>
          </a:p>
          <a:p>
            <a:r>
              <a:rPr lang="de-DE" dirty="0">
                <a:latin typeface="Arial Unicode MS" pitchFamily="34" charset="-128"/>
                <a:ea typeface="Charis SIL" pitchFamily="2" charset="0"/>
                <a:cs typeface="Charis SIL" pitchFamily="2" charset="0"/>
              </a:rPr>
              <a:t>Or       tongue </a:t>
            </a:r>
            <a:r>
              <a:rPr lang="de-DE" dirty="0">
                <a:latin typeface="Arial Unicode MS" pitchFamily="34" charset="-128"/>
                <a:ea typeface="Charis SIL" pitchFamily="2" charset="0"/>
                <a:cs typeface="Charis SIL" pitchFamily="2" charset="0"/>
                <a:sym typeface="Wingdings" pitchFamily="2" charset="2"/>
              </a:rPr>
              <a:t> Zunge</a:t>
            </a:r>
            <a:endParaRPr lang="de-DE" dirty="0">
              <a:latin typeface="Arial Unicode MS" pitchFamily="34" charset="-128"/>
              <a:ea typeface="Charis SIL" pitchFamily="2" charset="0"/>
              <a:cs typeface="Charis SIL" pitchFamily="2" charset="0"/>
            </a:endParaRPr>
          </a:p>
          <a:p>
            <a:endParaRPr lang="de-DE" dirty="0">
              <a:latin typeface="Arial Unicode MS" pitchFamily="34" charset="-128"/>
              <a:ea typeface="Charis SIL" pitchFamily="2" charset="0"/>
              <a:cs typeface="Charis SIL" pitchFamily="2" charset="0"/>
            </a:endParaRPr>
          </a:p>
          <a:p>
            <a:r>
              <a:rPr lang="de-DE" dirty="0">
                <a:latin typeface="Arial Unicode MS" pitchFamily="34" charset="-128"/>
                <a:ea typeface="Charis SIL" pitchFamily="2" charset="0"/>
                <a:cs typeface="Charis SIL" pitchFamily="2" charset="0"/>
              </a:rPr>
              <a:t>           </a:t>
            </a:r>
            <a:r>
              <a:rPr lang="de-DE" dirty="0" smtClean="0"/>
              <a:t>t</a:t>
            </a:r>
            <a:r>
              <a:rPr lang="en-US" dirty="0" err="1" smtClean="0"/>
              <a:t>oN</a:t>
            </a:r>
            <a:endParaRPr lang="en-US" dirty="0"/>
          </a:p>
          <a:p>
            <a:r>
              <a:rPr lang="de-DE" dirty="0"/>
              <a:t>        </a:t>
            </a:r>
            <a:r>
              <a:rPr lang="de-DE" dirty="0" smtClean="0"/>
              <a:t>     to</a:t>
            </a:r>
            <a:r>
              <a:rPr lang="en-US" dirty="0" smtClean="0"/>
              <a:t>N3</a:t>
            </a:r>
            <a:r>
              <a:rPr lang="de-DE" dirty="0" smtClean="0">
                <a:latin typeface=""/>
              </a:rPr>
              <a:t>    </a:t>
            </a:r>
            <a:r>
              <a:rPr lang="de-DE" dirty="0">
                <a:latin typeface=""/>
              </a:rPr>
              <a:t>(insertion)</a:t>
            </a:r>
          </a:p>
          <a:p>
            <a:r>
              <a:rPr lang="de-DE" dirty="0">
                <a:latin typeface=""/>
              </a:rPr>
              <a:t>           </a:t>
            </a:r>
            <a:r>
              <a:rPr lang="de-DE" dirty="0" smtClean="0">
                <a:latin typeface=""/>
              </a:rPr>
              <a:t>tu</a:t>
            </a:r>
            <a:r>
              <a:rPr lang="en-US" dirty="0" smtClean="0">
                <a:latin typeface=""/>
              </a:rPr>
              <a:t>N3</a:t>
            </a:r>
            <a:r>
              <a:rPr lang="de-DE" dirty="0" smtClean="0">
                <a:latin typeface=""/>
              </a:rPr>
              <a:t>    </a:t>
            </a:r>
            <a:r>
              <a:rPr lang="de-DE" dirty="0">
                <a:latin typeface=""/>
              </a:rPr>
              <a:t>(substitution)</a:t>
            </a:r>
          </a:p>
          <a:p>
            <a:r>
              <a:rPr lang="de-DE" dirty="0">
                <a:latin typeface=""/>
              </a:rPr>
              <a:t>           </a:t>
            </a:r>
            <a:r>
              <a:rPr lang="de-DE" dirty="0" smtClean="0">
                <a:latin typeface=""/>
              </a:rPr>
              <a:t>cu</a:t>
            </a:r>
            <a:r>
              <a:rPr lang="en-US" dirty="0" smtClean="0">
                <a:latin typeface=""/>
              </a:rPr>
              <a:t>N3</a:t>
            </a:r>
            <a:r>
              <a:rPr lang="de-DE" dirty="0" smtClean="0">
                <a:latin typeface=""/>
              </a:rPr>
              <a:t>  </a:t>
            </a:r>
            <a:r>
              <a:rPr lang="de-DE" dirty="0">
                <a:latin typeface=""/>
              </a:rPr>
              <a:t>(substitution)</a:t>
            </a:r>
          </a:p>
          <a:p>
            <a:endParaRPr lang="de-DE" dirty="0">
              <a:latin typeface=""/>
            </a:endParaRPr>
          </a:p>
          <a:p>
            <a:r>
              <a:rPr lang="de-DE" dirty="0">
                <a:latin typeface=""/>
              </a:rPr>
              <a:t>= 3 steps, so LD = 3</a:t>
            </a:r>
            <a:endParaRPr lang="ru-RU" dirty="0">
              <a:latin typeface=""/>
            </a:endParaRPr>
          </a:p>
          <a:p>
            <a:r>
              <a:rPr lang="de-DE" dirty="0">
                <a:latin typeface=""/>
              </a:rPr>
              <a:t>      </a:t>
            </a:r>
            <a:endParaRPr lang="ru-RU" dirty="0">
              <a:latin typeface=""/>
              <a:ea typeface="Charis SIL" pitchFamily="2" charset="0"/>
              <a:cs typeface="Charis SIL" pitchFamily="2" charset="0"/>
            </a:endParaRPr>
          </a:p>
          <a:p>
            <a:r>
              <a:rPr lang="de-DE" dirty="0">
                <a:latin typeface="Arial Unicode MS" pitchFamily="34" charset="-128"/>
                <a:ea typeface="Charis SIL" pitchFamily="2" charset="0"/>
                <a:cs typeface="Charis SIL" pitchFamily="2" charset="0"/>
              </a:rPr>
              <a:t>          </a:t>
            </a:r>
            <a:endParaRPr lang="en-US" dirty="0">
              <a:latin typeface="Arial Unicode MS" pitchFamily="34" charset="-128"/>
              <a:ea typeface="Charis SIL" pitchFamily="2" charset="0"/>
              <a:cs typeface="Charis SIL" pitchFamily="2" charset="0"/>
            </a:endParaRPr>
          </a:p>
          <a:p>
            <a:r>
              <a:rPr lang="de-DE" dirty="0">
                <a:cs typeface="Arial" pitchFamily="34" charset="0"/>
              </a:rPr>
              <a:t>           </a:t>
            </a:r>
            <a:endParaRPr lang="ru-RU" dirty="0">
              <a:cs typeface="Arial" pitchFamily="34" charset="0"/>
            </a:endParaRPr>
          </a:p>
        </p:txBody>
      </p:sp>
    </p:spTree>
    <p:extLst>
      <p:ext uri="{BB962C8B-B14F-4D97-AF65-F5344CB8AC3E}">
        <p14:creationId xmlns:p14="http://schemas.microsoft.com/office/powerpoint/2010/main" val="18938172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4" name="Rectangle 4"/>
          <p:cNvSpPr>
            <a:spLocks noChangeArrowheads="1"/>
          </p:cNvSpPr>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de-DE" sz="4000" dirty="0">
                <a:solidFill>
                  <a:schemeClr val="tx2"/>
                </a:solidFill>
              </a:rPr>
              <a:t>Weighting Levenshtein distances</a:t>
            </a:r>
            <a:endParaRPr lang="en-US" sz="4000" dirty="0">
              <a:solidFill>
                <a:schemeClr val="tx2"/>
              </a:solidFill>
            </a:endParaRPr>
          </a:p>
        </p:txBody>
      </p:sp>
      <p:sp>
        <p:nvSpPr>
          <p:cNvPr id="66565" name="Text Box 5"/>
          <p:cNvSpPr txBox="1">
            <a:spLocks noChangeArrowheads="1"/>
          </p:cNvSpPr>
          <p:nvPr/>
        </p:nvSpPr>
        <p:spPr bwMode="auto">
          <a:xfrm>
            <a:off x="822325" y="1687513"/>
            <a:ext cx="7178675" cy="4708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itchFamily="34" charset="0"/>
              </a:defRPr>
            </a:lvl1pPr>
            <a:lvl2pPr marL="800100" indent="-342900">
              <a:defRPr>
                <a:solidFill>
                  <a:schemeClr val="tx1"/>
                </a:solidFill>
                <a:latin typeface="Arial" pitchFamily="34" charset="0"/>
              </a:defRPr>
            </a:lvl2pPr>
            <a:lvl3pPr marL="1257300" indent="-342900">
              <a:defRPr>
                <a:solidFill>
                  <a:schemeClr val="tx1"/>
                </a:solidFill>
                <a:latin typeface="Arial" pitchFamily="34" charset="0"/>
              </a:defRPr>
            </a:lvl3pPr>
            <a:lvl4pPr marL="1714500" indent="-342900">
              <a:defRPr>
                <a:solidFill>
                  <a:schemeClr val="tx1"/>
                </a:solidFill>
                <a:latin typeface="Arial" pitchFamily="34" charset="0"/>
              </a:defRPr>
            </a:lvl4pPr>
            <a:lvl5pPr marL="2171700" indent="-342900">
              <a:defRPr>
                <a:solidFill>
                  <a:schemeClr val="tx1"/>
                </a:solidFill>
                <a:latin typeface="Arial" pitchFamily="34" charset="0"/>
              </a:defRPr>
            </a:lvl5pPr>
            <a:lvl6pPr marL="2628900" indent="-342900" fontAlgn="base">
              <a:spcBef>
                <a:spcPct val="0"/>
              </a:spcBef>
              <a:spcAft>
                <a:spcPct val="0"/>
              </a:spcAft>
              <a:defRPr>
                <a:solidFill>
                  <a:schemeClr val="tx1"/>
                </a:solidFill>
                <a:latin typeface="Arial" pitchFamily="34" charset="0"/>
              </a:defRPr>
            </a:lvl6pPr>
            <a:lvl7pPr marL="3086100" indent="-342900" fontAlgn="base">
              <a:spcBef>
                <a:spcPct val="0"/>
              </a:spcBef>
              <a:spcAft>
                <a:spcPct val="0"/>
              </a:spcAft>
              <a:defRPr>
                <a:solidFill>
                  <a:schemeClr val="tx1"/>
                </a:solidFill>
                <a:latin typeface="Arial" pitchFamily="34" charset="0"/>
              </a:defRPr>
            </a:lvl7pPr>
            <a:lvl8pPr marL="3543300" indent="-342900" fontAlgn="base">
              <a:spcBef>
                <a:spcPct val="0"/>
              </a:spcBef>
              <a:spcAft>
                <a:spcPct val="0"/>
              </a:spcAft>
              <a:defRPr>
                <a:solidFill>
                  <a:schemeClr val="tx1"/>
                </a:solidFill>
                <a:latin typeface="Arial" pitchFamily="34" charset="0"/>
              </a:defRPr>
            </a:lvl8pPr>
            <a:lvl9pPr marL="4000500" indent="-342900" fontAlgn="base">
              <a:spcBef>
                <a:spcPct val="0"/>
              </a:spcBef>
              <a:spcAft>
                <a:spcPct val="0"/>
              </a:spcAft>
              <a:defRPr>
                <a:solidFill>
                  <a:schemeClr val="tx1"/>
                </a:solidFill>
                <a:latin typeface="Arial" pitchFamily="34" charset="0"/>
              </a:defRPr>
            </a:lvl9pPr>
          </a:lstStyle>
          <a:p>
            <a:pPr>
              <a:buFontTx/>
              <a:buAutoNum type="arabicPeriod"/>
            </a:pPr>
            <a:r>
              <a:rPr lang="de-DE" sz="3000" dirty="0"/>
              <a:t>divide LD by the length of the longest string compared to get LDN (takes into account typical word lengths of  the languages compared</a:t>
            </a:r>
            <a:r>
              <a:rPr lang="de-DE" sz="3000" dirty="0" smtClean="0"/>
              <a:t>),</a:t>
            </a:r>
            <a:endParaRPr lang="de-DE" sz="3000" dirty="0"/>
          </a:p>
          <a:p>
            <a:pPr>
              <a:buFontTx/>
              <a:buAutoNum type="arabicPeriod"/>
            </a:pPr>
            <a:r>
              <a:rPr lang="de-DE" sz="3000" dirty="0"/>
              <a:t>then divide LDN by the average of LDN‘s among words in the word lists with different meanings to get LDND (takes into account accidental similarity due to similarities in phonological inventories)</a:t>
            </a:r>
            <a:endParaRPr lang="en-US" sz="3000" dirty="0"/>
          </a:p>
        </p:txBody>
      </p:sp>
    </p:spTree>
    <p:extLst>
      <p:ext uri="{BB962C8B-B14F-4D97-AF65-F5344CB8AC3E}">
        <p14:creationId xmlns:p14="http://schemas.microsoft.com/office/powerpoint/2010/main" val="42047673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4" name="Rectangle 4"/>
          <p:cNvSpPr>
            <a:spLocks noChangeArrowheads="1"/>
          </p:cNvSpPr>
          <p:nvPr/>
        </p:nvSpPr>
        <p:spPr bwMode="auto">
          <a:xfrm>
            <a:off x="0" y="274638"/>
            <a:ext cx="9220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de-DE" sz="4000" dirty="0" smtClean="0">
                <a:solidFill>
                  <a:schemeClr val="tx2"/>
                </a:solidFill>
              </a:rPr>
              <a:t>Using modified mean distances</a:t>
            </a:r>
          </a:p>
          <a:p>
            <a:pPr algn="ctr"/>
            <a:r>
              <a:rPr lang="de-DE" sz="4000" dirty="0" smtClean="0">
                <a:solidFill>
                  <a:schemeClr val="tx2"/>
                </a:solidFill>
              </a:rPr>
              <a:t>to identify new genealogical relationships</a:t>
            </a:r>
            <a:endParaRPr lang="en-US" sz="4000" dirty="0">
              <a:solidFill>
                <a:schemeClr val="tx2"/>
              </a:solidFill>
            </a:endParaRPr>
          </a:p>
        </p:txBody>
      </p:sp>
      <p:sp>
        <p:nvSpPr>
          <p:cNvPr id="4" name="Text Box 5"/>
          <p:cNvSpPr txBox="1">
            <a:spLocks noChangeArrowheads="1"/>
          </p:cNvSpPr>
          <p:nvPr/>
        </p:nvSpPr>
        <p:spPr bwMode="auto">
          <a:xfrm>
            <a:off x="822325" y="1687513"/>
            <a:ext cx="7178675" cy="51706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itchFamily="34" charset="0"/>
              </a:defRPr>
            </a:lvl1pPr>
            <a:lvl2pPr marL="800100" indent="-342900">
              <a:defRPr>
                <a:solidFill>
                  <a:schemeClr val="tx1"/>
                </a:solidFill>
                <a:latin typeface="Arial" pitchFamily="34" charset="0"/>
              </a:defRPr>
            </a:lvl2pPr>
            <a:lvl3pPr marL="1257300" indent="-342900">
              <a:defRPr>
                <a:solidFill>
                  <a:schemeClr val="tx1"/>
                </a:solidFill>
                <a:latin typeface="Arial" pitchFamily="34" charset="0"/>
              </a:defRPr>
            </a:lvl3pPr>
            <a:lvl4pPr marL="1714500" indent="-342900">
              <a:defRPr>
                <a:solidFill>
                  <a:schemeClr val="tx1"/>
                </a:solidFill>
                <a:latin typeface="Arial" pitchFamily="34" charset="0"/>
              </a:defRPr>
            </a:lvl4pPr>
            <a:lvl5pPr marL="2171700" indent="-342900">
              <a:defRPr>
                <a:solidFill>
                  <a:schemeClr val="tx1"/>
                </a:solidFill>
                <a:latin typeface="Arial" pitchFamily="34" charset="0"/>
              </a:defRPr>
            </a:lvl5pPr>
            <a:lvl6pPr marL="2628900" indent="-342900" fontAlgn="base">
              <a:spcBef>
                <a:spcPct val="0"/>
              </a:spcBef>
              <a:spcAft>
                <a:spcPct val="0"/>
              </a:spcAft>
              <a:defRPr>
                <a:solidFill>
                  <a:schemeClr val="tx1"/>
                </a:solidFill>
                <a:latin typeface="Arial" pitchFamily="34" charset="0"/>
              </a:defRPr>
            </a:lvl6pPr>
            <a:lvl7pPr marL="3086100" indent="-342900" fontAlgn="base">
              <a:spcBef>
                <a:spcPct val="0"/>
              </a:spcBef>
              <a:spcAft>
                <a:spcPct val="0"/>
              </a:spcAft>
              <a:defRPr>
                <a:solidFill>
                  <a:schemeClr val="tx1"/>
                </a:solidFill>
                <a:latin typeface="Arial" pitchFamily="34" charset="0"/>
              </a:defRPr>
            </a:lvl7pPr>
            <a:lvl8pPr marL="3543300" indent="-342900" fontAlgn="base">
              <a:spcBef>
                <a:spcPct val="0"/>
              </a:spcBef>
              <a:spcAft>
                <a:spcPct val="0"/>
              </a:spcAft>
              <a:defRPr>
                <a:solidFill>
                  <a:schemeClr val="tx1"/>
                </a:solidFill>
                <a:latin typeface="Arial" pitchFamily="34" charset="0"/>
              </a:defRPr>
            </a:lvl8pPr>
            <a:lvl9pPr marL="4000500" indent="-342900" fontAlgn="base">
              <a:spcBef>
                <a:spcPct val="0"/>
              </a:spcBef>
              <a:spcAft>
                <a:spcPct val="0"/>
              </a:spcAft>
              <a:defRPr>
                <a:solidFill>
                  <a:schemeClr val="tx1"/>
                </a:solidFill>
                <a:latin typeface="Arial" pitchFamily="34" charset="0"/>
              </a:defRPr>
            </a:lvl9pPr>
          </a:lstStyle>
          <a:p>
            <a:pPr>
              <a:buFontTx/>
              <a:buAutoNum type="arabicPeriod"/>
            </a:pPr>
            <a:r>
              <a:rPr lang="de-DE" sz="3000" dirty="0" smtClean="0"/>
              <a:t>Using a conservative classification of language families (by Harald Hammarström), derive mean similarities for all pairs of families and isolates</a:t>
            </a:r>
          </a:p>
          <a:p>
            <a:pPr>
              <a:buFontTx/>
              <a:buAutoNum type="arabicPeriod"/>
            </a:pPr>
            <a:r>
              <a:rPr lang="en-US" sz="3000" dirty="0" smtClean="0"/>
              <a:t>Modify the mean taking into account that (</a:t>
            </a:r>
            <a:r>
              <a:rPr lang="en-US" sz="3000" dirty="0" err="1" smtClean="0"/>
              <a:t>i</a:t>
            </a:r>
            <a:r>
              <a:rPr lang="en-US" sz="3000" dirty="0" smtClean="0"/>
              <a:t>) the lower the variability of similarities across language pairs the better the </a:t>
            </a:r>
            <a:r>
              <a:rPr lang="en-US" sz="3000" dirty="0"/>
              <a:t>evidence for a </a:t>
            </a:r>
            <a:r>
              <a:rPr lang="en-US" sz="3000" dirty="0" smtClean="0"/>
              <a:t>relationship</a:t>
            </a:r>
            <a:r>
              <a:rPr lang="en-US" sz="3000" dirty="0"/>
              <a:t> </a:t>
            </a:r>
            <a:r>
              <a:rPr lang="en-US" sz="3000" dirty="0" smtClean="0"/>
              <a:t>and (ii) that the more languages compared the better</a:t>
            </a:r>
            <a:endParaRPr lang="en-US" sz="3000" dirty="0"/>
          </a:p>
        </p:txBody>
      </p:sp>
    </p:spTree>
    <p:extLst>
      <p:ext uri="{BB962C8B-B14F-4D97-AF65-F5344CB8AC3E}">
        <p14:creationId xmlns:p14="http://schemas.microsoft.com/office/powerpoint/2010/main" val="6023701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13244</TotalTime>
  <Words>1741</Words>
  <Application>Microsoft Office PowerPoint</Application>
  <PresentationFormat>On-screen Show (4:3)</PresentationFormat>
  <Paragraphs>574</Paragraphs>
  <Slides>29</Slides>
  <Notes>1</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Recent ASJP discoveries  </vt:lpstr>
      <vt:lpstr>Structure of the talk</vt:lpstr>
      <vt:lpstr>A skeptical note on probabilistic methods</vt:lpstr>
      <vt:lpstr>Introducing an empirical basis for distance-based language classification</vt:lpstr>
      <vt:lpstr>PowerPoint Presentation</vt:lpstr>
      <vt:lpstr>Example of word lists (from Chukotko-Kamchatkan)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Second case study: Chitimacha-Totozoquean</vt:lpstr>
      <vt:lpstr>PowerPoint Presentation</vt:lpstr>
      <vt:lpstr>PowerPoint Presentation</vt:lpstr>
      <vt:lpstr>Further evidence (see handout)</vt:lpstr>
      <vt:lpstr>Clinching evidence</vt:lpstr>
      <vt:lpstr>Examples</vt:lpstr>
      <vt:lpstr>Third case study: Zuni-Hokan</vt:lpstr>
      <vt:lpstr>PowerPoint Presentation</vt:lpstr>
      <vt:lpstr>Better evidence</vt:lpstr>
      <vt:lpstr>Examples</vt:lpstr>
      <vt:lpstr>PowerPoint Presentation</vt:lpstr>
      <vt:lpstr>Clinching evidence?</vt:lpstr>
      <vt:lpstr>Core 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some family trees are more treelike than others: measuring and interpreting linguistic phylogenetic reticulation</dc:title>
  <dc:creator>wichmann</dc:creator>
  <cp:lastModifiedBy>wichmann</cp:lastModifiedBy>
  <cp:revision>222</cp:revision>
  <cp:lastPrinted>2012-05-01T19:14:47Z</cp:lastPrinted>
  <dcterms:created xsi:type="dcterms:W3CDTF">2012-04-23T18:43:09Z</dcterms:created>
  <dcterms:modified xsi:type="dcterms:W3CDTF">2013-03-21T06:05:13Z</dcterms:modified>
</cp:coreProperties>
</file>