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257" r:id="rId3"/>
    <p:sldId id="258" r:id="rId4"/>
    <p:sldId id="272" r:id="rId5"/>
    <p:sldId id="280" r:id="rId6"/>
    <p:sldId id="273" r:id="rId7"/>
    <p:sldId id="263" r:id="rId8"/>
    <p:sldId id="309" r:id="rId9"/>
    <p:sldId id="264" r:id="rId10"/>
    <p:sldId id="281" r:id="rId11"/>
    <p:sldId id="289" r:id="rId12"/>
    <p:sldId id="296" r:id="rId13"/>
    <p:sldId id="291" r:id="rId14"/>
    <p:sldId id="290" r:id="rId15"/>
    <p:sldId id="307" r:id="rId16"/>
    <p:sldId id="282" r:id="rId17"/>
    <p:sldId id="308" r:id="rId18"/>
    <p:sldId id="283" r:id="rId19"/>
    <p:sldId id="301" r:id="rId20"/>
    <p:sldId id="302" r:id="rId21"/>
    <p:sldId id="297" r:id="rId22"/>
    <p:sldId id="287" r:id="rId23"/>
    <p:sldId id="298" r:id="rId24"/>
    <p:sldId id="277" r:id="rId25"/>
    <p:sldId id="278" r:id="rId26"/>
    <p:sldId id="300" r:id="rId27"/>
    <p:sldId id="299" r:id="rId28"/>
    <p:sldId id="303" r:id="rId29"/>
    <p:sldId id="294" r:id="rId30"/>
    <p:sldId id="284" r:id="rId31"/>
    <p:sldId id="295" r:id="rId32"/>
    <p:sldId id="293" r:id="rId33"/>
    <p:sldId id="292" r:id="rId34"/>
    <p:sldId id="288" r:id="rId35"/>
    <p:sldId id="270" r:id="rId36"/>
    <p:sldId id="271" r:id="rId37"/>
    <p:sldId id="267" r:id="rId38"/>
    <p:sldId id="269" r:id="rId39"/>
    <p:sldId id="266" r:id="rId40"/>
    <p:sldId id="268" r:id="rId41"/>
    <p:sldId id="276" r:id="rId42"/>
    <p:sldId id="286" r:id="rId43"/>
    <p:sldId id="285" r:id="rId44"/>
    <p:sldId id="310" r:id="rId45"/>
    <p:sldId id="259" r:id="rId46"/>
    <p:sldId id="306" r:id="rId47"/>
    <p:sldId id="305" r:id="rId48"/>
    <p:sldId id="311" r:id="rId49"/>
    <p:sldId id="304"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E3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124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34B53-8134-8D4B-814C-74EBF0ED37C6}" type="datetimeFigureOut">
              <a:rPr lang="en-US" smtClean="0"/>
              <a:t>3/19/13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153AD2-466F-7547-863F-7F2196AAB9FE}" type="slidenum">
              <a:rPr lang="en-US" smtClean="0"/>
              <a:t>‹#›</a:t>
            </a:fld>
            <a:endParaRPr lang="en-US"/>
          </a:p>
        </p:txBody>
      </p:sp>
    </p:spTree>
    <p:extLst>
      <p:ext uri="{BB962C8B-B14F-4D97-AF65-F5344CB8AC3E}">
        <p14:creationId xmlns:p14="http://schemas.microsoft.com/office/powerpoint/2010/main" val="2109774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7AA69BA-2DF9-A543-8845-CD3609D68A99}" type="slidenum">
              <a:rPr lang="en-US"/>
              <a:pPr/>
              <a:t>11</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7AA69BA-2DF9-A543-8845-CD3609D68A99}" type="slidenum">
              <a:rPr lang="en-US"/>
              <a:pPr/>
              <a:t>12</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7AA69BA-2DF9-A543-8845-CD3609D68A99}" type="slidenum">
              <a:rPr lang="en-US"/>
              <a:pPr/>
              <a:t>13</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7AA69BA-2DF9-A543-8845-CD3609D68A99}" type="slidenum">
              <a:rPr lang="en-US"/>
              <a:pPr/>
              <a:t>14</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7AA69BA-2DF9-A543-8845-CD3609D68A99}" type="slidenum">
              <a:rPr lang="en-US"/>
              <a:pPr/>
              <a:t>15</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2E90FAA-FC85-224C-9515-D7AD8F9B3D9D}" type="slidenum">
              <a:rPr lang="en-US"/>
              <a:pPr/>
              <a:t>35</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2E90FAA-FC85-224C-9515-D7AD8F9B3D9D}" type="slidenum">
              <a:rPr lang="en-US"/>
              <a:pPr/>
              <a:t>36</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0ED49FD-D858-DE43-A606-830F69448AB4}" type="slidenum">
              <a:rPr lang="en-US"/>
              <a:pPr/>
              <a:t>37</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4EA5C9-836D-7E4F-BF25-41F0EB9E3127}" type="datetimeFigureOut">
              <a:rPr lang="en-US" smtClean="0"/>
              <a:t>3/19/13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F4BF7-CB9B-5D42-9F63-676B51C314D8}" type="slidenum">
              <a:rPr lang="en-US" smtClean="0"/>
              <a:t>‹#›</a:t>
            </a:fld>
            <a:endParaRPr lang="en-US"/>
          </a:p>
        </p:txBody>
      </p:sp>
    </p:spTree>
    <p:extLst>
      <p:ext uri="{BB962C8B-B14F-4D97-AF65-F5344CB8AC3E}">
        <p14:creationId xmlns:p14="http://schemas.microsoft.com/office/powerpoint/2010/main" val="422527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4EA5C9-836D-7E4F-BF25-41F0EB9E3127}" type="datetimeFigureOut">
              <a:rPr lang="en-US" smtClean="0"/>
              <a:t>3/19/13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F4BF7-CB9B-5D42-9F63-676B51C314D8}" type="slidenum">
              <a:rPr lang="en-US" smtClean="0"/>
              <a:t>‹#›</a:t>
            </a:fld>
            <a:endParaRPr lang="en-US"/>
          </a:p>
        </p:txBody>
      </p:sp>
    </p:spTree>
    <p:extLst>
      <p:ext uri="{BB962C8B-B14F-4D97-AF65-F5344CB8AC3E}">
        <p14:creationId xmlns:p14="http://schemas.microsoft.com/office/powerpoint/2010/main" val="289314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4EA5C9-836D-7E4F-BF25-41F0EB9E3127}" type="datetimeFigureOut">
              <a:rPr lang="en-US" smtClean="0"/>
              <a:t>3/19/13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F4BF7-CB9B-5D42-9F63-676B51C314D8}" type="slidenum">
              <a:rPr lang="en-US" smtClean="0"/>
              <a:t>‹#›</a:t>
            </a:fld>
            <a:endParaRPr lang="en-US"/>
          </a:p>
        </p:txBody>
      </p:sp>
    </p:spTree>
    <p:extLst>
      <p:ext uri="{BB962C8B-B14F-4D97-AF65-F5344CB8AC3E}">
        <p14:creationId xmlns:p14="http://schemas.microsoft.com/office/powerpoint/2010/main" val="3239128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4EA5C9-836D-7E4F-BF25-41F0EB9E3127}" type="datetimeFigureOut">
              <a:rPr lang="en-US" smtClean="0"/>
              <a:t>3/19/13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F4BF7-CB9B-5D42-9F63-676B51C314D8}" type="slidenum">
              <a:rPr lang="en-US" smtClean="0"/>
              <a:t>‹#›</a:t>
            </a:fld>
            <a:endParaRPr lang="en-US"/>
          </a:p>
        </p:txBody>
      </p:sp>
    </p:spTree>
    <p:extLst>
      <p:ext uri="{BB962C8B-B14F-4D97-AF65-F5344CB8AC3E}">
        <p14:creationId xmlns:p14="http://schemas.microsoft.com/office/powerpoint/2010/main" val="4032068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4EA5C9-836D-7E4F-BF25-41F0EB9E3127}" type="datetimeFigureOut">
              <a:rPr lang="en-US" smtClean="0"/>
              <a:t>3/19/13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F4BF7-CB9B-5D42-9F63-676B51C314D8}" type="slidenum">
              <a:rPr lang="en-US" smtClean="0"/>
              <a:t>‹#›</a:t>
            </a:fld>
            <a:endParaRPr lang="en-US"/>
          </a:p>
        </p:txBody>
      </p:sp>
    </p:spTree>
    <p:extLst>
      <p:ext uri="{BB962C8B-B14F-4D97-AF65-F5344CB8AC3E}">
        <p14:creationId xmlns:p14="http://schemas.microsoft.com/office/powerpoint/2010/main" val="1952030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4EA5C9-836D-7E4F-BF25-41F0EB9E3127}" type="datetimeFigureOut">
              <a:rPr lang="en-US" smtClean="0"/>
              <a:t>3/19/13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BF4BF7-CB9B-5D42-9F63-676B51C314D8}" type="slidenum">
              <a:rPr lang="en-US" smtClean="0"/>
              <a:t>‹#›</a:t>
            </a:fld>
            <a:endParaRPr lang="en-US"/>
          </a:p>
        </p:txBody>
      </p:sp>
    </p:spTree>
    <p:extLst>
      <p:ext uri="{BB962C8B-B14F-4D97-AF65-F5344CB8AC3E}">
        <p14:creationId xmlns:p14="http://schemas.microsoft.com/office/powerpoint/2010/main" val="1117573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4EA5C9-836D-7E4F-BF25-41F0EB9E3127}" type="datetimeFigureOut">
              <a:rPr lang="en-US" smtClean="0"/>
              <a:t>3/19/13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BF4BF7-CB9B-5D42-9F63-676B51C314D8}" type="slidenum">
              <a:rPr lang="en-US" smtClean="0"/>
              <a:t>‹#›</a:t>
            </a:fld>
            <a:endParaRPr lang="en-US"/>
          </a:p>
        </p:txBody>
      </p:sp>
    </p:spTree>
    <p:extLst>
      <p:ext uri="{BB962C8B-B14F-4D97-AF65-F5344CB8AC3E}">
        <p14:creationId xmlns:p14="http://schemas.microsoft.com/office/powerpoint/2010/main" val="1378379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4EA5C9-836D-7E4F-BF25-41F0EB9E3127}" type="datetimeFigureOut">
              <a:rPr lang="en-US" smtClean="0"/>
              <a:t>3/19/13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BF4BF7-CB9B-5D42-9F63-676B51C314D8}" type="slidenum">
              <a:rPr lang="en-US" smtClean="0"/>
              <a:t>‹#›</a:t>
            </a:fld>
            <a:endParaRPr lang="en-US"/>
          </a:p>
        </p:txBody>
      </p:sp>
    </p:spTree>
    <p:extLst>
      <p:ext uri="{BB962C8B-B14F-4D97-AF65-F5344CB8AC3E}">
        <p14:creationId xmlns:p14="http://schemas.microsoft.com/office/powerpoint/2010/main" val="968341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EA5C9-836D-7E4F-BF25-41F0EB9E3127}" type="datetimeFigureOut">
              <a:rPr lang="en-US" smtClean="0"/>
              <a:t>3/19/13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BF4BF7-CB9B-5D42-9F63-676B51C314D8}" type="slidenum">
              <a:rPr lang="en-US" smtClean="0"/>
              <a:t>‹#›</a:t>
            </a:fld>
            <a:endParaRPr lang="en-US"/>
          </a:p>
        </p:txBody>
      </p:sp>
    </p:spTree>
    <p:extLst>
      <p:ext uri="{BB962C8B-B14F-4D97-AF65-F5344CB8AC3E}">
        <p14:creationId xmlns:p14="http://schemas.microsoft.com/office/powerpoint/2010/main" val="3938314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4EA5C9-836D-7E4F-BF25-41F0EB9E3127}" type="datetimeFigureOut">
              <a:rPr lang="en-US" smtClean="0"/>
              <a:t>3/19/13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BF4BF7-CB9B-5D42-9F63-676B51C314D8}" type="slidenum">
              <a:rPr lang="en-US" smtClean="0"/>
              <a:t>‹#›</a:t>
            </a:fld>
            <a:endParaRPr lang="en-US"/>
          </a:p>
        </p:txBody>
      </p:sp>
    </p:spTree>
    <p:extLst>
      <p:ext uri="{BB962C8B-B14F-4D97-AF65-F5344CB8AC3E}">
        <p14:creationId xmlns:p14="http://schemas.microsoft.com/office/powerpoint/2010/main" val="4004912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4EA5C9-836D-7E4F-BF25-41F0EB9E3127}" type="datetimeFigureOut">
              <a:rPr lang="en-US" smtClean="0"/>
              <a:t>3/19/13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BF4BF7-CB9B-5D42-9F63-676B51C314D8}" type="slidenum">
              <a:rPr lang="en-US" smtClean="0"/>
              <a:t>‹#›</a:t>
            </a:fld>
            <a:endParaRPr lang="en-US"/>
          </a:p>
        </p:txBody>
      </p:sp>
    </p:spTree>
    <p:extLst>
      <p:ext uri="{BB962C8B-B14F-4D97-AF65-F5344CB8AC3E}">
        <p14:creationId xmlns:p14="http://schemas.microsoft.com/office/powerpoint/2010/main" val="23733719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EA5C9-836D-7E4F-BF25-41F0EB9E3127}" type="datetimeFigureOut">
              <a:rPr lang="en-US" smtClean="0"/>
              <a:t>3/19/13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BF4BF7-CB9B-5D42-9F63-676B51C314D8}" type="slidenum">
              <a:rPr lang="en-US" smtClean="0"/>
              <a:t>‹#›</a:t>
            </a:fld>
            <a:endParaRPr lang="en-US"/>
          </a:p>
        </p:txBody>
      </p:sp>
    </p:spTree>
    <p:extLst>
      <p:ext uri="{BB962C8B-B14F-4D97-AF65-F5344CB8AC3E}">
        <p14:creationId xmlns:p14="http://schemas.microsoft.com/office/powerpoint/2010/main" val="4161911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5"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gif"/><Relationship Id="rId3"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gi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image" Target="../media/image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gif"/><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75514"/>
            <a:ext cx="7772400" cy="1856201"/>
          </a:xfrm>
        </p:spPr>
        <p:txBody>
          <a:bodyPr/>
          <a:lstStyle/>
          <a:p>
            <a:r>
              <a:rPr lang="en-US" dirty="0" smtClean="0"/>
              <a:t>Assessing the Sino-Caucasian Hypothesis</a:t>
            </a:r>
            <a:endParaRPr lang="en-US" dirty="0"/>
          </a:p>
        </p:txBody>
      </p:sp>
      <p:sp>
        <p:nvSpPr>
          <p:cNvPr id="3" name="Subtitle 2"/>
          <p:cNvSpPr>
            <a:spLocks noGrp="1"/>
          </p:cNvSpPr>
          <p:nvPr>
            <p:ph type="subTitle" idx="1"/>
          </p:nvPr>
        </p:nvSpPr>
        <p:spPr>
          <a:xfrm>
            <a:off x="1371600" y="5335246"/>
            <a:ext cx="6400800" cy="1228556"/>
          </a:xfrm>
        </p:spPr>
        <p:txBody>
          <a:bodyPr>
            <a:normAutofit fontScale="92500"/>
          </a:bodyPr>
          <a:lstStyle/>
          <a:p>
            <a:r>
              <a:rPr lang="en-US" dirty="0" smtClean="0"/>
              <a:t>Edward Vajda</a:t>
            </a:r>
          </a:p>
          <a:p>
            <a:r>
              <a:rPr lang="en-US" dirty="0" smtClean="0"/>
              <a:t>(Western Washington University, USA)</a:t>
            </a:r>
            <a:endParaRPr lang="en-US" dirty="0"/>
          </a:p>
        </p:txBody>
      </p:sp>
      <p:pic>
        <p:nvPicPr>
          <p:cNvPr id="4" name="Picture 3" descr="Dene-Caucasia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751" y="-1"/>
            <a:ext cx="7913449" cy="3753163"/>
          </a:xfrm>
          <a:prstGeom prst="rect">
            <a:avLst/>
          </a:prstGeom>
        </p:spPr>
      </p:pic>
    </p:spTree>
    <p:extLst>
      <p:ext uri="{BB962C8B-B14F-4D97-AF65-F5344CB8AC3E}">
        <p14:creationId xmlns:p14="http://schemas.microsoft.com/office/powerpoint/2010/main" val="14336302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ne-Caucasia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0" y="0"/>
            <a:ext cx="9150670" cy="4339948"/>
          </a:xfrm>
          <a:prstGeom prst="rect">
            <a:avLst/>
          </a:prstGeom>
        </p:spPr>
      </p:pic>
      <p:sp>
        <p:nvSpPr>
          <p:cNvPr id="3" name="Rectangle 2"/>
          <p:cNvSpPr/>
          <p:nvPr/>
        </p:nvSpPr>
        <p:spPr>
          <a:xfrm>
            <a:off x="0" y="4339948"/>
            <a:ext cx="9144000" cy="2518052"/>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Investigations of a language link between </a:t>
            </a:r>
            <a:r>
              <a:rPr lang="en-US" dirty="0" err="1"/>
              <a:t>Yeniseian</a:t>
            </a:r>
            <a:r>
              <a:rPr lang="en-US" dirty="0"/>
              <a:t> and Na-Dene</a:t>
            </a:r>
            <a:r>
              <a:rPr lang="en-US" dirty="0" smtClean="0"/>
              <a:t>.</a:t>
            </a:r>
          </a:p>
          <a:p>
            <a:pPr algn="ctr"/>
            <a:endParaRPr lang="en-US" dirty="0"/>
          </a:p>
          <a:p>
            <a:pPr algn="ctr"/>
            <a:r>
              <a:rPr lang="en-US" sz="2000" dirty="0" smtClean="0">
                <a:solidFill>
                  <a:srgbClr val="FFFF00"/>
                </a:solidFill>
              </a:rPr>
              <a:t>Alfredo </a:t>
            </a:r>
            <a:r>
              <a:rPr lang="en-US" sz="2000" dirty="0" err="1" smtClean="0">
                <a:solidFill>
                  <a:srgbClr val="FFFF00"/>
                </a:solidFill>
              </a:rPr>
              <a:t>Trombetti</a:t>
            </a:r>
            <a:r>
              <a:rPr lang="en-US" sz="2000" dirty="0" smtClean="0">
                <a:solidFill>
                  <a:srgbClr val="FFFF00"/>
                </a:solidFill>
              </a:rPr>
              <a:t> </a:t>
            </a:r>
            <a:r>
              <a:rPr lang="en-US" sz="2000" dirty="0" smtClean="0"/>
              <a:t>(1923) Ket-Kott + Athabaskan-Tlingit</a:t>
            </a:r>
          </a:p>
          <a:p>
            <a:pPr algn="ctr"/>
            <a:r>
              <a:rPr lang="en-US" sz="2000" dirty="0" smtClean="0">
                <a:solidFill>
                  <a:srgbClr val="FFFF00"/>
                </a:solidFill>
              </a:rPr>
              <a:t>Merritt </a:t>
            </a:r>
            <a:r>
              <a:rPr lang="en-US" sz="2000" dirty="0" err="1" smtClean="0">
                <a:solidFill>
                  <a:srgbClr val="FFFF00"/>
                </a:solidFill>
              </a:rPr>
              <a:t>Ruhlen</a:t>
            </a:r>
            <a:r>
              <a:rPr lang="en-US" sz="2000" dirty="0" smtClean="0">
                <a:solidFill>
                  <a:srgbClr val="FFFF00"/>
                </a:solidFill>
              </a:rPr>
              <a:t> </a:t>
            </a:r>
            <a:r>
              <a:rPr lang="en-US" sz="2000" dirty="0" smtClean="0"/>
              <a:t>(1998) closer connection between Yeniseian and Na-Dene (including </a:t>
            </a:r>
            <a:r>
              <a:rPr lang="en-US" sz="2000" dirty="0" err="1" smtClean="0"/>
              <a:t>Haida</a:t>
            </a:r>
            <a:r>
              <a:rPr lang="en-US" sz="2000" dirty="0" smtClean="0"/>
              <a:t>) within an expanded Sino-Caucasian family</a:t>
            </a:r>
          </a:p>
          <a:p>
            <a:pPr algn="ctr"/>
            <a:r>
              <a:rPr lang="en-US" dirty="0" err="1" smtClean="0"/>
              <a:t>E.J.Vajda</a:t>
            </a:r>
            <a:r>
              <a:rPr lang="en-US" dirty="0" smtClean="0"/>
              <a:t> (2008, 2010, 2012) Yeniseian + Na-Dene (minus </a:t>
            </a:r>
            <a:r>
              <a:rPr lang="en-US" dirty="0" err="1" smtClean="0"/>
              <a:t>Haida</a:t>
            </a:r>
            <a:r>
              <a:rPr lang="en-US" dirty="0" smtClean="0"/>
              <a:t>), probably within a larger grouping including other Old World families</a:t>
            </a:r>
          </a:p>
          <a:p>
            <a:pPr algn="ctr"/>
            <a:endParaRPr lang="en-US" dirty="0" smtClean="0"/>
          </a:p>
          <a:p>
            <a:pPr algn="ctr"/>
            <a:endParaRPr lang="en-US" dirty="0"/>
          </a:p>
        </p:txBody>
      </p:sp>
      <p:sp>
        <p:nvSpPr>
          <p:cNvPr id="6" name="Left-Right Arrow 5"/>
          <p:cNvSpPr/>
          <p:nvPr/>
        </p:nvSpPr>
        <p:spPr>
          <a:xfrm>
            <a:off x="3729499" y="1023942"/>
            <a:ext cx="2980572" cy="273908"/>
          </a:xfrm>
          <a:prstGeom prst="leftRightArrow">
            <a:avLst>
              <a:gd name="adj1" fmla="val 36082"/>
              <a:gd name="adj2" fmla="val 42157"/>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7369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3999" cy="6858000"/>
          </a:xfrm>
          <a:prstGeom prst="rect">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sz="3200" dirty="0" smtClean="0"/>
              <a:t>‘conifer tree, branch, needles’    </a:t>
            </a:r>
          </a:p>
          <a:p>
            <a:pPr algn="ctr"/>
            <a:r>
              <a:rPr lang="en-US" sz="3600" dirty="0" smtClean="0"/>
              <a:t>Proto-Yeniseian: </a:t>
            </a:r>
            <a:r>
              <a:rPr lang="en-US" sz="3600" i="1" dirty="0" smtClean="0">
                <a:solidFill>
                  <a:srgbClr val="FF0000"/>
                </a:solidFill>
              </a:rPr>
              <a:t>*</a:t>
            </a:r>
            <a:r>
              <a:rPr lang="en-US" sz="3600" i="1" dirty="0" err="1" smtClean="0">
                <a:solidFill>
                  <a:srgbClr val="FF0000"/>
                </a:solidFill>
              </a:rPr>
              <a:t>qoˀn</a:t>
            </a:r>
            <a:endParaRPr lang="en-US" sz="3600" i="1" dirty="0" smtClean="0">
              <a:solidFill>
                <a:srgbClr val="FF0000"/>
              </a:solidFill>
            </a:endParaRPr>
          </a:p>
          <a:p>
            <a:pPr algn="ctr"/>
            <a:r>
              <a:rPr lang="en-US" sz="3600" dirty="0" smtClean="0"/>
              <a:t>Proto-Athabaskan-Eyak: </a:t>
            </a:r>
            <a:r>
              <a:rPr lang="en-US" sz="3600" i="1" dirty="0" smtClean="0">
                <a:solidFill>
                  <a:srgbClr val="FF0000"/>
                </a:solidFill>
              </a:rPr>
              <a:t>*</a:t>
            </a:r>
            <a:r>
              <a:rPr lang="en-US" sz="3600" i="1" dirty="0" err="1" smtClean="0">
                <a:solidFill>
                  <a:srgbClr val="FF0000"/>
                </a:solidFill>
              </a:rPr>
              <a:t>Gand</a:t>
            </a:r>
            <a:endParaRPr lang="en-US" sz="3600" dirty="0" smtClean="0"/>
          </a:p>
          <a:p>
            <a:pPr algn="ctr"/>
            <a:endParaRPr lang="en-US" dirty="0"/>
          </a:p>
        </p:txBody>
      </p:sp>
      <p:pic>
        <p:nvPicPr>
          <p:cNvPr id="4" name="Picture 3" descr="sitka-spruce-tree-cones_8874.jpg"/>
          <p:cNvPicPr>
            <a:picLocks noChangeAspect="1"/>
          </p:cNvPicPr>
          <p:nvPr/>
        </p:nvPicPr>
        <p:blipFill>
          <a:blip r:embed="rId3"/>
          <a:stretch>
            <a:fillRect/>
          </a:stretch>
        </p:blipFill>
        <p:spPr>
          <a:xfrm>
            <a:off x="1231900" y="292099"/>
            <a:ext cx="6642100" cy="4850013"/>
          </a:xfrm>
          <a:prstGeom prst="rect">
            <a:avLst/>
          </a:prstGeom>
        </p:spPr>
      </p:pic>
    </p:spTree>
    <p:extLst>
      <p:ext uri="{BB962C8B-B14F-4D97-AF65-F5344CB8AC3E}">
        <p14:creationId xmlns:p14="http://schemas.microsoft.com/office/powerpoint/2010/main" val="16744033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3999" cy="6858000"/>
          </a:xfrm>
          <a:prstGeom prst="rect">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sz="3200" dirty="0" smtClean="0"/>
              <a:t>‘liver’    </a:t>
            </a:r>
          </a:p>
          <a:p>
            <a:r>
              <a:rPr lang="en-US" sz="3600" dirty="0" smtClean="0"/>
              <a:t>			  Proto-</a:t>
            </a:r>
            <a:r>
              <a:rPr lang="en-US" sz="3600" dirty="0" err="1" smtClean="0"/>
              <a:t>Yeniseian</a:t>
            </a:r>
            <a:r>
              <a:rPr lang="en-US" sz="3600" dirty="0" smtClean="0"/>
              <a:t>: </a:t>
            </a:r>
            <a:r>
              <a:rPr lang="en-US" sz="3600" i="1" dirty="0" smtClean="0">
                <a:solidFill>
                  <a:srgbClr val="FF0000"/>
                </a:solidFill>
              </a:rPr>
              <a:t>*</a:t>
            </a:r>
            <a:r>
              <a:rPr lang="en-US" sz="3600" i="1" dirty="0">
                <a:solidFill>
                  <a:srgbClr val="FF0000"/>
                </a:solidFill>
              </a:rPr>
              <a:t>sēˑ</a:t>
            </a:r>
            <a:r>
              <a:rPr lang="en-US" sz="3600" i="1" dirty="0" err="1">
                <a:solidFill>
                  <a:srgbClr val="FF0000"/>
                </a:solidFill>
              </a:rPr>
              <a:t>ŋ</a:t>
            </a:r>
            <a:endParaRPr lang="en-US" sz="3600" i="1" dirty="0">
              <a:solidFill>
                <a:srgbClr val="FF0000"/>
              </a:solidFill>
            </a:endParaRPr>
          </a:p>
          <a:p>
            <a:pPr algn="ctr"/>
            <a:r>
              <a:rPr lang="en-US" sz="3600" dirty="0" smtClean="0"/>
              <a:t>Proto-Athabaskan-Eyak: </a:t>
            </a:r>
            <a:r>
              <a:rPr lang="en-US" sz="3600" i="1" dirty="0">
                <a:solidFill>
                  <a:srgbClr val="FF0000"/>
                </a:solidFill>
              </a:rPr>
              <a:t>*</a:t>
            </a:r>
            <a:r>
              <a:rPr lang="en-US" sz="3600" i="1" dirty="0" err="1" smtClean="0">
                <a:solidFill>
                  <a:srgbClr val="FF0000"/>
                </a:solidFill>
              </a:rPr>
              <a:t>seŋt</a:t>
            </a:r>
            <a:r>
              <a:rPr lang="en-US" sz="3600" i="1" dirty="0" smtClean="0">
                <a:solidFill>
                  <a:srgbClr val="FF0000"/>
                </a:solidFill>
              </a:rPr>
              <a:t>’</a:t>
            </a:r>
          </a:p>
          <a:p>
            <a:pPr algn="ctr"/>
            <a:endParaRPr lang="en-US" sz="3600" dirty="0" smtClean="0"/>
          </a:p>
          <a:p>
            <a:pPr algn="ctr"/>
            <a:endParaRPr lang="en-US" dirty="0"/>
          </a:p>
        </p:txBody>
      </p:sp>
      <p:pic>
        <p:nvPicPr>
          <p:cNvPr id="2" name="Picture 1" descr="816_li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538" y="0"/>
            <a:ext cx="6554842" cy="4315271"/>
          </a:xfrm>
          <a:prstGeom prst="rect">
            <a:avLst/>
          </a:prstGeom>
        </p:spPr>
      </p:pic>
    </p:spTree>
    <p:extLst>
      <p:ext uri="{BB962C8B-B14F-4D97-AF65-F5344CB8AC3E}">
        <p14:creationId xmlns:p14="http://schemas.microsoft.com/office/powerpoint/2010/main" val="17701617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3999" cy="6858000"/>
          </a:xfrm>
          <a:prstGeom prst="rect">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3200" dirty="0" smtClean="0"/>
              <a:t>	</a:t>
            </a:r>
          </a:p>
          <a:p>
            <a:endParaRPr lang="en-US" sz="3200" dirty="0" smtClean="0">
              <a:solidFill>
                <a:srgbClr val="FFFF00"/>
              </a:solidFill>
            </a:endParaRPr>
          </a:p>
          <a:p>
            <a:pPr algn="ctr"/>
            <a:r>
              <a:rPr lang="en-US" sz="2800" dirty="0" smtClean="0">
                <a:solidFill>
                  <a:srgbClr val="FFFF00"/>
                </a:solidFill>
              </a:rPr>
              <a:t>TONOGENESIS in Yeniseian </a:t>
            </a:r>
          </a:p>
          <a:p>
            <a:pPr algn="ctr"/>
            <a:r>
              <a:rPr lang="en-US" sz="2800" dirty="0" smtClean="0">
                <a:solidFill>
                  <a:srgbClr val="FFFF00"/>
                </a:solidFill>
              </a:rPr>
              <a:t>from </a:t>
            </a:r>
            <a:r>
              <a:rPr lang="en-US" sz="2800" dirty="0" err="1" smtClean="0">
                <a:solidFill>
                  <a:srgbClr val="FFFF00"/>
                </a:solidFill>
              </a:rPr>
              <a:t>glottalized</a:t>
            </a:r>
            <a:r>
              <a:rPr lang="en-US" sz="2800" dirty="0" smtClean="0">
                <a:solidFill>
                  <a:srgbClr val="FFFF00"/>
                </a:solidFill>
              </a:rPr>
              <a:t> vs. non-</a:t>
            </a:r>
            <a:r>
              <a:rPr lang="en-US" sz="2800" dirty="0" err="1" smtClean="0">
                <a:solidFill>
                  <a:srgbClr val="FFFF00"/>
                </a:solidFill>
              </a:rPr>
              <a:t>glottalized</a:t>
            </a:r>
            <a:r>
              <a:rPr lang="en-US" sz="2800" dirty="0" smtClean="0">
                <a:solidFill>
                  <a:srgbClr val="FFFF00"/>
                </a:solidFill>
              </a:rPr>
              <a:t> codas</a:t>
            </a:r>
          </a:p>
          <a:p>
            <a:endParaRPr lang="en-US" sz="3200" dirty="0" smtClean="0"/>
          </a:p>
          <a:p>
            <a:r>
              <a:rPr lang="en-US" sz="3200" dirty="0" smtClean="0">
                <a:solidFill>
                  <a:srgbClr val="FF0000"/>
                </a:solidFill>
              </a:rPr>
              <a:t>Na-Dene plain coda </a:t>
            </a:r>
            <a:r>
              <a:rPr lang="en-US" sz="3200" dirty="0" smtClean="0"/>
              <a:t>corresponds to Yeniseian abrupt tone in the preceding vowel:</a:t>
            </a:r>
          </a:p>
          <a:p>
            <a:r>
              <a:rPr lang="en-US" sz="1000" dirty="0" smtClean="0"/>
              <a:t>   </a:t>
            </a:r>
          </a:p>
          <a:p>
            <a:r>
              <a:rPr lang="en-US" sz="3200" dirty="0" smtClean="0"/>
              <a:t>‘conifer’    </a:t>
            </a:r>
            <a:r>
              <a:rPr lang="en-US" sz="3600" dirty="0" smtClean="0"/>
              <a:t>Na-Dene: </a:t>
            </a:r>
            <a:r>
              <a:rPr lang="en-US" sz="3600" i="1" dirty="0" smtClean="0">
                <a:solidFill>
                  <a:schemeClr val="bg1"/>
                </a:solidFill>
              </a:rPr>
              <a:t>*</a:t>
            </a:r>
            <a:r>
              <a:rPr lang="en-US" sz="3600" i="1" dirty="0" err="1" smtClean="0">
                <a:solidFill>
                  <a:schemeClr val="bg1"/>
                </a:solidFill>
              </a:rPr>
              <a:t>Gan</a:t>
            </a:r>
            <a:r>
              <a:rPr lang="en-US" sz="3600" i="1" dirty="0" err="1" smtClean="0">
                <a:solidFill>
                  <a:srgbClr val="FF0000"/>
                </a:solidFill>
              </a:rPr>
              <a:t>d</a:t>
            </a:r>
            <a:r>
              <a:rPr lang="en-US" sz="3600" dirty="0" smtClean="0"/>
              <a:t>		Ket: </a:t>
            </a:r>
            <a:r>
              <a:rPr lang="en-US" sz="3600" i="1" dirty="0" err="1" smtClean="0">
                <a:solidFill>
                  <a:schemeClr val="bg1"/>
                </a:solidFill>
              </a:rPr>
              <a:t>q</a:t>
            </a:r>
            <a:r>
              <a:rPr lang="en-US" sz="3600" i="1" dirty="0" err="1" smtClean="0">
                <a:solidFill>
                  <a:srgbClr val="FF0000"/>
                </a:solidFill>
              </a:rPr>
              <a:t>oˀ</a:t>
            </a:r>
            <a:r>
              <a:rPr lang="en-US" sz="3600" i="1" dirty="0" err="1" smtClean="0">
                <a:solidFill>
                  <a:schemeClr val="bg1"/>
                </a:solidFill>
              </a:rPr>
              <a:t>n</a:t>
            </a:r>
            <a:r>
              <a:rPr lang="en-US" sz="3600" i="1" dirty="0" smtClean="0">
                <a:solidFill>
                  <a:srgbClr val="FF0000"/>
                </a:solidFill>
              </a:rPr>
              <a:t>  </a:t>
            </a:r>
          </a:p>
          <a:p>
            <a:endParaRPr lang="en-US" sz="3200" dirty="0" smtClean="0"/>
          </a:p>
          <a:p>
            <a:r>
              <a:rPr lang="en-US" sz="3200" dirty="0" smtClean="0">
                <a:solidFill>
                  <a:srgbClr val="FF0000"/>
                </a:solidFill>
              </a:rPr>
              <a:t>Na-Dene </a:t>
            </a:r>
            <a:r>
              <a:rPr lang="en-US" sz="3200" dirty="0" err="1" smtClean="0">
                <a:solidFill>
                  <a:srgbClr val="FF0000"/>
                </a:solidFill>
              </a:rPr>
              <a:t>glottalized</a:t>
            </a:r>
            <a:r>
              <a:rPr lang="en-US" sz="3200" dirty="0" smtClean="0">
                <a:solidFill>
                  <a:srgbClr val="FF0000"/>
                </a:solidFill>
              </a:rPr>
              <a:t> coda </a:t>
            </a:r>
            <a:r>
              <a:rPr lang="en-US" sz="3200" dirty="0" smtClean="0"/>
              <a:t>corresponds to Yeniseian high  tone in the preceding vowel:</a:t>
            </a:r>
          </a:p>
          <a:p>
            <a:r>
              <a:rPr lang="en-US" sz="3200" dirty="0" smtClean="0"/>
              <a:t>   </a:t>
            </a:r>
            <a:endParaRPr lang="en-US" sz="1000" dirty="0" smtClean="0"/>
          </a:p>
          <a:p>
            <a:r>
              <a:rPr lang="en-US" sz="3200" dirty="0" smtClean="0"/>
              <a:t>‘liver’         </a:t>
            </a:r>
            <a:r>
              <a:rPr lang="en-US" sz="3600" dirty="0" smtClean="0"/>
              <a:t>Na-Dene: </a:t>
            </a:r>
            <a:r>
              <a:rPr lang="en-US" sz="3600" i="1" dirty="0" smtClean="0">
                <a:solidFill>
                  <a:schemeClr val="bg1"/>
                </a:solidFill>
              </a:rPr>
              <a:t>*</a:t>
            </a:r>
            <a:r>
              <a:rPr lang="en-US" sz="3600" i="1" dirty="0" err="1" smtClean="0">
                <a:solidFill>
                  <a:schemeClr val="bg1"/>
                </a:solidFill>
              </a:rPr>
              <a:t>seŋ</a:t>
            </a:r>
            <a:r>
              <a:rPr lang="en-US" sz="3600" i="1" dirty="0" err="1" smtClean="0">
                <a:solidFill>
                  <a:srgbClr val="FF0000"/>
                </a:solidFill>
              </a:rPr>
              <a:t>t</a:t>
            </a:r>
            <a:r>
              <a:rPr lang="en-US" sz="3600" i="1" dirty="0" smtClean="0">
                <a:solidFill>
                  <a:srgbClr val="FF0000"/>
                </a:solidFill>
              </a:rPr>
              <a:t>’</a:t>
            </a:r>
            <a:r>
              <a:rPr lang="en-US" sz="3600" dirty="0" smtClean="0"/>
              <a:t>		Ket: </a:t>
            </a:r>
            <a:r>
              <a:rPr lang="en-US" sz="3600" i="1" dirty="0" err="1" smtClean="0">
                <a:solidFill>
                  <a:schemeClr val="bg1"/>
                </a:solidFill>
              </a:rPr>
              <a:t>s</a:t>
            </a:r>
            <a:r>
              <a:rPr lang="en-US" sz="3600" i="1" dirty="0" err="1" smtClean="0">
                <a:solidFill>
                  <a:srgbClr val="FF0000"/>
                </a:solidFill>
              </a:rPr>
              <a:t>ēˑ</a:t>
            </a:r>
            <a:r>
              <a:rPr lang="en-US" sz="3600" i="1" dirty="0" err="1" smtClean="0">
                <a:solidFill>
                  <a:schemeClr val="bg1"/>
                </a:solidFill>
              </a:rPr>
              <a:t>ŋ</a:t>
            </a:r>
            <a:endParaRPr lang="en-US" sz="3600" i="1" dirty="0" smtClean="0">
              <a:solidFill>
                <a:schemeClr val="bg1"/>
              </a:solidFill>
            </a:endParaRPr>
          </a:p>
          <a:p>
            <a:endParaRPr lang="en-US" sz="3600" i="1" dirty="0" smtClean="0">
              <a:solidFill>
                <a:srgbClr val="FF0000"/>
              </a:solidFill>
            </a:endParaRPr>
          </a:p>
          <a:p>
            <a:endParaRPr lang="en-US" sz="3600" i="1" dirty="0" smtClean="0">
              <a:solidFill>
                <a:srgbClr val="FF0000"/>
              </a:solidFill>
            </a:endParaRPr>
          </a:p>
          <a:p>
            <a:pPr algn="ctr"/>
            <a:endParaRPr lang="en-US" dirty="0"/>
          </a:p>
        </p:txBody>
      </p:sp>
    </p:spTree>
    <p:extLst>
      <p:ext uri="{BB962C8B-B14F-4D97-AF65-F5344CB8AC3E}">
        <p14:creationId xmlns:p14="http://schemas.microsoft.com/office/powerpoint/2010/main" val="30530140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3999" cy="6858000"/>
          </a:xfrm>
          <a:prstGeom prst="rect">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3200" dirty="0" smtClean="0"/>
              <a:t>         </a:t>
            </a:r>
          </a:p>
          <a:p>
            <a:endParaRPr lang="en-US" sz="3200" dirty="0">
              <a:solidFill>
                <a:srgbClr val="FFFF00"/>
              </a:solidFill>
            </a:endParaRPr>
          </a:p>
          <a:p>
            <a:r>
              <a:rPr lang="en-US" sz="3200" dirty="0" smtClean="0">
                <a:solidFill>
                  <a:srgbClr val="FFFF00"/>
                </a:solidFill>
              </a:rPr>
              <a:t>       Nasal </a:t>
            </a:r>
            <a:r>
              <a:rPr lang="en-US" sz="3200" dirty="0" smtClean="0"/>
              <a:t>+ </a:t>
            </a:r>
            <a:r>
              <a:rPr lang="en-US" sz="3200" dirty="0" smtClean="0">
                <a:solidFill>
                  <a:srgbClr val="008000"/>
                </a:solidFill>
              </a:rPr>
              <a:t>Obstruent </a:t>
            </a:r>
            <a:r>
              <a:rPr lang="en-US" sz="3200" dirty="0" smtClean="0"/>
              <a:t>final cluster simplification</a:t>
            </a:r>
          </a:p>
          <a:p>
            <a:r>
              <a:rPr lang="en-US" sz="3200" dirty="0" smtClean="0"/>
              <a:t>						Na-Dene					Yeniseian</a:t>
            </a:r>
          </a:p>
          <a:p>
            <a:r>
              <a:rPr lang="en-US" sz="4400" dirty="0" smtClean="0"/>
              <a:t>*</a:t>
            </a:r>
            <a:r>
              <a:rPr lang="en-US" sz="4400" dirty="0" err="1" smtClean="0"/>
              <a:t>Cv</a:t>
            </a:r>
            <a:r>
              <a:rPr lang="en-US" sz="4400" dirty="0" err="1" smtClean="0">
                <a:solidFill>
                  <a:srgbClr val="FFFF00"/>
                </a:solidFill>
              </a:rPr>
              <a:t>n</a:t>
            </a:r>
            <a:r>
              <a:rPr lang="en-US" sz="4400" dirty="0" err="1" smtClean="0">
                <a:solidFill>
                  <a:srgbClr val="008000"/>
                </a:solidFill>
              </a:rPr>
              <a:t>C</a:t>
            </a:r>
            <a:r>
              <a:rPr lang="en-US" sz="4400" dirty="0" smtClean="0"/>
              <a:t> </a:t>
            </a:r>
            <a:r>
              <a:rPr lang="en-US" sz="4400" dirty="0" err="1" smtClean="0">
                <a:sym typeface="Wingdings"/>
              </a:rPr>
              <a:t></a:t>
            </a:r>
            <a:r>
              <a:rPr lang="en-US" sz="4400" dirty="0" smtClean="0">
                <a:sym typeface="Wingdings"/>
              </a:rPr>
              <a:t> 		</a:t>
            </a:r>
            <a:r>
              <a:rPr lang="en-US" sz="4400" dirty="0" err="1" smtClean="0">
                <a:sym typeface="Wingdings"/>
              </a:rPr>
              <a:t>Cv</a:t>
            </a:r>
            <a:r>
              <a:rPr lang="en-US" sz="4400" dirty="0" err="1" smtClean="0">
                <a:solidFill>
                  <a:srgbClr val="FFFF00"/>
                </a:solidFill>
                <a:sym typeface="Wingdings"/>
              </a:rPr>
              <a:t>h</a:t>
            </a:r>
            <a:r>
              <a:rPr lang="en-US" sz="4400" dirty="0" err="1" smtClean="0">
                <a:solidFill>
                  <a:srgbClr val="008000"/>
                </a:solidFill>
                <a:sym typeface="Wingdings"/>
              </a:rPr>
              <a:t>C</a:t>
            </a:r>
            <a:r>
              <a:rPr lang="en-US" sz="4400" dirty="0" smtClean="0">
                <a:sym typeface="Wingdings"/>
              </a:rPr>
              <a:t> ~ </a:t>
            </a:r>
            <a:r>
              <a:rPr lang="en-US" sz="4400" dirty="0" err="1" smtClean="0">
                <a:sym typeface="Wingdings"/>
              </a:rPr>
              <a:t>Cv</a:t>
            </a:r>
            <a:r>
              <a:rPr lang="en-US" sz="4400" dirty="0" err="1" smtClean="0">
                <a:solidFill>
                  <a:srgbClr val="FFFF00"/>
                </a:solidFill>
                <a:sym typeface="Wingdings"/>
              </a:rPr>
              <a:t>̃</a:t>
            </a:r>
            <a:r>
              <a:rPr lang="en-US" sz="4400" dirty="0" err="1" smtClean="0">
                <a:solidFill>
                  <a:srgbClr val="008000"/>
                </a:solidFill>
                <a:sym typeface="Wingdings"/>
              </a:rPr>
              <a:t>C</a:t>
            </a:r>
            <a:r>
              <a:rPr lang="en-US" sz="4400" dirty="0" smtClean="0">
                <a:sym typeface="Wingdings"/>
              </a:rPr>
              <a:t>			</a:t>
            </a:r>
            <a:r>
              <a:rPr lang="en-US" sz="4400" dirty="0" err="1" smtClean="0">
                <a:sym typeface="Wingdings"/>
              </a:rPr>
              <a:t>Cv</a:t>
            </a:r>
            <a:r>
              <a:rPr lang="en-US" sz="4400" dirty="0" err="1" smtClean="0">
                <a:solidFill>
                  <a:srgbClr val="FFFF00"/>
                </a:solidFill>
                <a:sym typeface="Wingdings"/>
              </a:rPr>
              <a:t>n</a:t>
            </a:r>
            <a:r>
              <a:rPr lang="en-US" sz="4400" dirty="0" smtClean="0">
                <a:solidFill>
                  <a:srgbClr val="FFFF00"/>
                </a:solidFill>
                <a:sym typeface="Wingdings"/>
              </a:rPr>
              <a:t> </a:t>
            </a:r>
            <a:r>
              <a:rPr lang="en-US" sz="4400" dirty="0" smtClean="0">
                <a:sym typeface="Wingdings"/>
              </a:rPr>
              <a:t>~ </a:t>
            </a:r>
            <a:r>
              <a:rPr lang="en-US" sz="4400" dirty="0" err="1" smtClean="0"/>
              <a:t>Cv</a:t>
            </a:r>
            <a:r>
              <a:rPr lang="en-US" sz="4400" dirty="0" err="1" smtClean="0">
                <a:solidFill>
                  <a:srgbClr val="FFFF00"/>
                </a:solidFill>
              </a:rPr>
              <a:t>n</a:t>
            </a:r>
            <a:r>
              <a:rPr lang="en-US" sz="4400" dirty="0" err="1" smtClean="0">
                <a:solidFill>
                  <a:srgbClr val="008000"/>
                </a:solidFill>
              </a:rPr>
              <a:t>C</a:t>
            </a:r>
            <a:r>
              <a:rPr lang="en-US" sz="4400" dirty="0" smtClean="0"/>
              <a:t> </a:t>
            </a:r>
            <a:endParaRPr lang="en-US" sz="4400" dirty="0" smtClean="0">
              <a:solidFill>
                <a:srgbClr val="FFFF00"/>
              </a:solidFill>
            </a:endParaRPr>
          </a:p>
          <a:p>
            <a:r>
              <a:rPr lang="en-US" sz="3200" dirty="0" smtClean="0"/>
              <a:t>  </a:t>
            </a:r>
            <a:r>
              <a:rPr lang="en-US" sz="1400" dirty="0" smtClean="0"/>
              <a:t> </a:t>
            </a:r>
          </a:p>
          <a:p>
            <a:r>
              <a:rPr lang="en-US" sz="3200" dirty="0" smtClean="0"/>
              <a:t>‘conifer’    </a:t>
            </a:r>
            <a:r>
              <a:rPr lang="en-US" sz="3600" dirty="0" smtClean="0"/>
              <a:t>Na-Dene: </a:t>
            </a:r>
            <a:r>
              <a:rPr lang="en-US" sz="3600" i="1" dirty="0" smtClean="0">
                <a:solidFill>
                  <a:srgbClr val="FF0000"/>
                </a:solidFill>
              </a:rPr>
              <a:t>*</a:t>
            </a:r>
            <a:r>
              <a:rPr lang="en-US" sz="3600" i="1" dirty="0" err="1" smtClean="0">
                <a:solidFill>
                  <a:srgbClr val="FF0000"/>
                </a:solidFill>
              </a:rPr>
              <a:t>Ga</a:t>
            </a:r>
            <a:r>
              <a:rPr lang="en-US" sz="3600" i="1" dirty="0" err="1" smtClean="0">
                <a:solidFill>
                  <a:srgbClr val="FFFF00"/>
                </a:solidFill>
              </a:rPr>
              <a:t>n</a:t>
            </a:r>
            <a:r>
              <a:rPr lang="en-US" sz="3600" i="1" dirty="0" err="1" smtClean="0">
                <a:solidFill>
                  <a:srgbClr val="008000"/>
                </a:solidFill>
              </a:rPr>
              <a:t>d</a:t>
            </a:r>
            <a:r>
              <a:rPr lang="en-US" sz="3600" dirty="0" smtClean="0"/>
              <a:t>		</a:t>
            </a:r>
            <a:r>
              <a:rPr lang="en-US" sz="3600" dirty="0" err="1" smtClean="0"/>
              <a:t>Ket</a:t>
            </a:r>
            <a:r>
              <a:rPr lang="en-US" sz="3600" dirty="0" smtClean="0"/>
              <a:t>: </a:t>
            </a:r>
            <a:r>
              <a:rPr lang="en-US" sz="3600" i="1" dirty="0" err="1" smtClean="0">
                <a:solidFill>
                  <a:srgbClr val="FF0000"/>
                </a:solidFill>
              </a:rPr>
              <a:t>qoˀ</a:t>
            </a:r>
            <a:r>
              <a:rPr lang="en-US" sz="3600" i="1" dirty="0" err="1" smtClean="0">
                <a:solidFill>
                  <a:srgbClr val="FFFF00"/>
                </a:solidFill>
              </a:rPr>
              <a:t>n</a:t>
            </a:r>
            <a:r>
              <a:rPr lang="en-US" sz="3600" i="1" dirty="0" smtClean="0">
                <a:solidFill>
                  <a:srgbClr val="FF0000"/>
                </a:solidFill>
              </a:rPr>
              <a:t> ~ </a:t>
            </a:r>
            <a:r>
              <a:rPr lang="en-US" sz="3600" i="1" dirty="0" err="1" smtClean="0">
                <a:solidFill>
                  <a:srgbClr val="FF0000"/>
                </a:solidFill>
              </a:rPr>
              <a:t>qo</a:t>
            </a:r>
            <a:r>
              <a:rPr lang="en-US" sz="3600" i="1" dirty="0" err="1" smtClean="0">
                <a:solidFill>
                  <a:srgbClr val="FFFF00"/>
                </a:solidFill>
              </a:rPr>
              <a:t>n</a:t>
            </a:r>
            <a:r>
              <a:rPr lang="en-US" sz="3600" i="1" dirty="0" err="1" smtClean="0">
                <a:solidFill>
                  <a:srgbClr val="008000"/>
                </a:solidFill>
              </a:rPr>
              <a:t>d</a:t>
            </a:r>
            <a:r>
              <a:rPr lang="en-US" sz="3600" i="1" dirty="0" smtClean="0">
                <a:solidFill>
                  <a:srgbClr val="FF0000"/>
                </a:solidFill>
              </a:rPr>
              <a:t>-</a:t>
            </a:r>
          </a:p>
          <a:p>
            <a:r>
              <a:rPr lang="en-US" sz="3200" dirty="0" smtClean="0"/>
              <a:t>‘dark’         </a:t>
            </a:r>
            <a:r>
              <a:rPr lang="en-US" sz="3600" dirty="0" smtClean="0"/>
              <a:t>Na-Dene: </a:t>
            </a:r>
            <a:r>
              <a:rPr lang="en-US" sz="3600" i="1" dirty="0" smtClean="0">
                <a:solidFill>
                  <a:srgbClr val="FF0000"/>
                </a:solidFill>
              </a:rPr>
              <a:t>*</a:t>
            </a:r>
            <a:r>
              <a:rPr lang="en-US" sz="3600" i="1" dirty="0" err="1" smtClean="0">
                <a:solidFill>
                  <a:srgbClr val="FF0000"/>
                </a:solidFill>
              </a:rPr>
              <a:t>q’u</a:t>
            </a:r>
            <a:r>
              <a:rPr lang="en-US" sz="3600" i="1" dirty="0" err="1" smtClean="0">
                <a:solidFill>
                  <a:srgbClr val="FFFF00"/>
                </a:solidFill>
              </a:rPr>
              <a:t>n</a:t>
            </a:r>
            <a:r>
              <a:rPr lang="en-US" sz="3600" i="1" dirty="0" err="1" smtClean="0">
                <a:solidFill>
                  <a:srgbClr val="008000"/>
                </a:solidFill>
              </a:rPr>
              <a:t>s</a:t>
            </a:r>
            <a:r>
              <a:rPr lang="en-US" sz="3600" dirty="0" smtClean="0"/>
              <a:t>		Ket: </a:t>
            </a:r>
            <a:r>
              <a:rPr lang="en-US" sz="3600" i="1" dirty="0" err="1" smtClean="0">
                <a:solidFill>
                  <a:srgbClr val="FF0000"/>
                </a:solidFill>
              </a:rPr>
              <a:t>qoˀ</a:t>
            </a:r>
            <a:r>
              <a:rPr lang="en-US" sz="3600" i="1" dirty="0" err="1" smtClean="0">
                <a:solidFill>
                  <a:srgbClr val="FFFF00"/>
                </a:solidFill>
              </a:rPr>
              <a:t>n</a:t>
            </a:r>
            <a:r>
              <a:rPr lang="en-US" sz="3600" i="1" dirty="0" smtClean="0">
                <a:solidFill>
                  <a:srgbClr val="FF0000"/>
                </a:solidFill>
              </a:rPr>
              <a:t> ~ </a:t>
            </a:r>
            <a:r>
              <a:rPr lang="en-US" sz="3600" i="1" dirty="0" err="1" smtClean="0">
                <a:solidFill>
                  <a:srgbClr val="FF0000"/>
                </a:solidFill>
              </a:rPr>
              <a:t>qo</a:t>
            </a:r>
            <a:r>
              <a:rPr lang="en-US" sz="3600" i="1" dirty="0" err="1" smtClean="0">
                <a:solidFill>
                  <a:srgbClr val="FFFF00"/>
                </a:solidFill>
              </a:rPr>
              <a:t>n</a:t>
            </a:r>
            <a:r>
              <a:rPr lang="en-US" sz="3600" i="1" dirty="0" err="1" smtClean="0">
                <a:solidFill>
                  <a:srgbClr val="008000"/>
                </a:solidFill>
              </a:rPr>
              <a:t>s</a:t>
            </a:r>
            <a:r>
              <a:rPr lang="en-US" sz="3600" i="1" dirty="0" smtClean="0">
                <a:solidFill>
                  <a:srgbClr val="FF0000"/>
                </a:solidFill>
              </a:rPr>
              <a:t>-</a:t>
            </a:r>
          </a:p>
          <a:p>
            <a:r>
              <a:rPr lang="en-US" sz="3200" dirty="0" smtClean="0"/>
              <a:t>‘liver’         </a:t>
            </a:r>
            <a:r>
              <a:rPr lang="en-US" sz="3600" dirty="0" smtClean="0"/>
              <a:t>Na-Dene: </a:t>
            </a:r>
            <a:r>
              <a:rPr lang="en-US" sz="3600" i="1" dirty="0" smtClean="0">
                <a:solidFill>
                  <a:srgbClr val="FF0000"/>
                </a:solidFill>
              </a:rPr>
              <a:t>*</a:t>
            </a:r>
            <a:r>
              <a:rPr lang="en-US" sz="3600" i="1" dirty="0" err="1" smtClean="0">
                <a:solidFill>
                  <a:srgbClr val="FF0000"/>
                </a:solidFill>
              </a:rPr>
              <a:t>se</a:t>
            </a:r>
            <a:r>
              <a:rPr lang="en-US" sz="3600" i="1" dirty="0" err="1" smtClean="0">
                <a:solidFill>
                  <a:srgbClr val="FFFF00"/>
                </a:solidFill>
              </a:rPr>
              <a:t>ŋ</a:t>
            </a:r>
            <a:r>
              <a:rPr lang="en-US" sz="3600" i="1" dirty="0" err="1" smtClean="0">
                <a:solidFill>
                  <a:srgbClr val="008000"/>
                </a:solidFill>
              </a:rPr>
              <a:t>t</a:t>
            </a:r>
            <a:r>
              <a:rPr lang="en-US" sz="3600" i="1" dirty="0" smtClean="0">
                <a:solidFill>
                  <a:srgbClr val="008000"/>
                </a:solidFill>
              </a:rPr>
              <a:t>’</a:t>
            </a:r>
            <a:r>
              <a:rPr lang="en-US" sz="3600" dirty="0" smtClean="0"/>
              <a:t>		Ket: </a:t>
            </a:r>
            <a:r>
              <a:rPr lang="en-US" sz="3600" i="1" dirty="0" smtClean="0">
                <a:solidFill>
                  <a:srgbClr val="FF0000"/>
                </a:solidFill>
              </a:rPr>
              <a:t>sēˑ</a:t>
            </a:r>
            <a:r>
              <a:rPr lang="en-US" sz="3600" i="1" dirty="0" err="1" smtClean="0">
                <a:solidFill>
                  <a:srgbClr val="FFFF00"/>
                </a:solidFill>
              </a:rPr>
              <a:t>ŋ</a:t>
            </a:r>
            <a:r>
              <a:rPr lang="en-US" sz="3600" i="1" dirty="0" smtClean="0">
                <a:solidFill>
                  <a:srgbClr val="FF0000"/>
                </a:solidFill>
              </a:rPr>
              <a:t> ~ </a:t>
            </a:r>
            <a:r>
              <a:rPr lang="en-US" sz="3600" i="1" dirty="0" err="1" smtClean="0">
                <a:solidFill>
                  <a:srgbClr val="FF0000"/>
                </a:solidFill>
              </a:rPr>
              <a:t>se</a:t>
            </a:r>
            <a:r>
              <a:rPr lang="en-US" sz="3600" i="1" dirty="0" err="1" smtClean="0">
                <a:solidFill>
                  <a:srgbClr val="FFFF00"/>
                </a:solidFill>
              </a:rPr>
              <a:t>ŋ</a:t>
            </a:r>
            <a:r>
              <a:rPr lang="en-US" sz="3600" i="1" dirty="0" smtClean="0">
                <a:solidFill>
                  <a:srgbClr val="FF0000"/>
                </a:solidFill>
              </a:rPr>
              <a:t>-in</a:t>
            </a:r>
          </a:p>
          <a:p>
            <a:r>
              <a:rPr lang="en-US" sz="3200" dirty="0" smtClean="0"/>
              <a:t>‘wart’         </a:t>
            </a:r>
            <a:r>
              <a:rPr lang="en-US" sz="3600" dirty="0" smtClean="0"/>
              <a:t>Na-Dene: </a:t>
            </a:r>
            <a:r>
              <a:rPr lang="en-US" sz="3600" i="1" dirty="0" smtClean="0">
                <a:solidFill>
                  <a:srgbClr val="FF0000"/>
                </a:solidFill>
              </a:rPr>
              <a:t>*</a:t>
            </a:r>
            <a:r>
              <a:rPr lang="en-US" sz="3600" i="1" dirty="0" err="1" smtClean="0">
                <a:solidFill>
                  <a:srgbClr val="FF0000"/>
                </a:solidFill>
              </a:rPr>
              <a:t>xeˑ</a:t>
            </a:r>
            <a:r>
              <a:rPr lang="en-US" sz="3600" i="1" dirty="0" err="1" smtClean="0">
                <a:solidFill>
                  <a:srgbClr val="FFFF00"/>
                </a:solidFill>
              </a:rPr>
              <a:t>n’</a:t>
            </a:r>
            <a:r>
              <a:rPr lang="en-US" sz="3600" i="1" dirty="0" err="1" smtClean="0">
                <a:solidFill>
                  <a:srgbClr val="008000"/>
                </a:solidFill>
              </a:rPr>
              <a:t>tš</a:t>
            </a:r>
            <a:r>
              <a:rPr lang="en-US" sz="3600" i="1" dirty="0" smtClean="0">
                <a:solidFill>
                  <a:srgbClr val="008000"/>
                </a:solidFill>
              </a:rPr>
              <a:t>’</a:t>
            </a:r>
            <a:r>
              <a:rPr lang="en-US" sz="3600" dirty="0" smtClean="0">
                <a:solidFill>
                  <a:srgbClr val="008000"/>
                </a:solidFill>
              </a:rPr>
              <a:t>	</a:t>
            </a:r>
            <a:r>
              <a:rPr lang="en-US" sz="3600" dirty="0" smtClean="0"/>
              <a:t>Ket: </a:t>
            </a:r>
            <a:r>
              <a:rPr lang="en-US" sz="3600" i="1" dirty="0" err="1" smtClean="0">
                <a:solidFill>
                  <a:srgbClr val="FF0000"/>
                </a:solidFill>
              </a:rPr>
              <a:t>hɨ</a:t>
            </a:r>
            <a:r>
              <a:rPr lang="en-US" sz="3600" i="1" dirty="0" smtClean="0">
                <a:solidFill>
                  <a:srgbClr val="FF0000"/>
                </a:solidFill>
              </a:rPr>
              <a:t>̄ˑ</a:t>
            </a:r>
            <a:r>
              <a:rPr lang="en-US" sz="3600" i="1" dirty="0" smtClean="0">
                <a:solidFill>
                  <a:srgbClr val="FFFF00"/>
                </a:solidFill>
              </a:rPr>
              <a:t>n</a:t>
            </a:r>
            <a:r>
              <a:rPr lang="en-US" sz="3600" i="1" dirty="0" smtClean="0">
                <a:solidFill>
                  <a:srgbClr val="FF0000"/>
                </a:solidFill>
              </a:rPr>
              <a:t> ~ </a:t>
            </a:r>
            <a:r>
              <a:rPr lang="en-US" sz="3600" i="1" dirty="0" err="1" smtClean="0">
                <a:solidFill>
                  <a:srgbClr val="FF0000"/>
                </a:solidFill>
              </a:rPr>
              <a:t>hɨ</a:t>
            </a:r>
            <a:r>
              <a:rPr lang="en-US" sz="3600" i="1" dirty="0" err="1" smtClean="0">
                <a:solidFill>
                  <a:srgbClr val="008000"/>
                </a:solidFill>
              </a:rPr>
              <a:t>t</a:t>
            </a:r>
            <a:r>
              <a:rPr lang="en-US" sz="3600" i="1" dirty="0" smtClean="0">
                <a:solidFill>
                  <a:srgbClr val="FF0000"/>
                </a:solidFill>
              </a:rPr>
              <a:t>-n</a:t>
            </a:r>
          </a:p>
          <a:p>
            <a:endParaRPr lang="en-US" sz="3600" i="1" dirty="0" smtClean="0">
              <a:solidFill>
                <a:srgbClr val="FF0000"/>
              </a:solidFill>
            </a:endParaRPr>
          </a:p>
          <a:p>
            <a:r>
              <a:rPr lang="en-US" sz="2800" dirty="0" smtClean="0">
                <a:solidFill>
                  <a:schemeClr val="bg1"/>
                </a:solidFill>
              </a:rPr>
              <a:t>Na-Dene: </a:t>
            </a:r>
            <a:r>
              <a:rPr lang="en-US" sz="2800" dirty="0" smtClean="0">
                <a:solidFill>
                  <a:srgbClr val="FFFF00"/>
                </a:solidFill>
              </a:rPr>
              <a:t>sporadic retention of nasal</a:t>
            </a:r>
            <a:endParaRPr lang="en-US" sz="2800" dirty="0" smtClean="0">
              <a:solidFill>
                <a:srgbClr val="FFFFFF"/>
              </a:solidFill>
            </a:endParaRPr>
          </a:p>
          <a:p>
            <a:r>
              <a:rPr lang="en-US" sz="2800" dirty="0">
                <a:solidFill>
                  <a:srgbClr val="FFFFFF"/>
                </a:solidFill>
              </a:rPr>
              <a:t>	</a:t>
            </a:r>
            <a:r>
              <a:rPr lang="en-US" sz="2800" dirty="0" smtClean="0">
                <a:solidFill>
                  <a:srgbClr val="FFFFFF"/>
                </a:solidFill>
              </a:rPr>
              <a:t>		 </a:t>
            </a:r>
            <a:r>
              <a:rPr lang="en-US" sz="2800" dirty="0" smtClean="0">
                <a:solidFill>
                  <a:srgbClr val="008000"/>
                </a:solidFill>
              </a:rPr>
              <a:t>regular retention of obstruent</a:t>
            </a:r>
          </a:p>
          <a:p>
            <a:r>
              <a:rPr lang="en-US" sz="2800" dirty="0" err="1" smtClean="0">
                <a:solidFill>
                  <a:schemeClr val="bg1"/>
                </a:solidFill>
              </a:rPr>
              <a:t>Yeniseian</a:t>
            </a:r>
            <a:r>
              <a:rPr lang="en-US" sz="2800" dirty="0" smtClean="0">
                <a:solidFill>
                  <a:schemeClr val="bg1"/>
                </a:solidFill>
              </a:rPr>
              <a:t>: </a:t>
            </a:r>
            <a:r>
              <a:rPr lang="en-US" sz="2800" dirty="0" smtClean="0">
                <a:solidFill>
                  <a:srgbClr val="FFFF00"/>
                </a:solidFill>
              </a:rPr>
              <a:t>regular retention </a:t>
            </a:r>
            <a:r>
              <a:rPr lang="en-US" sz="2800" dirty="0">
                <a:solidFill>
                  <a:srgbClr val="FFFF00"/>
                </a:solidFill>
              </a:rPr>
              <a:t>of </a:t>
            </a:r>
            <a:r>
              <a:rPr lang="en-US" sz="2800" dirty="0" smtClean="0">
                <a:solidFill>
                  <a:srgbClr val="FFFF00"/>
                </a:solidFill>
              </a:rPr>
              <a:t>nasal</a:t>
            </a:r>
            <a:endParaRPr lang="en-US" sz="2800" dirty="0" smtClean="0">
              <a:solidFill>
                <a:srgbClr val="FFFFFF"/>
              </a:solidFill>
            </a:endParaRPr>
          </a:p>
          <a:p>
            <a:r>
              <a:rPr lang="en-US" sz="2800" dirty="0">
                <a:solidFill>
                  <a:srgbClr val="FFFFFF"/>
                </a:solidFill>
              </a:rPr>
              <a:t>	</a:t>
            </a:r>
            <a:r>
              <a:rPr lang="en-US" sz="2800" dirty="0" smtClean="0">
                <a:solidFill>
                  <a:srgbClr val="FFFFFF"/>
                </a:solidFill>
              </a:rPr>
              <a:t>		  </a:t>
            </a:r>
            <a:r>
              <a:rPr lang="en-US" sz="2800" dirty="0" smtClean="0">
                <a:solidFill>
                  <a:srgbClr val="008000"/>
                </a:solidFill>
              </a:rPr>
              <a:t>sporadic </a:t>
            </a:r>
            <a:r>
              <a:rPr lang="en-US" sz="2800" dirty="0">
                <a:solidFill>
                  <a:srgbClr val="008000"/>
                </a:solidFill>
              </a:rPr>
              <a:t>retention of obstruent</a:t>
            </a:r>
          </a:p>
          <a:p>
            <a:endParaRPr lang="en-US" sz="2800" dirty="0" smtClean="0">
              <a:solidFill>
                <a:schemeClr val="bg1"/>
              </a:solidFill>
            </a:endParaRPr>
          </a:p>
          <a:p>
            <a:pPr algn="ctr"/>
            <a:endParaRPr lang="en-US" dirty="0"/>
          </a:p>
        </p:txBody>
      </p:sp>
    </p:spTree>
    <p:extLst>
      <p:ext uri="{BB962C8B-B14F-4D97-AF65-F5344CB8AC3E}">
        <p14:creationId xmlns:p14="http://schemas.microsoft.com/office/powerpoint/2010/main" val="7772557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3999" cy="6858000"/>
          </a:xfrm>
          <a:prstGeom prst="rect">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sz="3200" dirty="0" smtClean="0"/>
              <a:t>‘liver’    </a:t>
            </a:r>
          </a:p>
          <a:p>
            <a:r>
              <a:rPr lang="en-US" sz="3600" dirty="0" smtClean="0"/>
              <a:t>			  Proto-</a:t>
            </a:r>
            <a:r>
              <a:rPr lang="en-US" sz="3600" dirty="0" err="1" smtClean="0"/>
              <a:t>Yeniseian</a:t>
            </a:r>
            <a:r>
              <a:rPr lang="en-US" sz="3600" dirty="0" smtClean="0"/>
              <a:t>: </a:t>
            </a:r>
            <a:r>
              <a:rPr lang="en-US" sz="3600" i="1" dirty="0" smtClean="0">
                <a:solidFill>
                  <a:srgbClr val="FF0000"/>
                </a:solidFill>
              </a:rPr>
              <a:t>*</a:t>
            </a:r>
            <a:r>
              <a:rPr lang="en-US" sz="3600" i="1" dirty="0">
                <a:solidFill>
                  <a:srgbClr val="FF0000"/>
                </a:solidFill>
              </a:rPr>
              <a:t>sēˑ</a:t>
            </a:r>
            <a:r>
              <a:rPr lang="en-US" sz="3600" i="1" dirty="0" err="1">
                <a:solidFill>
                  <a:srgbClr val="FF0000"/>
                </a:solidFill>
              </a:rPr>
              <a:t>ŋ</a:t>
            </a:r>
            <a:endParaRPr lang="en-US" sz="3600" i="1" dirty="0">
              <a:solidFill>
                <a:srgbClr val="FF0000"/>
              </a:solidFill>
            </a:endParaRPr>
          </a:p>
          <a:p>
            <a:pPr algn="ctr"/>
            <a:r>
              <a:rPr lang="en-US" sz="3600" dirty="0" smtClean="0"/>
              <a:t>Proto-Athabaskan-Eyak: </a:t>
            </a:r>
            <a:r>
              <a:rPr lang="en-US" sz="3600" i="1" dirty="0">
                <a:solidFill>
                  <a:srgbClr val="FF0000"/>
                </a:solidFill>
              </a:rPr>
              <a:t>*</a:t>
            </a:r>
            <a:r>
              <a:rPr lang="en-US" sz="3600" i="1" dirty="0" err="1" smtClean="0">
                <a:solidFill>
                  <a:srgbClr val="FF0000"/>
                </a:solidFill>
              </a:rPr>
              <a:t>seŋt</a:t>
            </a:r>
            <a:r>
              <a:rPr lang="en-US" sz="3600" i="1" dirty="0" smtClean="0">
                <a:solidFill>
                  <a:srgbClr val="FF0000"/>
                </a:solidFill>
              </a:rPr>
              <a:t>’</a:t>
            </a:r>
          </a:p>
          <a:p>
            <a:pPr algn="ctr"/>
            <a:r>
              <a:rPr lang="en-US" sz="3600" dirty="0"/>
              <a:t>Proto</a:t>
            </a:r>
            <a:r>
              <a:rPr lang="en-US" sz="3600" dirty="0" smtClean="0"/>
              <a:t>-Sino-Tibetan: </a:t>
            </a:r>
            <a:r>
              <a:rPr lang="en-US" sz="3600" i="1" dirty="0" smtClean="0">
                <a:solidFill>
                  <a:srgbClr val="FF0000"/>
                </a:solidFill>
              </a:rPr>
              <a:t>*sin</a:t>
            </a:r>
            <a:endParaRPr lang="en-US" sz="3600" dirty="0"/>
          </a:p>
          <a:p>
            <a:pPr algn="ctr"/>
            <a:endParaRPr lang="en-US" sz="3600" dirty="0" smtClean="0"/>
          </a:p>
          <a:p>
            <a:pPr algn="ctr"/>
            <a:endParaRPr lang="en-US" dirty="0"/>
          </a:p>
        </p:txBody>
      </p:sp>
      <p:pic>
        <p:nvPicPr>
          <p:cNvPr id="2" name="Picture 1" descr="816_li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538" y="0"/>
            <a:ext cx="6554842" cy="4315271"/>
          </a:xfrm>
          <a:prstGeom prst="rect">
            <a:avLst/>
          </a:prstGeom>
        </p:spPr>
      </p:pic>
      <p:sp>
        <p:nvSpPr>
          <p:cNvPr id="3" name="TextBox 2"/>
          <p:cNvSpPr txBox="1"/>
          <p:nvPr/>
        </p:nvSpPr>
        <p:spPr>
          <a:xfrm>
            <a:off x="4231148" y="3884898"/>
            <a:ext cx="3506038" cy="369332"/>
          </a:xfrm>
          <a:prstGeom prst="rect">
            <a:avLst/>
          </a:prstGeom>
          <a:noFill/>
        </p:spPr>
        <p:txBody>
          <a:bodyPr wrap="none" rtlCol="0">
            <a:spAutoFit/>
          </a:bodyPr>
          <a:lstStyle/>
          <a:p>
            <a:r>
              <a:rPr lang="en-US" dirty="0" smtClean="0"/>
              <a:t>Cognates beyond “Dene-</a:t>
            </a:r>
            <a:r>
              <a:rPr lang="en-US" dirty="0" err="1" smtClean="0"/>
              <a:t>Yeniseian</a:t>
            </a:r>
            <a:r>
              <a:rPr lang="en-US" dirty="0" smtClean="0"/>
              <a:t>”</a:t>
            </a:r>
            <a:endParaRPr lang="en-US" dirty="0"/>
          </a:p>
        </p:txBody>
      </p:sp>
    </p:spTree>
    <p:extLst>
      <p:ext uri="{BB962C8B-B14F-4D97-AF65-F5344CB8AC3E}">
        <p14:creationId xmlns:p14="http://schemas.microsoft.com/office/powerpoint/2010/main" val="22962847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ne-Caucasia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0" y="0"/>
            <a:ext cx="9150670" cy="4339948"/>
          </a:xfrm>
          <a:prstGeom prst="rect">
            <a:avLst/>
          </a:prstGeom>
        </p:spPr>
      </p:pic>
      <p:sp>
        <p:nvSpPr>
          <p:cNvPr id="3" name="Rectangle 2"/>
          <p:cNvSpPr/>
          <p:nvPr/>
        </p:nvSpPr>
        <p:spPr>
          <a:xfrm>
            <a:off x="0" y="4339948"/>
            <a:ext cx="9144000" cy="2518052"/>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smtClean="0"/>
          </a:p>
          <a:p>
            <a:pPr algn="ctr"/>
            <a:r>
              <a:rPr lang="en-US" sz="6000" dirty="0" smtClean="0"/>
              <a:t>*</a:t>
            </a:r>
            <a:r>
              <a:rPr lang="en-US" sz="6000" dirty="0" err="1" smtClean="0"/>
              <a:t>kʷan</a:t>
            </a:r>
            <a:r>
              <a:rPr lang="en-US" sz="6000" dirty="0" smtClean="0"/>
              <a:t>   ~  *</a:t>
            </a:r>
            <a:r>
              <a:rPr lang="en-US" sz="6000" dirty="0" err="1" smtClean="0"/>
              <a:t>gʷen</a:t>
            </a:r>
            <a:endParaRPr lang="en-US" sz="6000" dirty="0" smtClean="0"/>
          </a:p>
          <a:p>
            <a:pPr algn="ctr"/>
            <a:endParaRPr lang="en-US" sz="2400" dirty="0"/>
          </a:p>
          <a:p>
            <a:pPr algn="ctr"/>
            <a:r>
              <a:rPr lang="en-US" sz="2400" dirty="0" smtClean="0"/>
              <a:t>A striking Dene-Caucasian etymon for “light”</a:t>
            </a:r>
          </a:p>
          <a:p>
            <a:pPr algn="ctr"/>
            <a:endParaRPr lang="en-US" sz="2400" dirty="0"/>
          </a:p>
          <a:p>
            <a:pPr algn="ctr"/>
            <a:endParaRPr lang="en-US" dirty="0"/>
          </a:p>
        </p:txBody>
      </p:sp>
    </p:spTree>
    <p:extLst>
      <p:ext uri="{BB962C8B-B14F-4D97-AF65-F5344CB8AC3E}">
        <p14:creationId xmlns:p14="http://schemas.microsoft.com/office/powerpoint/2010/main" val="44667429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ne-Caucasia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0" y="0"/>
            <a:ext cx="9150670" cy="4339948"/>
          </a:xfrm>
          <a:prstGeom prst="rect">
            <a:avLst/>
          </a:prstGeom>
        </p:spPr>
      </p:pic>
      <p:sp>
        <p:nvSpPr>
          <p:cNvPr id="3" name="Rectangle 2"/>
          <p:cNvSpPr/>
          <p:nvPr/>
        </p:nvSpPr>
        <p:spPr>
          <a:xfrm>
            <a:off x="0" y="4339948"/>
            <a:ext cx="9144000" cy="2518052"/>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smtClean="0"/>
          </a:p>
          <a:p>
            <a:pPr algn="ctr"/>
            <a:r>
              <a:rPr lang="en-US" sz="2400" dirty="0"/>
              <a:t>Subgrouping requires the discovery of shared innovations</a:t>
            </a:r>
            <a:r>
              <a:rPr lang="en-US" sz="2400" dirty="0" smtClean="0"/>
              <a:t>.</a:t>
            </a:r>
          </a:p>
          <a:p>
            <a:pPr algn="ctr"/>
            <a:endParaRPr lang="en-US" sz="2400" dirty="0"/>
          </a:p>
          <a:p>
            <a:pPr algn="ctr"/>
            <a:r>
              <a:rPr lang="en-US" sz="2400" dirty="0" smtClean="0"/>
              <a:t>Differences in the number of proposed cognates alone </a:t>
            </a:r>
            <a:r>
              <a:rPr lang="en-US" sz="2400" dirty="0"/>
              <a:t>cannot </a:t>
            </a:r>
            <a:r>
              <a:rPr lang="en-US" sz="2400" dirty="0" smtClean="0"/>
              <a:t>easily demonstrate degrees of language relatedness.</a:t>
            </a:r>
          </a:p>
          <a:p>
            <a:pPr algn="ctr"/>
            <a:endParaRPr lang="en-US" sz="2400" dirty="0" smtClean="0"/>
          </a:p>
          <a:p>
            <a:pPr algn="ctr"/>
            <a:endParaRPr lang="en-US" sz="2400" dirty="0"/>
          </a:p>
          <a:p>
            <a:pPr algn="ctr"/>
            <a:endParaRPr lang="en-US" dirty="0"/>
          </a:p>
        </p:txBody>
      </p:sp>
    </p:spTree>
    <p:extLst>
      <p:ext uri="{BB962C8B-B14F-4D97-AF65-F5344CB8AC3E}">
        <p14:creationId xmlns:p14="http://schemas.microsoft.com/office/powerpoint/2010/main" val="13355896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ne-Caucasia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0" y="0"/>
            <a:ext cx="9150670" cy="4339948"/>
          </a:xfrm>
          <a:prstGeom prst="rect">
            <a:avLst/>
          </a:prstGeom>
        </p:spPr>
      </p:pic>
      <p:sp>
        <p:nvSpPr>
          <p:cNvPr id="3" name="Rectangle 2"/>
          <p:cNvSpPr/>
          <p:nvPr/>
        </p:nvSpPr>
        <p:spPr>
          <a:xfrm>
            <a:off x="0" y="4339948"/>
            <a:ext cx="9144000" cy="2518052"/>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1. The need to further refine family-internal reconstruction and historical development.</a:t>
            </a:r>
          </a:p>
          <a:p>
            <a:pPr algn="ctr"/>
            <a:endParaRPr lang="en-US" sz="2400" dirty="0"/>
          </a:p>
          <a:p>
            <a:pPr algn="ctr"/>
            <a:endParaRPr lang="en-US" dirty="0"/>
          </a:p>
        </p:txBody>
      </p:sp>
      <p:sp>
        <p:nvSpPr>
          <p:cNvPr id="6" name="Left-Right Arrow 5"/>
          <p:cNvSpPr/>
          <p:nvPr/>
        </p:nvSpPr>
        <p:spPr>
          <a:xfrm rot="20262400">
            <a:off x="2007274" y="1306040"/>
            <a:ext cx="1505211" cy="273908"/>
          </a:xfrm>
          <a:prstGeom prst="leftRightArrow">
            <a:avLst>
              <a:gd name="adj1" fmla="val 36082"/>
              <a:gd name="adj2" fmla="val 42157"/>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Right Arrow 6"/>
          <p:cNvSpPr/>
          <p:nvPr/>
        </p:nvSpPr>
        <p:spPr>
          <a:xfrm rot="511913">
            <a:off x="2179667" y="1879857"/>
            <a:ext cx="925544" cy="255687"/>
          </a:xfrm>
          <a:prstGeom prst="leftRightArrow">
            <a:avLst>
              <a:gd name="adj1" fmla="val 42546"/>
              <a:gd name="adj2" fmla="val 45553"/>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Right Arrow 7"/>
          <p:cNvSpPr/>
          <p:nvPr/>
        </p:nvSpPr>
        <p:spPr>
          <a:xfrm rot="4783227">
            <a:off x="3358619" y="1512315"/>
            <a:ext cx="661857" cy="287968"/>
          </a:xfrm>
          <a:prstGeom prst="leftRightArrow">
            <a:avLst>
              <a:gd name="adj1" fmla="val 31490"/>
              <a:gd name="adj2" fmla="val 45553"/>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509035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ne-Caucasia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0" y="0"/>
            <a:ext cx="9150670" cy="4339948"/>
          </a:xfrm>
          <a:prstGeom prst="rect">
            <a:avLst/>
          </a:prstGeom>
        </p:spPr>
      </p:pic>
      <p:sp>
        <p:nvSpPr>
          <p:cNvPr id="3" name="Rectangle 2"/>
          <p:cNvSpPr/>
          <p:nvPr/>
        </p:nvSpPr>
        <p:spPr>
          <a:xfrm>
            <a:off x="0" y="4339948"/>
            <a:ext cx="9144000" cy="2518052"/>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2. The importance of reconstructing morphology.</a:t>
            </a:r>
          </a:p>
          <a:p>
            <a:pPr algn="ctr"/>
            <a:endParaRPr lang="en-US" sz="2400" dirty="0"/>
          </a:p>
          <a:p>
            <a:pPr algn="ctr"/>
            <a:r>
              <a:rPr lang="en-US" sz="2400" dirty="0" smtClean="0"/>
              <a:t>(cf. George </a:t>
            </a:r>
            <a:r>
              <a:rPr lang="en-US" sz="2400" dirty="0" err="1" smtClean="0"/>
              <a:t>Starostin</a:t>
            </a:r>
            <a:r>
              <a:rPr lang="en-US" sz="2400" dirty="0" smtClean="0"/>
              <a:t> 1995 “Morphology of the Kott Verb”)</a:t>
            </a:r>
            <a:endParaRPr lang="en-US" sz="2400" dirty="0"/>
          </a:p>
          <a:p>
            <a:pPr algn="ctr"/>
            <a:endParaRPr lang="en-US" dirty="0"/>
          </a:p>
        </p:txBody>
      </p:sp>
    </p:spTree>
    <p:extLst>
      <p:ext uri="{BB962C8B-B14F-4D97-AF65-F5344CB8AC3E}">
        <p14:creationId xmlns:p14="http://schemas.microsoft.com/office/powerpoint/2010/main" val="37971816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rge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17437" cy="6858000"/>
          </a:xfrm>
          <a:prstGeom prst="rect">
            <a:avLst/>
          </a:prstGeom>
        </p:spPr>
      </p:pic>
      <p:sp>
        <p:nvSpPr>
          <p:cNvPr id="5" name="Rectangle 4"/>
          <p:cNvSpPr/>
          <p:nvPr/>
        </p:nvSpPr>
        <p:spPr>
          <a:xfrm>
            <a:off x="5717436" y="0"/>
            <a:ext cx="3426563" cy="68580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Sergei A. </a:t>
            </a:r>
            <a:r>
              <a:rPr lang="en-US" sz="2800" dirty="0" err="1" smtClean="0"/>
              <a:t>Starostin</a:t>
            </a:r>
            <a:endParaRPr lang="en-US" sz="2800" dirty="0" smtClean="0"/>
          </a:p>
          <a:p>
            <a:pPr algn="ctr"/>
            <a:endParaRPr lang="en-US" dirty="0"/>
          </a:p>
          <a:p>
            <a:pPr marL="342900" indent="-342900">
              <a:buAutoNum type="arabicPeriod"/>
            </a:pPr>
            <a:r>
              <a:rPr lang="en-US" dirty="0" smtClean="0"/>
              <a:t>Extensive knowledge of many diverse languages and families</a:t>
            </a:r>
          </a:p>
          <a:p>
            <a:pPr marL="342900" indent="-342900">
              <a:buAutoNum type="arabicPeriod"/>
            </a:pPr>
            <a:endParaRPr lang="en-US" dirty="0" smtClean="0"/>
          </a:p>
          <a:p>
            <a:pPr marL="342900" indent="-342900">
              <a:buAutoNum type="arabicPeriod"/>
            </a:pPr>
            <a:r>
              <a:rPr lang="en-US" dirty="0" smtClean="0"/>
              <a:t>Painstakingly accurate compilations of lexical data </a:t>
            </a:r>
          </a:p>
          <a:p>
            <a:pPr marL="342900" indent="-342900">
              <a:buAutoNum type="arabicPeriod"/>
            </a:pPr>
            <a:endParaRPr lang="en-US" dirty="0" smtClean="0"/>
          </a:p>
          <a:p>
            <a:pPr marL="342900" indent="-342900">
              <a:buFontTx/>
              <a:buAutoNum type="arabicPeriod"/>
            </a:pPr>
            <a:r>
              <a:rPr lang="en-US" dirty="0"/>
              <a:t>Bold consideration of linguistic classification at increasingly deep time </a:t>
            </a:r>
            <a:r>
              <a:rPr lang="en-US" dirty="0" smtClean="0"/>
              <a:t>depths</a:t>
            </a:r>
          </a:p>
          <a:p>
            <a:pPr marL="342900" indent="-342900">
              <a:buFontTx/>
              <a:buAutoNum type="arabicPeriod"/>
            </a:pPr>
            <a:endParaRPr lang="en-US" dirty="0"/>
          </a:p>
          <a:p>
            <a:pPr marL="342900" indent="-342900">
              <a:buAutoNum type="arabicPeriod"/>
            </a:pPr>
            <a:r>
              <a:rPr lang="en-US" dirty="0" smtClean="0"/>
              <a:t>Rigorous reconstructions of individual families (Starling), a number of them representing seminal contributions to their respective fields</a:t>
            </a:r>
          </a:p>
          <a:p>
            <a:pPr marL="342900" indent="-342900">
              <a:buAutoNum type="arabicPeriod"/>
            </a:pPr>
            <a:endParaRPr lang="en-US" dirty="0" smtClean="0"/>
          </a:p>
        </p:txBody>
      </p:sp>
    </p:spTree>
    <p:extLst>
      <p:ext uri="{BB962C8B-B14F-4D97-AF65-F5344CB8AC3E}">
        <p14:creationId xmlns:p14="http://schemas.microsoft.com/office/powerpoint/2010/main" val="371585881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ne-Caucasia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0" y="0"/>
            <a:ext cx="9150670" cy="4339948"/>
          </a:xfrm>
          <a:prstGeom prst="rect">
            <a:avLst/>
          </a:prstGeom>
        </p:spPr>
      </p:pic>
      <p:sp>
        <p:nvSpPr>
          <p:cNvPr id="3" name="Rectangle 2"/>
          <p:cNvSpPr/>
          <p:nvPr/>
        </p:nvSpPr>
        <p:spPr>
          <a:xfrm>
            <a:off x="0" y="4339948"/>
            <a:ext cx="9144000" cy="2518052"/>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Edward Vajda (2008, 2010) “A Siberian link to Na-Dene languages” compares Yeniseian and Na-Dene </a:t>
            </a:r>
            <a:r>
              <a:rPr lang="en-US" sz="2400" dirty="0" smtClean="0">
                <a:solidFill>
                  <a:srgbClr val="FFFF00"/>
                </a:solidFill>
              </a:rPr>
              <a:t>verb morphology</a:t>
            </a:r>
            <a:r>
              <a:rPr lang="en-US" sz="2400" dirty="0" smtClean="0"/>
              <a:t>.</a:t>
            </a:r>
          </a:p>
          <a:p>
            <a:pPr algn="ctr"/>
            <a:endParaRPr lang="en-US" sz="2400" dirty="0"/>
          </a:p>
          <a:p>
            <a:pPr algn="ctr"/>
            <a:r>
              <a:rPr lang="en-US" sz="2400" dirty="0" smtClean="0"/>
              <a:t>George </a:t>
            </a:r>
            <a:r>
              <a:rPr lang="en-US" sz="2400" dirty="0" err="1" smtClean="0"/>
              <a:t>Starostin</a:t>
            </a:r>
            <a:r>
              <a:rPr lang="en-US" sz="2400" dirty="0" smtClean="0"/>
              <a:t> (2012) review of above work, with important criticisms.</a:t>
            </a:r>
          </a:p>
          <a:p>
            <a:pPr algn="ctr"/>
            <a:endParaRPr lang="en-US" dirty="0" smtClean="0"/>
          </a:p>
          <a:p>
            <a:pPr algn="ctr"/>
            <a:endParaRPr lang="en-US" dirty="0"/>
          </a:p>
        </p:txBody>
      </p:sp>
      <p:sp>
        <p:nvSpPr>
          <p:cNvPr id="6" name="Left-Right Arrow 5"/>
          <p:cNvSpPr/>
          <p:nvPr/>
        </p:nvSpPr>
        <p:spPr>
          <a:xfrm>
            <a:off x="3729499" y="1023942"/>
            <a:ext cx="2980572" cy="273908"/>
          </a:xfrm>
          <a:prstGeom prst="leftRightArrow">
            <a:avLst>
              <a:gd name="adj1" fmla="val 36082"/>
              <a:gd name="adj2" fmla="val 42157"/>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43902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9430"/>
          </a:xfrm>
        </p:spPr>
        <p:txBody>
          <a:bodyPr>
            <a:normAutofit/>
          </a:bodyPr>
          <a:lstStyle/>
          <a:p>
            <a:r>
              <a:rPr lang="en-US" sz="3200" b="1" dirty="0" smtClean="0"/>
              <a:t>Complex </a:t>
            </a:r>
            <a:r>
              <a:rPr lang="en-US" sz="3200" b="1" dirty="0" err="1" smtClean="0"/>
              <a:t>templatic</a:t>
            </a:r>
            <a:r>
              <a:rPr lang="en-US" sz="3200" b="1" dirty="0" smtClean="0"/>
              <a:t> morphology</a:t>
            </a:r>
            <a:br>
              <a:rPr lang="en-US" sz="3200" b="1" dirty="0" smtClean="0"/>
            </a:br>
            <a:r>
              <a:rPr lang="en-US" sz="2000" dirty="0" smtClean="0"/>
              <a:t>highly conservative </a:t>
            </a:r>
            <a:r>
              <a:rPr lang="en-US" sz="2000" smtClean="0"/>
              <a:t>and promising </a:t>
            </a:r>
            <a:r>
              <a:rPr lang="en-US" sz="2000" dirty="0" smtClean="0"/>
              <a:t>object of study for historical-comparative linguistics</a:t>
            </a:r>
            <a:endParaRPr lang="en-US" sz="2000" dirty="0"/>
          </a:p>
        </p:txBody>
      </p:sp>
      <p:pic>
        <p:nvPicPr>
          <p:cNvPr id="4" name="Content Placeholder 3" descr="World_map.jpg"/>
          <p:cNvPicPr>
            <a:picLocks noGrp="1" noChangeAspect="1"/>
          </p:cNvPicPr>
          <p:nvPr>
            <p:ph idx="1"/>
          </p:nvPr>
        </p:nvPicPr>
        <p:blipFill>
          <a:blip r:embed="rId2"/>
          <a:srcRect t="-389" b="-389"/>
          <a:stretch>
            <a:fillRect/>
          </a:stretch>
        </p:blipFill>
        <p:spPr>
          <a:xfrm>
            <a:off x="-873506" y="1069430"/>
            <a:ext cx="10525410" cy="5788570"/>
          </a:xfrm>
        </p:spPr>
      </p:pic>
      <p:sp>
        <p:nvSpPr>
          <p:cNvPr id="16" name="TextBox 15"/>
          <p:cNvSpPr txBox="1"/>
          <p:nvPr/>
        </p:nvSpPr>
        <p:spPr>
          <a:xfrm>
            <a:off x="6138707" y="1742536"/>
            <a:ext cx="1205942" cy="369332"/>
          </a:xfrm>
          <a:prstGeom prst="rect">
            <a:avLst/>
          </a:prstGeom>
          <a:noFill/>
        </p:spPr>
        <p:txBody>
          <a:bodyPr wrap="none" rtlCol="0">
            <a:spAutoFit/>
          </a:bodyPr>
          <a:lstStyle/>
          <a:p>
            <a:r>
              <a:rPr lang="en-US" b="1" dirty="0" smtClean="0"/>
              <a:t>YENISEIAN</a:t>
            </a:r>
            <a:endParaRPr lang="en-US" b="1" dirty="0"/>
          </a:p>
        </p:txBody>
      </p:sp>
      <p:sp>
        <p:nvSpPr>
          <p:cNvPr id="17" name="TextBox 16"/>
          <p:cNvSpPr txBox="1"/>
          <p:nvPr/>
        </p:nvSpPr>
        <p:spPr>
          <a:xfrm rot="2713258">
            <a:off x="634781" y="1713828"/>
            <a:ext cx="1500569" cy="369332"/>
          </a:xfrm>
          <a:prstGeom prst="rect">
            <a:avLst/>
          </a:prstGeom>
          <a:noFill/>
        </p:spPr>
        <p:txBody>
          <a:bodyPr wrap="none" rtlCol="0">
            <a:spAutoFit/>
          </a:bodyPr>
          <a:lstStyle/>
          <a:p>
            <a:r>
              <a:rPr lang="en-US" b="1" dirty="0" smtClean="0"/>
              <a:t>ATHABASKAN</a:t>
            </a:r>
            <a:endParaRPr lang="en-US" b="1" dirty="0"/>
          </a:p>
        </p:txBody>
      </p:sp>
      <p:sp>
        <p:nvSpPr>
          <p:cNvPr id="18" name="TextBox 17"/>
          <p:cNvSpPr txBox="1"/>
          <p:nvPr/>
        </p:nvSpPr>
        <p:spPr>
          <a:xfrm>
            <a:off x="4296862" y="3117456"/>
            <a:ext cx="868710" cy="369332"/>
          </a:xfrm>
          <a:prstGeom prst="rect">
            <a:avLst/>
          </a:prstGeom>
          <a:noFill/>
        </p:spPr>
        <p:txBody>
          <a:bodyPr wrap="none" rtlCol="0">
            <a:spAutoFit/>
          </a:bodyPr>
          <a:lstStyle/>
          <a:p>
            <a:r>
              <a:rPr lang="en-US" b="1" dirty="0" smtClean="0"/>
              <a:t>BANTU</a:t>
            </a:r>
            <a:endParaRPr lang="en-US" b="1" dirty="0"/>
          </a:p>
        </p:txBody>
      </p:sp>
      <p:sp>
        <p:nvSpPr>
          <p:cNvPr id="19" name="TextBox 18"/>
          <p:cNvSpPr txBox="1"/>
          <p:nvPr/>
        </p:nvSpPr>
        <p:spPr>
          <a:xfrm>
            <a:off x="6475939" y="2748124"/>
            <a:ext cx="969135" cy="369332"/>
          </a:xfrm>
          <a:prstGeom prst="rect">
            <a:avLst/>
          </a:prstGeom>
          <a:noFill/>
        </p:spPr>
        <p:txBody>
          <a:bodyPr wrap="none" rtlCol="0">
            <a:spAutoFit/>
          </a:bodyPr>
          <a:lstStyle/>
          <a:p>
            <a:r>
              <a:rPr lang="en-US" b="1" dirty="0" smtClean="0"/>
              <a:t>MUNDA</a:t>
            </a:r>
            <a:endParaRPr lang="en-US" b="1" dirty="0"/>
          </a:p>
        </p:txBody>
      </p:sp>
      <p:sp>
        <p:nvSpPr>
          <p:cNvPr id="20" name="TextBox 19"/>
          <p:cNvSpPr txBox="1"/>
          <p:nvPr/>
        </p:nvSpPr>
        <p:spPr>
          <a:xfrm>
            <a:off x="1741992" y="1927202"/>
            <a:ext cx="748447" cy="369332"/>
          </a:xfrm>
          <a:prstGeom prst="rect">
            <a:avLst/>
          </a:prstGeom>
          <a:noFill/>
        </p:spPr>
        <p:txBody>
          <a:bodyPr wrap="none" rtlCol="0">
            <a:spAutoFit/>
          </a:bodyPr>
          <a:lstStyle/>
          <a:p>
            <a:r>
              <a:rPr lang="en-US" b="1" dirty="0" smtClean="0"/>
              <a:t>ALGIC</a:t>
            </a:r>
            <a:endParaRPr lang="en-US" b="1" dirty="0"/>
          </a:p>
        </p:txBody>
      </p:sp>
      <p:sp>
        <p:nvSpPr>
          <p:cNvPr id="9" name="TextBox 8"/>
          <p:cNvSpPr txBox="1"/>
          <p:nvPr/>
        </p:nvSpPr>
        <p:spPr>
          <a:xfrm>
            <a:off x="4991181" y="1914811"/>
            <a:ext cx="1713254" cy="646331"/>
          </a:xfrm>
          <a:prstGeom prst="rect">
            <a:avLst/>
          </a:prstGeom>
          <a:noFill/>
        </p:spPr>
        <p:txBody>
          <a:bodyPr wrap="none" rtlCol="0">
            <a:spAutoFit/>
          </a:bodyPr>
          <a:lstStyle/>
          <a:p>
            <a:r>
              <a:rPr lang="en-US" b="1" dirty="0" smtClean="0"/>
              <a:t> NAKH-</a:t>
            </a:r>
          </a:p>
          <a:p>
            <a:r>
              <a:rPr lang="en-US" b="1" dirty="0" smtClean="0"/>
              <a:t>DAGHESTANIAN</a:t>
            </a:r>
            <a:endParaRPr lang="en-US" b="1" dirty="0"/>
          </a:p>
        </p:txBody>
      </p:sp>
      <p:sp>
        <p:nvSpPr>
          <p:cNvPr id="10" name="Rectangle 9"/>
          <p:cNvSpPr/>
          <p:nvPr/>
        </p:nvSpPr>
        <p:spPr>
          <a:xfrm>
            <a:off x="1559744" y="5447410"/>
            <a:ext cx="5885329" cy="914400"/>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Johanna Nichols and Ed Vajda (Linguistics Society of </a:t>
            </a:r>
            <a:r>
              <a:rPr lang="en-US" smtClean="0"/>
              <a:t>America Annual Meeting, January 2012</a:t>
            </a:r>
            <a:endParaRPr lang="en-US" dirty="0"/>
          </a:p>
        </p:txBody>
      </p:sp>
    </p:spTree>
    <p:extLst>
      <p:ext uri="{BB962C8B-B14F-4D97-AF65-F5344CB8AC3E}">
        <p14:creationId xmlns:p14="http://schemas.microsoft.com/office/powerpoint/2010/main" val="291835566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dene.gif"/>
          <p:cNvPicPr>
            <a:picLocks noChangeAspect="1"/>
          </p:cNvPicPr>
          <p:nvPr/>
        </p:nvPicPr>
        <p:blipFill>
          <a:blip r:embed="rId2"/>
          <a:stretch>
            <a:fillRect/>
          </a:stretch>
        </p:blipFill>
        <p:spPr>
          <a:xfrm>
            <a:off x="0" y="0"/>
            <a:ext cx="4250028" cy="6858000"/>
          </a:xfrm>
          <a:prstGeom prst="rect">
            <a:avLst/>
          </a:prstGeom>
        </p:spPr>
      </p:pic>
      <p:sp>
        <p:nvSpPr>
          <p:cNvPr id="3" name="Rectangle 2"/>
          <p:cNvSpPr/>
          <p:nvPr/>
        </p:nvSpPr>
        <p:spPr>
          <a:xfrm>
            <a:off x="4250028" y="0"/>
            <a:ext cx="4893972"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Na-Dene = </a:t>
            </a:r>
          </a:p>
          <a:p>
            <a:pPr algn="ctr"/>
            <a:r>
              <a:rPr lang="en-US" sz="3600" dirty="0" smtClean="0"/>
              <a:t>Athabaskan-Eyak-Tlingit </a:t>
            </a:r>
          </a:p>
          <a:p>
            <a:pPr algn="ctr"/>
            <a:r>
              <a:rPr lang="en-US" sz="2000" dirty="0" smtClean="0"/>
              <a:t>   </a:t>
            </a:r>
          </a:p>
          <a:p>
            <a:pPr algn="ctr"/>
            <a:r>
              <a:rPr lang="en-US" sz="2800" dirty="0" smtClean="0"/>
              <a:t>Proto-Na-Dene </a:t>
            </a:r>
            <a:r>
              <a:rPr lang="en-US" sz="2400" dirty="0" smtClean="0"/>
              <a:t>(6000 years ago ?)</a:t>
            </a:r>
          </a:p>
          <a:p>
            <a:pPr algn="ctr"/>
            <a:r>
              <a:rPr lang="en-US" sz="3600" dirty="0" smtClean="0"/>
              <a:t>  </a:t>
            </a:r>
          </a:p>
          <a:p>
            <a:pPr algn="ctr"/>
            <a:endParaRPr lang="en-US" sz="3600" dirty="0" smtClean="0"/>
          </a:p>
          <a:p>
            <a:pPr algn="ctr"/>
            <a:r>
              <a:rPr lang="en-US" sz="2400" dirty="0" smtClean="0"/>
              <a:t>                       Proto-Athabaskan-Eyak</a:t>
            </a:r>
          </a:p>
          <a:p>
            <a:pPr algn="ctr"/>
            <a:endParaRPr lang="en-US" sz="3600" dirty="0" smtClean="0"/>
          </a:p>
          <a:p>
            <a:pPr algn="ctr"/>
            <a:endParaRPr lang="en-US" sz="3600" dirty="0" smtClean="0"/>
          </a:p>
          <a:p>
            <a:pPr algn="ctr"/>
            <a:r>
              <a:rPr lang="en-US" sz="3600" dirty="0" smtClean="0"/>
              <a:t>Tlingit  Athabaskan Eyak </a:t>
            </a:r>
          </a:p>
          <a:p>
            <a:pPr algn="ctr"/>
            <a:r>
              <a:rPr lang="en-US" dirty="0" smtClean="0"/>
              <a:t>     </a:t>
            </a:r>
          </a:p>
          <a:p>
            <a:pPr algn="ctr"/>
            <a:r>
              <a:rPr lang="en-US" sz="2800" dirty="0" smtClean="0"/>
              <a:t>(no substantive evidence to include </a:t>
            </a:r>
            <a:r>
              <a:rPr lang="en-US" sz="2800" dirty="0" err="1" smtClean="0"/>
              <a:t>Haida</a:t>
            </a:r>
            <a:r>
              <a:rPr lang="en-US" sz="2800" dirty="0" smtClean="0"/>
              <a:t>, which appears to be an isolate outside the family)</a:t>
            </a:r>
          </a:p>
        </p:txBody>
      </p:sp>
      <p:sp>
        <p:nvSpPr>
          <p:cNvPr id="4" name="Left Arrow 3"/>
          <p:cNvSpPr/>
          <p:nvPr/>
        </p:nvSpPr>
        <p:spPr>
          <a:xfrm rot="17850377">
            <a:off x="4213882" y="3075492"/>
            <a:ext cx="2801575" cy="484632"/>
          </a:xfrm>
          <a:prstGeom prst="lef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6">
                  <a:lumMod val="75000"/>
                </a:schemeClr>
              </a:solidFill>
            </a:endParaRPr>
          </a:p>
        </p:txBody>
      </p:sp>
      <p:sp>
        <p:nvSpPr>
          <p:cNvPr id="5" name="Left Arrow 4"/>
          <p:cNvSpPr/>
          <p:nvPr/>
        </p:nvSpPr>
        <p:spPr>
          <a:xfrm rot="13946852">
            <a:off x="6373272" y="2362783"/>
            <a:ext cx="1361841" cy="484632"/>
          </a:xfrm>
          <a:prstGeom prst="leftArrow">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rot="13915652">
            <a:off x="7215881" y="3885714"/>
            <a:ext cx="1425302" cy="484632"/>
          </a:xfrm>
          <a:prstGeom prst="lef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6"/>
          <p:cNvSpPr/>
          <p:nvPr/>
        </p:nvSpPr>
        <p:spPr>
          <a:xfrm rot="18287488">
            <a:off x="6133293" y="3878447"/>
            <a:ext cx="1375778" cy="484632"/>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685327" y="4048321"/>
            <a:ext cx="1283136" cy="62384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rot="19970183">
            <a:off x="1384300" y="4247634"/>
            <a:ext cx="2108269" cy="369332"/>
          </a:xfrm>
          <a:prstGeom prst="rect">
            <a:avLst/>
          </a:prstGeom>
          <a:noFill/>
        </p:spPr>
        <p:txBody>
          <a:bodyPr wrap="none" rtlCol="0">
            <a:spAutoFit/>
          </a:bodyPr>
          <a:lstStyle/>
          <a:p>
            <a:r>
              <a:rPr lang="en-US" dirty="0" smtClean="0"/>
              <a:t>Unrelated languages</a:t>
            </a:r>
            <a:endParaRPr lang="en-US" dirty="0"/>
          </a:p>
        </p:txBody>
      </p:sp>
    </p:spTree>
    <p:extLst>
      <p:ext uri="{BB962C8B-B14F-4D97-AF65-F5344CB8AC3E}">
        <p14:creationId xmlns:p14="http://schemas.microsoft.com/office/powerpoint/2010/main" val="363007179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9430"/>
          </a:xfrm>
        </p:spPr>
        <p:txBody>
          <a:bodyPr>
            <a:normAutofit/>
          </a:bodyPr>
          <a:lstStyle/>
          <a:p>
            <a:r>
              <a:rPr lang="en-US" sz="3200" b="1" dirty="0" smtClean="0"/>
              <a:t>Linearly complex verb morphologies </a:t>
            </a:r>
            <a:br>
              <a:rPr lang="en-US" sz="3200" b="1" dirty="0" smtClean="0"/>
            </a:br>
            <a:r>
              <a:rPr lang="en-US" sz="2000" dirty="0" smtClean="0"/>
              <a:t>are generally not viewed as a promising object of historical-comparative analysis</a:t>
            </a:r>
            <a:endParaRPr lang="en-US" sz="2000" dirty="0"/>
          </a:p>
        </p:txBody>
      </p:sp>
      <p:pic>
        <p:nvPicPr>
          <p:cNvPr id="4" name="Content Placeholder 3" descr="World_map.jpg"/>
          <p:cNvPicPr>
            <a:picLocks noGrp="1" noChangeAspect="1"/>
          </p:cNvPicPr>
          <p:nvPr>
            <p:ph idx="1"/>
          </p:nvPr>
        </p:nvPicPr>
        <p:blipFill>
          <a:blip r:embed="rId2"/>
          <a:srcRect t="-389" b="-389"/>
          <a:stretch>
            <a:fillRect/>
          </a:stretch>
        </p:blipFill>
        <p:spPr>
          <a:xfrm>
            <a:off x="-873506" y="1069430"/>
            <a:ext cx="10525410" cy="5788570"/>
          </a:xfrm>
        </p:spPr>
      </p:pic>
      <p:sp>
        <p:nvSpPr>
          <p:cNvPr id="6" name="Rectangle 5"/>
          <p:cNvSpPr/>
          <p:nvPr/>
        </p:nvSpPr>
        <p:spPr>
          <a:xfrm>
            <a:off x="902422" y="5480830"/>
            <a:ext cx="7185965" cy="914400"/>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t>Found widely in </a:t>
            </a:r>
            <a:r>
              <a:rPr lang="en-US" dirty="0" smtClean="0"/>
              <a:t>the Americas, Australia, New Guinea, Caucasus, as well as in Bantu, Yeniseian, </a:t>
            </a:r>
            <a:r>
              <a:rPr lang="en-US" dirty="0" err="1" smtClean="0"/>
              <a:t>Munda</a:t>
            </a:r>
            <a:r>
              <a:rPr lang="en-US" dirty="0" smtClean="0"/>
              <a:t>, Tibeto-Burman, etc.</a:t>
            </a:r>
            <a:endParaRPr lang="en-US" dirty="0"/>
          </a:p>
        </p:txBody>
      </p:sp>
      <p:sp>
        <p:nvSpPr>
          <p:cNvPr id="7" name="Oval 6"/>
          <p:cNvSpPr/>
          <p:nvPr/>
        </p:nvSpPr>
        <p:spPr>
          <a:xfrm>
            <a:off x="1292361" y="1751826"/>
            <a:ext cx="914400" cy="9144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206761" y="3638724"/>
            <a:ext cx="914400" cy="9144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8088388" y="4169648"/>
            <a:ext cx="437008" cy="3943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8240788" y="3638724"/>
            <a:ext cx="437008" cy="3943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459288" y="1751826"/>
            <a:ext cx="378796" cy="3943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619580" y="2666226"/>
            <a:ext cx="437008" cy="3943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5359901" y="2146210"/>
            <a:ext cx="437008" cy="3943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650448" y="3441532"/>
            <a:ext cx="931207" cy="90302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031724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eniseian.gif"/>
          <p:cNvPicPr>
            <a:picLocks noChangeAspect="1"/>
          </p:cNvPicPr>
          <p:nvPr/>
        </p:nvPicPr>
        <p:blipFill>
          <a:blip r:embed="rId2"/>
          <a:stretch>
            <a:fillRect/>
          </a:stretch>
        </p:blipFill>
        <p:spPr>
          <a:xfrm>
            <a:off x="2717887" y="-945587"/>
            <a:ext cx="6426113" cy="7839859"/>
          </a:xfrm>
          <a:prstGeom prst="rect">
            <a:avLst/>
          </a:prstGeom>
        </p:spPr>
      </p:pic>
      <p:sp>
        <p:nvSpPr>
          <p:cNvPr id="3" name="Rectangle 2"/>
          <p:cNvSpPr/>
          <p:nvPr/>
        </p:nvSpPr>
        <p:spPr>
          <a:xfrm>
            <a:off x="0" y="0"/>
            <a:ext cx="4910667" cy="44704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accent2">
                    <a:lumMod val="20000"/>
                    <a:lumOff val="80000"/>
                  </a:schemeClr>
                </a:solidFill>
              </a:rPr>
              <a:t>Proto-Yeniseian </a:t>
            </a:r>
          </a:p>
          <a:p>
            <a:pPr algn="ctr"/>
            <a:r>
              <a:rPr lang="en-US" sz="2800" dirty="0" smtClean="0">
                <a:solidFill>
                  <a:schemeClr val="bg1"/>
                </a:solidFill>
              </a:rPr>
              <a:t>(time depth over 2,000 years)</a:t>
            </a:r>
          </a:p>
          <a:p>
            <a:pPr algn="ctr"/>
            <a:r>
              <a:rPr lang="en-US" sz="800" dirty="0" smtClean="0"/>
              <a:t>   </a:t>
            </a:r>
          </a:p>
          <a:p>
            <a:pPr algn="ctr"/>
            <a:r>
              <a:rPr lang="en-US" sz="3200" dirty="0" smtClean="0">
                <a:solidFill>
                  <a:srgbClr val="FF0000"/>
                </a:solidFill>
              </a:rPr>
              <a:t>Ket</a:t>
            </a:r>
            <a:r>
              <a:rPr lang="en-US" sz="3200" dirty="0" smtClean="0"/>
              <a:t>-</a:t>
            </a:r>
            <a:r>
              <a:rPr lang="en-US" sz="3200" dirty="0" smtClean="0">
                <a:solidFill>
                  <a:srgbClr val="008000"/>
                </a:solidFill>
              </a:rPr>
              <a:t>Yugh </a:t>
            </a:r>
            <a:r>
              <a:rPr lang="en-US" sz="3200" dirty="0" smtClean="0"/>
              <a:t>and </a:t>
            </a:r>
            <a:r>
              <a:rPr lang="en-US" sz="3200" dirty="0" smtClean="0">
                <a:solidFill>
                  <a:srgbClr val="3366FF"/>
                </a:solidFill>
              </a:rPr>
              <a:t>Kott</a:t>
            </a:r>
            <a:r>
              <a:rPr lang="en-US" sz="3200" dirty="0" smtClean="0"/>
              <a:t>-</a:t>
            </a:r>
            <a:r>
              <a:rPr lang="en-US" sz="3200" dirty="0" err="1" smtClean="0">
                <a:solidFill>
                  <a:schemeClr val="accent5">
                    <a:lumMod val="60000"/>
                    <a:lumOff val="40000"/>
                  </a:schemeClr>
                </a:solidFill>
              </a:rPr>
              <a:t>Assan</a:t>
            </a:r>
            <a:r>
              <a:rPr lang="en-US" sz="3200" dirty="0" smtClean="0">
                <a:solidFill>
                  <a:schemeClr val="accent5">
                    <a:lumMod val="60000"/>
                    <a:lumOff val="40000"/>
                  </a:schemeClr>
                </a:solidFill>
              </a:rPr>
              <a:t> </a:t>
            </a:r>
            <a:r>
              <a:rPr lang="en-US" sz="3200" dirty="0" smtClean="0"/>
              <a:t>are primary branches (</a:t>
            </a:r>
            <a:r>
              <a:rPr lang="en-US" sz="3200" dirty="0" err="1" smtClean="0"/>
              <a:t>Yastin</a:t>
            </a:r>
            <a:r>
              <a:rPr lang="en-US" sz="3200" dirty="0" smtClean="0"/>
              <a:t>, </a:t>
            </a:r>
            <a:r>
              <a:rPr lang="en-US" sz="3200" dirty="0" err="1" smtClean="0"/>
              <a:t>Yarin</a:t>
            </a:r>
            <a:r>
              <a:rPr lang="en-US" sz="3200" dirty="0" smtClean="0"/>
              <a:t>, </a:t>
            </a:r>
            <a:r>
              <a:rPr lang="en-US" sz="3200" dirty="0" err="1" smtClean="0"/>
              <a:t>Baikot</a:t>
            </a:r>
            <a:r>
              <a:rPr lang="en-US" sz="3200" dirty="0" smtClean="0"/>
              <a:t> are Kott dialects)</a:t>
            </a:r>
          </a:p>
          <a:p>
            <a:pPr algn="ctr"/>
            <a:r>
              <a:rPr lang="en-US" sz="1100" dirty="0" smtClean="0"/>
              <a:t> </a:t>
            </a:r>
          </a:p>
          <a:p>
            <a:pPr algn="ctr"/>
            <a:r>
              <a:rPr lang="en-US" sz="3200" dirty="0" smtClean="0"/>
              <a:t>The position of </a:t>
            </a:r>
            <a:r>
              <a:rPr lang="en-US" sz="3200" dirty="0" err="1" smtClean="0">
                <a:solidFill>
                  <a:schemeClr val="accent4">
                    <a:lumMod val="60000"/>
                    <a:lumOff val="40000"/>
                  </a:schemeClr>
                </a:solidFill>
              </a:rPr>
              <a:t>Arin</a:t>
            </a:r>
            <a:r>
              <a:rPr lang="en-US" sz="3200" dirty="0" smtClean="0">
                <a:solidFill>
                  <a:schemeClr val="accent4">
                    <a:lumMod val="60000"/>
                    <a:lumOff val="40000"/>
                  </a:schemeClr>
                </a:solidFill>
              </a:rPr>
              <a:t> </a:t>
            </a:r>
            <a:r>
              <a:rPr lang="en-US" sz="3200" dirty="0" smtClean="0"/>
              <a:t>and </a:t>
            </a:r>
            <a:r>
              <a:rPr lang="en-US" sz="3200" dirty="0" err="1" smtClean="0">
                <a:solidFill>
                  <a:srgbClr val="FFFF00"/>
                </a:solidFill>
              </a:rPr>
              <a:t>Pumpokol</a:t>
            </a:r>
            <a:r>
              <a:rPr lang="en-US" sz="3200" dirty="0" smtClean="0">
                <a:solidFill>
                  <a:srgbClr val="FFFF00"/>
                </a:solidFill>
              </a:rPr>
              <a:t> </a:t>
            </a:r>
            <a:r>
              <a:rPr lang="en-US" sz="3200" dirty="0" smtClean="0"/>
              <a:t>is debated.</a:t>
            </a:r>
            <a:endParaRPr lang="en-US" sz="3200" dirty="0"/>
          </a:p>
        </p:txBody>
      </p:sp>
      <p:sp>
        <p:nvSpPr>
          <p:cNvPr id="4" name="Oval 3"/>
          <p:cNvSpPr/>
          <p:nvPr/>
        </p:nvSpPr>
        <p:spPr>
          <a:xfrm>
            <a:off x="5740400" y="5715277"/>
            <a:ext cx="2052671" cy="1178995"/>
          </a:xfrm>
          <a:prstGeom prst="ellipse">
            <a:avLst/>
          </a:prstGeom>
          <a:solidFill>
            <a:srgbClr val="61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Proto-Yeniseian</a:t>
            </a:r>
            <a:endParaRPr lang="en-US" sz="2400" dirty="0"/>
          </a:p>
        </p:txBody>
      </p:sp>
      <p:sp>
        <p:nvSpPr>
          <p:cNvPr id="5" name="Right Arrow 4"/>
          <p:cNvSpPr/>
          <p:nvPr/>
        </p:nvSpPr>
        <p:spPr>
          <a:xfrm rot="613321">
            <a:off x="-223573" y="4548821"/>
            <a:ext cx="6400399" cy="2028597"/>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compact area with substrate river names reflecting all of the languages documented farther north</a:t>
            </a:r>
            <a:endParaRPr lang="en-US" sz="2400" dirty="0"/>
          </a:p>
        </p:txBody>
      </p:sp>
    </p:spTree>
    <p:extLst>
      <p:ext uri="{BB962C8B-B14F-4D97-AF65-F5344CB8AC3E}">
        <p14:creationId xmlns:p14="http://schemas.microsoft.com/office/powerpoint/2010/main" val="14380244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18142" y="-189378"/>
            <a:ext cx="6602936"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smtClean="0"/>
          </a:p>
          <a:p>
            <a:pPr algn="ctr"/>
            <a:endParaRPr lang="en-US" sz="2400" dirty="0" smtClean="0"/>
          </a:p>
          <a:p>
            <a:pPr algn="ctr"/>
            <a:endParaRPr lang="en-US" sz="2400" dirty="0" smtClean="0"/>
          </a:p>
          <a:p>
            <a:pPr algn="ctr"/>
            <a:r>
              <a:rPr lang="en-US" sz="3600" dirty="0" smtClean="0"/>
              <a:t>  </a:t>
            </a:r>
          </a:p>
          <a:p>
            <a:pPr algn="ctr"/>
            <a:endParaRPr lang="en-US" sz="3600" dirty="0" smtClean="0"/>
          </a:p>
          <a:p>
            <a:pPr algn="ctr"/>
            <a:r>
              <a:rPr lang="en-US" sz="2400" dirty="0" smtClean="0"/>
              <a:t>                       </a:t>
            </a:r>
          </a:p>
          <a:p>
            <a:pPr algn="ctr"/>
            <a:endParaRPr lang="en-US" sz="3600" dirty="0" smtClean="0"/>
          </a:p>
        </p:txBody>
      </p:sp>
      <p:pic>
        <p:nvPicPr>
          <p:cNvPr id="10" name="Picture 9" descr="Yeniseian.gif"/>
          <p:cNvPicPr>
            <a:picLocks noChangeAspect="1"/>
          </p:cNvPicPr>
          <p:nvPr/>
        </p:nvPicPr>
        <p:blipFill>
          <a:blip r:embed="rId2"/>
          <a:stretch>
            <a:fillRect/>
          </a:stretch>
        </p:blipFill>
        <p:spPr>
          <a:xfrm>
            <a:off x="-1991026" y="-3028015"/>
            <a:ext cx="8103289" cy="9886015"/>
          </a:xfrm>
          <a:prstGeom prst="rect">
            <a:avLst/>
          </a:prstGeom>
        </p:spPr>
      </p:pic>
      <p:sp>
        <p:nvSpPr>
          <p:cNvPr id="11" name="Right Arrow 10"/>
          <p:cNvSpPr/>
          <p:nvPr/>
        </p:nvSpPr>
        <p:spPr>
          <a:xfrm rot="17473817">
            <a:off x="5652177" y="2881972"/>
            <a:ext cx="4616578" cy="1475921"/>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Ket + Yugh</a:t>
            </a:r>
            <a:endParaRPr lang="en-US" sz="4000" dirty="0"/>
          </a:p>
        </p:txBody>
      </p:sp>
      <p:sp>
        <p:nvSpPr>
          <p:cNvPr id="12" name="Up Arrow 11"/>
          <p:cNvSpPr/>
          <p:nvPr/>
        </p:nvSpPr>
        <p:spPr>
          <a:xfrm rot="164720">
            <a:off x="6574426" y="1574621"/>
            <a:ext cx="984281" cy="2111568"/>
          </a:xfrm>
          <a:prstGeom prst="upArrow">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A</a:t>
            </a:r>
          </a:p>
          <a:p>
            <a:pPr algn="ctr"/>
            <a:r>
              <a:rPr lang="en-US" sz="2800" dirty="0" smtClean="0">
                <a:solidFill>
                  <a:schemeClr val="tx1"/>
                </a:solidFill>
              </a:rPr>
              <a:t>R</a:t>
            </a:r>
          </a:p>
          <a:p>
            <a:pPr algn="ctr"/>
            <a:r>
              <a:rPr lang="en-US" sz="2800" dirty="0" smtClean="0">
                <a:solidFill>
                  <a:schemeClr val="tx1"/>
                </a:solidFill>
              </a:rPr>
              <a:t>I</a:t>
            </a:r>
          </a:p>
          <a:p>
            <a:pPr algn="ctr"/>
            <a:r>
              <a:rPr lang="en-US" sz="2800" dirty="0" smtClean="0">
                <a:solidFill>
                  <a:schemeClr val="tx1"/>
                </a:solidFill>
              </a:rPr>
              <a:t>N</a:t>
            </a:r>
            <a:endParaRPr lang="en-US" sz="2800" dirty="0">
              <a:solidFill>
                <a:schemeClr val="tx1"/>
              </a:solidFill>
            </a:endParaRPr>
          </a:p>
        </p:txBody>
      </p:sp>
      <p:sp>
        <p:nvSpPr>
          <p:cNvPr id="16" name="TextBox 15"/>
          <p:cNvSpPr txBox="1"/>
          <p:nvPr/>
        </p:nvSpPr>
        <p:spPr>
          <a:xfrm>
            <a:off x="6655400" y="3686189"/>
            <a:ext cx="818559" cy="1200329"/>
          </a:xfrm>
          <a:prstGeom prst="rect">
            <a:avLst/>
          </a:prstGeom>
          <a:noFill/>
        </p:spPr>
        <p:txBody>
          <a:bodyPr wrap="square" rtlCol="0">
            <a:spAutoFit/>
          </a:bodyPr>
          <a:lstStyle/>
          <a:p>
            <a:r>
              <a:rPr lang="en-US" sz="3600" dirty="0" smtClean="0">
                <a:solidFill>
                  <a:schemeClr val="accent4">
                    <a:lumMod val="60000"/>
                    <a:lumOff val="40000"/>
                  </a:schemeClr>
                </a:solidFill>
              </a:rPr>
              <a:t> ?</a:t>
            </a:r>
          </a:p>
          <a:p>
            <a:r>
              <a:rPr lang="en-US" sz="3600" dirty="0" smtClean="0">
                <a:solidFill>
                  <a:schemeClr val="accent4">
                    <a:lumMod val="60000"/>
                    <a:lumOff val="40000"/>
                  </a:schemeClr>
                </a:solidFill>
              </a:rPr>
              <a:t>?</a:t>
            </a:r>
            <a:endParaRPr lang="en-US" sz="3600" dirty="0">
              <a:solidFill>
                <a:schemeClr val="accent4">
                  <a:lumMod val="60000"/>
                  <a:lumOff val="40000"/>
                </a:schemeClr>
              </a:solidFill>
            </a:endParaRPr>
          </a:p>
        </p:txBody>
      </p:sp>
      <p:sp>
        <p:nvSpPr>
          <p:cNvPr id="17" name="Oval 16"/>
          <p:cNvSpPr/>
          <p:nvPr/>
        </p:nvSpPr>
        <p:spPr>
          <a:xfrm rot="641127">
            <a:off x="1270863" y="2815845"/>
            <a:ext cx="987475" cy="602376"/>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rot="17380393">
            <a:off x="1180949" y="4783075"/>
            <a:ext cx="1331185" cy="847232"/>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rot="398881">
            <a:off x="2244310" y="3610433"/>
            <a:ext cx="1281890" cy="1205937"/>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966565" y="-189378"/>
            <a:ext cx="2145697" cy="5725008"/>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Up Arrow 20"/>
          <p:cNvSpPr/>
          <p:nvPr/>
        </p:nvSpPr>
        <p:spPr>
          <a:xfrm rot="21253627">
            <a:off x="5574445" y="1454519"/>
            <a:ext cx="1001245" cy="2550000"/>
          </a:xfrm>
          <a:prstGeom prst="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a:t>
            </a:r>
          </a:p>
          <a:p>
            <a:pPr algn="ctr"/>
            <a:r>
              <a:rPr lang="en-US" dirty="0" smtClean="0">
                <a:solidFill>
                  <a:schemeClr val="tx1"/>
                </a:solidFill>
              </a:rPr>
              <a:t>U</a:t>
            </a:r>
          </a:p>
          <a:p>
            <a:pPr algn="ctr"/>
            <a:r>
              <a:rPr lang="en-US" dirty="0" smtClean="0">
                <a:solidFill>
                  <a:schemeClr val="tx1"/>
                </a:solidFill>
              </a:rPr>
              <a:t>M</a:t>
            </a:r>
          </a:p>
          <a:p>
            <a:pPr algn="ctr"/>
            <a:r>
              <a:rPr lang="en-US" dirty="0" smtClean="0">
                <a:solidFill>
                  <a:schemeClr val="tx1"/>
                </a:solidFill>
              </a:rPr>
              <a:t>P</a:t>
            </a:r>
          </a:p>
          <a:p>
            <a:pPr algn="ctr"/>
            <a:r>
              <a:rPr lang="en-US" dirty="0" smtClean="0">
                <a:solidFill>
                  <a:schemeClr val="tx1"/>
                </a:solidFill>
              </a:rPr>
              <a:t>O</a:t>
            </a:r>
          </a:p>
          <a:p>
            <a:pPr algn="ctr"/>
            <a:r>
              <a:rPr lang="en-US" dirty="0" smtClean="0">
                <a:solidFill>
                  <a:schemeClr val="tx1"/>
                </a:solidFill>
              </a:rPr>
              <a:t>K</a:t>
            </a:r>
          </a:p>
          <a:p>
            <a:pPr algn="ctr"/>
            <a:r>
              <a:rPr lang="en-US" dirty="0" smtClean="0">
                <a:solidFill>
                  <a:schemeClr val="tx1"/>
                </a:solidFill>
              </a:rPr>
              <a:t>O</a:t>
            </a:r>
          </a:p>
          <a:p>
            <a:pPr algn="ctr"/>
            <a:r>
              <a:rPr lang="en-US" dirty="0" smtClean="0">
                <a:solidFill>
                  <a:schemeClr val="tx1"/>
                </a:solidFill>
              </a:rPr>
              <a:t>L</a:t>
            </a:r>
            <a:endParaRPr lang="en-US" dirty="0">
              <a:solidFill>
                <a:schemeClr val="tx1"/>
              </a:solidFill>
            </a:endParaRPr>
          </a:p>
        </p:txBody>
      </p:sp>
      <p:sp>
        <p:nvSpPr>
          <p:cNvPr id="22" name="Left Arrow 21"/>
          <p:cNvSpPr/>
          <p:nvPr/>
        </p:nvSpPr>
        <p:spPr>
          <a:xfrm rot="3994147">
            <a:off x="2800386" y="2974409"/>
            <a:ext cx="4673957" cy="1343563"/>
          </a:xfrm>
          <a:prstGeom prst="lef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Kott + </a:t>
            </a:r>
            <a:r>
              <a:rPr lang="en-US" sz="3600" dirty="0" err="1" smtClean="0">
                <a:solidFill>
                  <a:schemeClr val="bg1"/>
                </a:solidFill>
              </a:rPr>
              <a:t>Assan</a:t>
            </a:r>
            <a:endParaRPr lang="en-US" sz="3600" dirty="0">
              <a:solidFill>
                <a:schemeClr val="bg1"/>
              </a:solidFill>
            </a:endParaRPr>
          </a:p>
        </p:txBody>
      </p:sp>
      <p:sp>
        <p:nvSpPr>
          <p:cNvPr id="23" name="Rectangle 22"/>
          <p:cNvSpPr/>
          <p:nvPr/>
        </p:nvSpPr>
        <p:spPr>
          <a:xfrm>
            <a:off x="3966565" y="5535630"/>
            <a:ext cx="5177435" cy="1322370"/>
          </a:xfrm>
          <a:prstGeom prst="rect">
            <a:avLst/>
          </a:prstGeom>
          <a:solidFill>
            <a:srgbClr val="61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smtClean="0"/>
          </a:p>
          <a:p>
            <a:pPr algn="ctr"/>
            <a:endParaRPr lang="en-US" sz="3600" dirty="0" smtClean="0"/>
          </a:p>
          <a:p>
            <a:pPr algn="ctr"/>
            <a:r>
              <a:rPr lang="en-US" sz="3600" dirty="0" smtClean="0"/>
              <a:t>Common Yeniseian </a:t>
            </a:r>
          </a:p>
          <a:p>
            <a:pPr algn="ctr"/>
            <a:r>
              <a:rPr lang="en-US" sz="2400" dirty="0" smtClean="0"/>
              <a:t>(broke up at least 2000 years </a:t>
            </a:r>
            <a:r>
              <a:rPr lang="en-US" sz="2400" dirty="0" err="1" smtClean="0"/>
              <a:t>bp</a:t>
            </a:r>
            <a:r>
              <a:rPr lang="en-US" sz="2400" dirty="0" smtClean="0"/>
              <a:t>)</a:t>
            </a:r>
          </a:p>
          <a:p>
            <a:pPr algn="ctr"/>
            <a:endParaRPr lang="en-US" sz="2400" dirty="0" smtClean="0"/>
          </a:p>
          <a:p>
            <a:pPr algn="ctr"/>
            <a:endParaRPr lang="en-US" sz="2400" dirty="0" smtClean="0"/>
          </a:p>
          <a:p>
            <a:pPr algn="ctr"/>
            <a:endParaRPr lang="en-US" sz="2400" dirty="0" smtClean="0"/>
          </a:p>
          <a:p>
            <a:pPr algn="ctr"/>
            <a:r>
              <a:rPr lang="en-US" dirty="0" smtClean="0"/>
              <a:t>     </a:t>
            </a:r>
          </a:p>
        </p:txBody>
      </p:sp>
      <p:sp>
        <p:nvSpPr>
          <p:cNvPr id="24" name="Rectangle 23"/>
          <p:cNvSpPr/>
          <p:nvPr/>
        </p:nvSpPr>
        <p:spPr>
          <a:xfrm>
            <a:off x="3234268" y="-189379"/>
            <a:ext cx="5909732" cy="160000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err="1" smtClean="0">
                <a:solidFill>
                  <a:schemeClr val="tx1"/>
                </a:solidFill>
              </a:rPr>
              <a:t>Pumpokol</a:t>
            </a:r>
            <a:r>
              <a:rPr lang="en-US" sz="3200" dirty="0" smtClean="0">
                <a:solidFill>
                  <a:schemeClr val="tx1"/>
                </a:solidFill>
              </a:rPr>
              <a:t> and </a:t>
            </a:r>
            <a:r>
              <a:rPr lang="en-US" sz="3200" dirty="0" err="1" smtClean="0">
                <a:solidFill>
                  <a:schemeClr val="tx1"/>
                </a:solidFill>
              </a:rPr>
              <a:t>Arin</a:t>
            </a:r>
            <a:r>
              <a:rPr lang="en-US" sz="3200" dirty="0" smtClean="0">
                <a:solidFill>
                  <a:schemeClr val="tx1"/>
                </a:solidFill>
              </a:rPr>
              <a:t> are difficult to classify due to the paucity of attested vocabulary.</a:t>
            </a:r>
            <a:endParaRPr lang="en-US" sz="3200" dirty="0">
              <a:solidFill>
                <a:schemeClr val="tx1"/>
              </a:solidFill>
            </a:endParaRPr>
          </a:p>
        </p:txBody>
      </p:sp>
      <p:sp>
        <p:nvSpPr>
          <p:cNvPr id="25" name="TextBox 24"/>
          <p:cNvSpPr txBox="1"/>
          <p:nvPr/>
        </p:nvSpPr>
        <p:spPr>
          <a:xfrm>
            <a:off x="6025098" y="4048409"/>
            <a:ext cx="630302" cy="1200329"/>
          </a:xfrm>
          <a:prstGeom prst="rect">
            <a:avLst/>
          </a:prstGeom>
          <a:noFill/>
        </p:spPr>
        <p:txBody>
          <a:bodyPr wrap="square" rtlCol="0">
            <a:spAutoFit/>
          </a:bodyPr>
          <a:lstStyle/>
          <a:p>
            <a:r>
              <a:rPr lang="en-US" sz="3600" dirty="0" smtClean="0">
                <a:solidFill>
                  <a:srgbClr val="FFFF00"/>
                </a:solidFill>
              </a:rPr>
              <a:t>?</a:t>
            </a:r>
          </a:p>
          <a:p>
            <a:r>
              <a:rPr lang="en-US" sz="3600" dirty="0" smtClean="0">
                <a:solidFill>
                  <a:srgbClr val="FFFF00"/>
                </a:solidFill>
              </a:rPr>
              <a:t>?</a:t>
            </a:r>
            <a:endParaRPr lang="en-US" sz="3600" dirty="0">
              <a:solidFill>
                <a:srgbClr val="FFFF00"/>
              </a:solidFill>
            </a:endParaRPr>
          </a:p>
        </p:txBody>
      </p:sp>
    </p:spTree>
    <p:extLst>
      <p:ext uri="{BB962C8B-B14F-4D97-AF65-F5344CB8AC3E}">
        <p14:creationId xmlns:p14="http://schemas.microsoft.com/office/powerpoint/2010/main" val="337560041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1134534"/>
          </a:xfrm>
        </p:spPr>
        <p:txBody>
          <a:bodyPr>
            <a:normAutofit fontScale="90000"/>
          </a:bodyPr>
          <a:lstStyle/>
          <a:p>
            <a:r>
              <a:rPr lang="en-US" sz="4800" b="1" dirty="0" err="1" smtClean="0">
                <a:latin typeface="Gentium"/>
                <a:ea typeface="Times New Roman"/>
                <a:cs typeface="Times New Roman"/>
              </a:rPr>
              <a:t>Arin</a:t>
            </a:r>
            <a:r>
              <a:rPr lang="en-US" sz="4800" b="1" dirty="0" smtClean="0">
                <a:latin typeface="Gentium"/>
                <a:ea typeface="Times New Roman"/>
                <a:cs typeface="Times New Roman"/>
              </a:rPr>
              <a:t> verbs</a:t>
            </a:r>
            <a:r>
              <a:rPr lang="en-US" sz="4000" i="1" dirty="0" smtClean="0"/>
              <a:t/>
            </a:r>
            <a:br>
              <a:rPr lang="en-US" sz="4000" i="1" dirty="0" smtClean="0"/>
            </a:br>
            <a:endParaRPr lang="en-US" sz="4000" i="1" dirty="0"/>
          </a:p>
        </p:txBody>
      </p:sp>
      <p:sp>
        <p:nvSpPr>
          <p:cNvPr id="8" name="Content Placeholder 7"/>
          <p:cNvSpPr>
            <a:spLocks noGrp="1"/>
          </p:cNvSpPr>
          <p:nvPr>
            <p:ph idx="1"/>
          </p:nvPr>
        </p:nvSpPr>
        <p:spPr>
          <a:xfrm>
            <a:off x="0" y="660401"/>
            <a:ext cx="9144000" cy="6197600"/>
          </a:xfrm>
        </p:spPr>
        <p:txBody>
          <a:bodyPr>
            <a:normAutofit lnSpcReduction="10000"/>
          </a:bodyPr>
          <a:lstStyle/>
          <a:p>
            <a:pPr marL="0" marR="0">
              <a:spcBef>
                <a:spcPts val="0"/>
              </a:spcBef>
              <a:spcAft>
                <a:spcPts val="0"/>
              </a:spcAft>
              <a:buNone/>
            </a:pPr>
            <a:r>
              <a:rPr lang="en-US" dirty="0" err="1" smtClean="0">
                <a:latin typeface="Gentium"/>
                <a:ea typeface="Times New Roman"/>
                <a:cs typeface="Times New Roman"/>
              </a:rPr>
              <a:t>Arin</a:t>
            </a:r>
            <a:r>
              <a:rPr lang="en-US" dirty="0" smtClean="0">
                <a:latin typeface="Gentium"/>
                <a:ea typeface="Times New Roman"/>
                <a:cs typeface="Times New Roman"/>
              </a:rPr>
              <a:t>:  </a:t>
            </a:r>
            <a:r>
              <a:rPr lang="en-US" i="1" dirty="0" smtClean="0">
                <a:solidFill>
                  <a:srgbClr val="FF0000"/>
                </a:solidFill>
                <a:latin typeface="Gentium"/>
                <a:ea typeface="Times New Roman"/>
                <a:cs typeface="Times New Roman"/>
              </a:rPr>
              <a:t>SUBJ</a:t>
            </a:r>
            <a:r>
              <a:rPr lang="en-US" i="1" dirty="0" smtClean="0">
                <a:latin typeface="Gentium"/>
                <a:ea typeface="Times New Roman"/>
                <a:cs typeface="Times New Roman"/>
              </a:rPr>
              <a:t>-</a:t>
            </a:r>
            <a:r>
              <a:rPr lang="en-US" i="1" dirty="0" err="1" smtClean="0">
                <a:solidFill>
                  <a:srgbClr val="0000FF"/>
                </a:solidFill>
                <a:latin typeface="Gentium"/>
                <a:ea typeface="Times New Roman"/>
                <a:cs typeface="Times New Roman"/>
              </a:rPr>
              <a:t>x-</a:t>
            </a:r>
            <a:r>
              <a:rPr lang="en-US" i="1" dirty="0" err="1" smtClean="0">
                <a:latin typeface="Gentium"/>
                <a:ea typeface="Times New Roman"/>
                <a:cs typeface="Times New Roman"/>
              </a:rPr>
              <a:t>a-tum</a:t>
            </a:r>
            <a:r>
              <a:rPr lang="en-US" i="1" dirty="0" smtClean="0">
                <a:latin typeface="Gentium"/>
                <a:ea typeface="Times New Roman"/>
                <a:cs typeface="Times New Roman"/>
              </a:rPr>
              <a:t>  </a:t>
            </a:r>
            <a:r>
              <a:rPr lang="en-US" dirty="0" smtClean="0">
                <a:latin typeface="Gentium"/>
                <a:ea typeface="Times New Roman"/>
                <a:cs typeface="Times New Roman"/>
              </a:rPr>
              <a:t>(subject in object position)</a:t>
            </a:r>
            <a:endParaRPr lang="en-US" dirty="0" smtClean="0">
              <a:latin typeface="Times New Roman"/>
              <a:ea typeface="Times New Roman"/>
              <a:cs typeface="Times New Roman"/>
            </a:endParaRPr>
          </a:p>
          <a:p>
            <a:pPr marL="0" marR="0">
              <a:spcBef>
                <a:spcPts val="0"/>
              </a:spcBef>
              <a:spcAft>
                <a:spcPts val="0"/>
              </a:spcAft>
              <a:buNone/>
            </a:pPr>
            <a:r>
              <a:rPr lang="en-US" i="1" dirty="0" smtClean="0">
                <a:solidFill>
                  <a:srgbClr val="FF0000"/>
                </a:solidFill>
                <a:latin typeface="Gentium"/>
                <a:ea typeface="Times New Roman"/>
                <a:cs typeface="Times New Roman"/>
              </a:rPr>
              <a:t>             </a:t>
            </a:r>
            <a:r>
              <a:rPr lang="en-US" i="1" dirty="0" err="1" smtClean="0">
                <a:solidFill>
                  <a:srgbClr val="FF0000"/>
                </a:solidFill>
                <a:latin typeface="Gentium"/>
                <a:ea typeface="Times New Roman"/>
                <a:cs typeface="Times New Roman"/>
              </a:rPr>
              <a:t>ba</a:t>
            </a:r>
            <a:r>
              <a:rPr lang="en-US" i="1" dirty="0" err="1" smtClean="0">
                <a:latin typeface="Gentium"/>
                <a:ea typeface="Times New Roman"/>
                <a:cs typeface="Times New Roman"/>
              </a:rPr>
              <a:t>-</a:t>
            </a:r>
            <a:r>
              <a:rPr lang="en-US" i="1" dirty="0" err="1" smtClean="0">
                <a:solidFill>
                  <a:srgbClr val="0000FF"/>
                </a:solidFill>
                <a:latin typeface="Gentium"/>
                <a:ea typeface="Times New Roman"/>
                <a:cs typeface="Times New Roman"/>
              </a:rPr>
              <a:t>x</a:t>
            </a:r>
            <a:r>
              <a:rPr lang="en-US" i="1" dirty="0" err="1" smtClean="0">
                <a:latin typeface="Gentium"/>
                <a:ea typeface="Times New Roman"/>
                <a:cs typeface="Times New Roman"/>
              </a:rPr>
              <a:t>-a-tum</a:t>
            </a:r>
            <a:r>
              <a:rPr lang="en-US" dirty="0" smtClean="0">
                <a:latin typeface="Gentium"/>
                <a:ea typeface="Times New Roman"/>
                <a:cs typeface="Times New Roman"/>
              </a:rPr>
              <a:t>    ‘I go’  </a:t>
            </a:r>
            <a:endParaRPr lang="en-US" dirty="0" smtClean="0">
              <a:latin typeface="Times New Roman"/>
              <a:ea typeface="Times New Roman"/>
              <a:cs typeface="Times New Roman"/>
            </a:endParaRPr>
          </a:p>
          <a:p>
            <a:pPr marL="0" marR="0">
              <a:spcBef>
                <a:spcPts val="0"/>
              </a:spcBef>
              <a:spcAft>
                <a:spcPts val="0"/>
              </a:spcAft>
              <a:buNone/>
            </a:pPr>
            <a:r>
              <a:rPr lang="en-US" dirty="0" smtClean="0">
                <a:latin typeface="Gentium"/>
                <a:ea typeface="Times New Roman"/>
                <a:cs typeface="Times New Roman"/>
              </a:rPr>
              <a:t> </a:t>
            </a:r>
            <a:endParaRPr lang="en-US" dirty="0" smtClean="0">
              <a:latin typeface="Times New Roman"/>
              <a:ea typeface="Times New Roman"/>
              <a:cs typeface="Times New Roman"/>
            </a:endParaRPr>
          </a:p>
          <a:p>
            <a:pPr marL="0" marR="0">
              <a:spcBef>
                <a:spcPts val="0"/>
              </a:spcBef>
              <a:spcAft>
                <a:spcPts val="0"/>
              </a:spcAft>
              <a:buNone/>
            </a:pPr>
            <a:r>
              <a:rPr lang="en-US" dirty="0" smtClean="0">
                <a:latin typeface="Gentium"/>
                <a:ea typeface="Times New Roman"/>
                <a:cs typeface="Times New Roman"/>
              </a:rPr>
              <a:t>Ket-Yugh:  *</a:t>
            </a:r>
            <a:r>
              <a:rPr lang="en-US" i="1" dirty="0" smtClean="0">
                <a:solidFill>
                  <a:srgbClr val="FF0000"/>
                </a:solidFill>
                <a:latin typeface="Gentium"/>
                <a:ea typeface="Times New Roman"/>
                <a:cs typeface="Times New Roman"/>
              </a:rPr>
              <a:t>SUBJ</a:t>
            </a:r>
            <a:r>
              <a:rPr lang="en-US" i="1" dirty="0" smtClean="0">
                <a:latin typeface="Gentium"/>
                <a:ea typeface="Times New Roman"/>
                <a:cs typeface="Times New Roman"/>
              </a:rPr>
              <a:t>-</a:t>
            </a:r>
            <a:r>
              <a:rPr lang="en-US" i="1" dirty="0" err="1" smtClean="0">
                <a:solidFill>
                  <a:srgbClr val="0000FF"/>
                </a:solidFill>
                <a:latin typeface="Gentium"/>
                <a:ea typeface="Times New Roman"/>
                <a:cs typeface="Times New Roman"/>
              </a:rPr>
              <a:t>g-</a:t>
            </a:r>
            <a:r>
              <a:rPr lang="en-US" i="1" dirty="0" err="1" smtClean="0">
                <a:latin typeface="Gentium"/>
                <a:ea typeface="Times New Roman"/>
                <a:cs typeface="Times New Roman"/>
              </a:rPr>
              <a:t>a-denʲ</a:t>
            </a:r>
            <a:r>
              <a:rPr lang="en-US" dirty="0" smtClean="0">
                <a:latin typeface="Gentium"/>
                <a:ea typeface="Times New Roman"/>
                <a:cs typeface="Times New Roman"/>
              </a:rPr>
              <a:t> </a:t>
            </a:r>
            <a:r>
              <a:rPr lang="en-US" i="1" dirty="0" smtClean="0">
                <a:latin typeface="Gentium"/>
                <a:ea typeface="Times New Roman"/>
                <a:cs typeface="Times New Roman"/>
              </a:rPr>
              <a:t>  </a:t>
            </a:r>
            <a:r>
              <a:rPr lang="en-US" dirty="0" smtClean="0">
                <a:latin typeface="Gentium"/>
                <a:ea typeface="Times New Roman"/>
                <a:cs typeface="Times New Roman"/>
              </a:rPr>
              <a:t>(subject in object position)</a:t>
            </a:r>
            <a:endParaRPr lang="en-US" dirty="0" smtClean="0">
              <a:latin typeface="Times New Roman"/>
              <a:ea typeface="Times New Roman"/>
              <a:cs typeface="Times New Roman"/>
            </a:endParaRPr>
          </a:p>
          <a:p>
            <a:pPr marL="0" marR="0">
              <a:spcBef>
                <a:spcPts val="0"/>
              </a:spcBef>
              <a:spcAft>
                <a:spcPts val="0"/>
              </a:spcAft>
              <a:buNone/>
            </a:pPr>
            <a:r>
              <a:rPr lang="en-US" dirty="0" smtClean="0">
                <a:latin typeface="Gentium"/>
                <a:ea typeface="Times New Roman"/>
                <a:cs typeface="Times New Roman"/>
              </a:rPr>
              <a:t>Ket:</a:t>
            </a:r>
            <a:r>
              <a:rPr lang="en-US" i="1" dirty="0" smtClean="0">
                <a:solidFill>
                  <a:srgbClr val="FF0000"/>
                </a:solidFill>
                <a:latin typeface="Gentium"/>
                <a:ea typeface="Times New Roman"/>
                <a:cs typeface="Times New Roman"/>
              </a:rPr>
              <a:t>     </a:t>
            </a:r>
            <a:r>
              <a:rPr lang="en-US" i="1" dirty="0" err="1" smtClean="0">
                <a:solidFill>
                  <a:srgbClr val="FF0000"/>
                </a:solidFill>
                <a:latin typeface="Gentium"/>
                <a:ea typeface="Times New Roman"/>
                <a:cs typeface="Times New Roman"/>
              </a:rPr>
              <a:t>bo</a:t>
            </a:r>
            <a:r>
              <a:rPr lang="en-US" i="1" dirty="0" err="1" smtClean="0">
                <a:latin typeface="Gentium"/>
                <a:ea typeface="Times New Roman"/>
                <a:cs typeface="Times New Roman"/>
              </a:rPr>
              <a:t>-</a:t>
            </a:r>
            <a:r>
              <a:rPr lang="en-US" i="1" dirty="0" err="1" smtClean="0">
                <a:solidFill>
                  <a:srgbClr val="0000FF"/>
                </a:solidFill>
                <a:latin typeface="Gentium"/>
                <a:ea typeface="Times New Roman"/>
                <a:cs typeface="Times New Roman"/>
              </a:rPr>
              <a:t>g</a:t>
            </a:r>
            <a:r>
              <a:rPr lang="en-US" i="1" dirty="0" err="1" smtClean="0">
                <a:latin typeface="Gentium"/>
                <a:ea typeface="Times New Roman"/>
                <a:cs typeface="Times New Roman"/>
              </a:rPr>
              <a:t>-a-den</a:t>
            </a:r>
            <a:r>
              <a:rPr lang="en-US" dirty="0" smtClean="0">
                <a:latin typeface="Gentium"/>
                <a:ea typeface="Times New Roman"/>
                <a:cs typeface="Times New Roman"/>
              </a:rPr>
              <a:t>  ‘I go’     </a:t>
            </a:r>
            <a:r>
              <a:rPr lang="en-US" i="1" dirty="0" err="1" smtClean="0">
                <a:solidFill>
                  <a:srgbClr val="FF0000"/>
                </a:solidFill>
                <a:latin typeface="Gentium"/>
                <a:ea typeface="Times New Roman"/>
                <a:cs typeface="Times New Roman"/>
              </a:rPr>
              <a:t>bo</a:t>
            </a:r>
            <a:r>
              <a:rPr lang="en-US" i="1" dirty="0" err="1" smtClean="0">
                <a:latin typeface="Gentium"/>
                <a:ea typeface="Times New Roman"/>
                <a:cs typeface="Times New Roman"/>
              </a:rPr>
              <a:t>-</a:t>
            </a:r>
            <a:r>
              <a:rPr lang="en-US" i="1" dirty="0" err="1" smtClean="0">
                <a:solidFill>
                  <a:srgbClr val="0000FF"/>
                </a:solidFill>
                <a:latin typeface="Gentium"/>
                <a:ea typeface="Times New Roman"/>
                <a:cs typeface="Times New Roman"/>
              </a:rPr>
              <a:t>g</a:t>
            </a:r>
            <a:r>
              <a:rPr lang="en-US" i="1" dirty="0" err="1" smtClean="0">
                <a:latin typeface="Gentium"/>
                <a:ea typeface="Times New Roman"/>
                <a:cs typeface="Times New Roman"/>
              </a:rPr>
              <a:t>-on-den</a:t>
            </a:r>
            <a:r>
              <a:rPr lang="en-US" i="1" dirty="0" smtClean="0">
                <a:latin typeface="Gentium"/>
                <a:ea typeface="Times New Roman"/>
                <a:cs typeface="Times New Roman"/>
              </a:rPr>
              <a:t> </a:t>
            </a:r>
            <a:r>
              <a:rPr lang="en-US" dirty="0" smtClean="0">
                <a:latin typeface="Gentium"/>
                <a:ea typeface="Times New Roman"/>
                <a:cs typeface="Times New Roman"/>
              </a:rPr>
              <a:t> ‘I went’     </a:t>
            </a:r>
            <a:endParaRPr lang="en-US" dirty="0" smtClean="0">
              <a:latin typeface="Times New Roman"/>
              <a:ea typeface="Times New Roman"/>
              <a:cs typeface="Times New Roman"/>
            </a:endParaRPr>
          </a:p>
          <a:p>
            <a:pPr marL="0" marR="0">
              <a:spcBef>
                <a:spcPts val="0"/>
              </a:spcBef>
              <a:spcAft>
                <a:spcPts val="0"/>
              </a:spcAft>
              <a:buNone/>
            </a:pPr>
            <a:r>
              <a:rPr lang="en-US" dirty="0" smtClean="0">
                <a:latin typeface="Gentium"/>
                <a:ea typeface="Times New Roman"/>
                <a:cs typeface="Times New Roman"/>
              </a:rPr>
              <a:t>Yugh:</a:t>
            </a:r>
            <a:r>
              <a:rPr lang="en-US" i="1" dirty="0" smtClean="0">
                <a:solidFill>
                  <a:srgbClr val="FF0000"/>
                </a:solidFill>
                <a:latin typeface="Gentium"/>
                <a:ea typeface="Times New Roman"/>
                <a:cs typeface="Times New Roman"/>
              </a:rPr>
              <a:t> </a:t>
            </a:r>
            <a:r>
              <a:rPr lang="en-US" i="1" dirty="0" err="1" smtClean="0">
                <a:solidFill>
                  <a:srgbClr val="FF0000"/>
                </a:solidFill>
                <a:latin typeface="Gentium"/>
                <a:ea typeface="Times New Roman"/>
                <a:cs typeface="Times New Roman"/>
              </a:rPr>
              <a:t>bo</a:t>
            </a:r>
            <a:r>
              <a:rPr lang="en-US" i="1" dirty="0" err="1" smtClean="0">
                <a:latin typeface="Gentium"/>
                <a:ea typeface="Times New Roman"/>
                <a:cs typeface="Times New Roman"/>
              </a:rPr>
              <a:t>-</a:t>
            </a:r>
            <a:r>
              <a:rPr lang="en-US" i="1" dirty="0" err="1" smtClean="0">
                <a:solidFill>
                  <a:srgbClr val="0000FF"/>
                </a:solidFill>
                <a:latin typeface="Gentium"/>
                <a:ea typeface="Times New Roman"/>
                <a:cs typeface="Times New Roman"/>
              </a:rPr>
              <a:t>g</a:t>
            </a:r>
            <a:r>
              <a:rPr lang="en-US" i="1" dirty="0" err="1" smtClean="0">
                <a:latin typeface="Gentium"/>
                <a:ea typeface="Times New Roman"/>
                <a:cs typeface="Times New Roman"/>
              </a:rPr>
              <a:t>-a-denʲ</a:t>
            </a:r>
            <a:r>
              <a:rPr lang="en-US" dirty="0" smtClean="0">
                <a:latin typeface="Gentium"/>
                <a:ea typeface="Times New Roman"/>
                <a:cs typeface="Times New Roman"/>
              </a:rPr>
              <a:t>  ‘I go’    </a:t>
            </a:r>
            <a:r>
              <a:rPr lang="en-US" i="1" dirty="0" err="1" smtClean="0">
                <a:solidFill>
                  <a:srgbClr val="FF0000"/>
                </a:solidFill>
                <a:latin typeface="Gentium"/>
                <a:ea typeface="Times New Roman"/>
                <a:cs typeface="Times New Roman"/>
              </a:rPr>
              <a:t>bo</a:t>
            </a:r>
            <a:r>
              <a:rPr lang="en-US" i="1" dirty="0" err="1" smtClean="0">
                <a:latin typeface="Gentium"/>
                <a:ea typeface="Times New Roman"/>
                <a:cs typeface="Times New Roman"/>
              </a:rPr>
              <a:t>-</a:t>
            </a:r>
            <a:r>
              <a:rPr lang="en-US" i="1" dirty="0" err="1" smtClean="0">
                <a:solidFill>
                  <a:srgbClr val="0000FF"/>
                </a:solidFill>
                <a:latin typeface="Gentium"/>
                <a:ea typeface="Times New Roman"/>
                <a:cs typeface="Times New Roman"/>
              </a:rPr>
              <a:t>g</a:t>
            </a:r>
            <a:r>
              <a:rPr lang="en-US" i="1" dirty="0" err="1" smtClean="0">
                <a:latin typeface="Gentium"/>
                <a:ea typeface="Times New Roman"/>
                <a:cs typeface="Times New Roman"/>
              </a:rPr>
              <a:t>-ol-denʲ</a:t>
            </a:r>
            <a:r>
              <a:rPr lang="en-US" dirty="0" smtClean="0">
                <a:latin typeface="Gentium"/>
                <a:ea typeface="Times New Roman"/>
                <a:cs typeface="Times New Roman"/>
              </a:rPr>
              <a:t>  ‘I went’    </a:t>
            </a:r>
            <a:endParaRPr lang="en-US" dirty="0" smtClean="0">
              <a:latin typeface="Times New Roman"/>
              <a:ea typeface="Times New Roman"/>
              <a:cs typeface="Times New Roman"/>
            </a:endParaRPr>
          </a:p>
          <a:p>
            <a:pPr marL="0" marR="0">
              <a:spcBef>
                <a:spcPts val="0"/>
              </a:spcBef>
              <a:spcAft>
                <a:spcPts val="0"/>
              </a:spcAft>
              <a:buNone/>
            </a:pPr>
            <a:r>
              <a:rPr lang="en-US" dirty="0" smtClean="0">
                <a:latin typeface="Gentium"/>
                <a:ea typeface="Times New Roman"/>
                <a:cs typeface="Times New Roman"/>
              </a:rPr>
              <a:t> </a:t>
            </a:r>
            <a:endParaRPr lang="en-US" dirty="0" smtClean="0">
              <a:latin typeface="Times New Roman"/>
              <a:ea typeface="Times New Roman"/>
              <a:cs typeface="Times New Roman"/>
            </a:endParaRPr>
          </a:p>
          <a:p>
            <a:pPr marL="0" marR="0">
              <a:spcBef>
                <a:spcPts val="0"/>
              </a:spcBef>
              <a:spcAft>
                <a:spcPts val="0"/>
              </a:spcAft>
              <a:buNone/>
            </a:pPr>
            <a:r>
              <a:rPr lang="en-US" dirty="0" smtClean="0">
                <a:latin typeface="Gentium"/>
                <a:ea typeface="Times New Roman"/>
                <a:cs typeface="Times New Roman"/>
              </a:rPr>
              <a:t>Kott: </a:t>
            </a:r>
            <a:r>
              <a:rPr lang="en-US" i="1" dirty="0" smtClean="0">
                <a:solidFill>
                  <a:srgbClr val="0000FF"/>
                </a:solidFill>
                <a:latin typeface="Gentium"/>
                <a:ea typeface="Times New Roman"/>
                <a:cs typeface="Times New Roman"/>
              </a:rPr>
              <a:t>*d’-</a:t>
            </a:r>
            <a:r>
              <a:rPr lang="en-US" i="1" dirty="0" smtClean="0">
                <a:latin typeface="Gentium"/>
                <a:ea typeface="Times New Roman"/>
                <a:cs typeface="Times New Roman"/>
              </a:rPr>
              <a:t>a-</a:t>
            </a:r>
            <a:r>
              <a:rPr lang="en-US" i="1" dirty="0" smtClean="0">
                <a:solidFill>
                  <a:srgbClr val="FF0000"/>
                </a:solidFill>
                <a:latin typeface="Gentium"/>
                <a:ea typeface="Times New Roman"/>
                <a:cs typeface="Times New Roman"/>
              </a:rPr>
              <a:t>SUBJ</a:t>
            </a:r>
            <a:r>
              <a:rPr lang="en-US" i="1" dirty="0" smtClean="0">
                <a:latin typeface="Gentium"/>
                <a:ea typeface="Times New Roman"/>
                <a:cs typeface="Times New Roman"/>
              </a:rPr>
              <a:t>-gin-SUBJ.SUFF</a:t>
            </a:r>
            <a:r>
              <a:rPr lang="en-US" dirty="0" smtClean="0">
                <a:latin typeface="Gentium"/>
                <a:ea typeface="Times New Roman"/>
                <a:cs typeface="Times New Roman"/>
              </a:rPr>
              <a:t>   </a:t>
            </a:r>
            <a:endParaRPr lang="en-US" dirty="0" smtClean="0">
              <a:latin typeface="Times New Roman"/>
              <a:ea typeface="Times New Roman"/>
              <a:cs typeface="Times New Roman"/>
            </a:endParaRPr>
          </a:p>
          <a:p>
            <a:pPr>
              <a:buNone/>
            </a:pPr>
            <a:r>
              <a:rPr lang="en-US" i="1" dirty="0" smtClean="0">
                <a:solidFill>
                  <a:srgbClr val="FF0000"/>
                </a:solidFill>
                <a:latin typeface="Gentium"/>
                <a:ea typeface="Times New Roman"/>
                <a:cs typeface="Times New Roman"/>
              </a:rPr>
              <a:t>                 </a:t>
            </a:r>
            <a:r>
              <a:rPr lang="en-US" i="1" dirty="0" err="1" smtClean="0">
                <a:solidFill>
                  <a:srgbClr val="FF0000"/>
                </a:solidFill>
                <a:latin typeface="Gentium"/>
                <a:ea typeface="Times New Roman"/>
                <a:cs typeface="Times New Roman"/>
              </a:rPr>
              <a:t>i</a:t>
            </a:r>
            <a:r>
              <a:rPr lang="en-US" i="1" dirty="0" err="1" smtClean="0">
                <a:latin typeface="Gentium"/>
                <a:ea typeface="Times New Roman"/>
                <a:cs typeface="Times New Roman"/>
              </a:rPr>
              <a:t>-gin-aŋ</a:t>
            </a:r>
            <a:r>
              <a:rPr lang="en-US" dirty="0" smtClean="0">
                <a:latin typeface="Gentium"/>
                <a:ea typeface="Times New Roman"/>
                <a:cs typeface="Times New Roman"/>
              </a:rPr>
              <a:t>    ‘I go’     </a:t>
            </a:r>
            <a:r>
              <a:rPr lang="en-US" i="1" dirty="0" smtClean="0">
                <a:latin typeface="Gentium"/>
                <a:ea typeface="Times New Roman"/>
                <a:cs typeface="Times New Roman"/>
              </a:rPr>
              <a:t>al</a:t>
            </a:r>
            <a:r>
              <a:rPr lang="en-US" dirty="0" smtClean="0">
                <a:latin typeface="Gentium"/>
                <a:ea typeface="Times New Roman"/>
                <a:cs typeface="Times New Roman"/>
              </a:rPr>
              <a:t>-</a:t>
            </a:r>
            <a:r>
              <a:rPr lang="en-US" i="1" dirty="0" err="1" smtClean="0">
                <a:solidFill>
                  <a:srgbClr val="FF0000"/>
                </a:solidFill>
                <a:latin typeface="Gentium"/>
                <a:ea typeface="Times New Roman"/>
                <a:cs typeface="Times New Roman"/>
              </a:rPr>
              <a:t>i</a:t>
            </a:r>
            <a:r>
              <a:rPr lang="en-US" i="1" dirty="0" err="1" smtClean="0">
                <a:latin typeface="Gentium"/>
                <a:ea typeface="Times New Roman"/>
                <a:cs typeface="Times New Roman"/>
              </a:rPr>
              <a:t>-gin-aŋ</a:t>
            </a:r>
            <a:r>
              <a:rPr lang="en-US" dirty="0" smtClean="0">
                <a:latin typeface="Gentium"/>
                <a:ea typeface="Times New Roman"/>
                <a:cs typeface="Times New Roman"/>
              </a:rPr>
              <a:t>    ‘I went’ </a:t>
            </a:r>
          </a:p>
          <a:p>
            <a:pPr>
              <a:buNone/>
            </a:pPr>
            <a:endParaRPr lang="en-US" dirty="0" smtClean="0">
              <a:latin typeface="Gentium"/>
              <a:ea typeface="Times New Roman"/>
              <a:cs typeface="Times New Roman"/>
            </a:endParaRPr>
          </a:p>
          <a:p>
            <a:pPr marL="0" indent="0">
              <a:buNone/>
            </a:pPr>
            <a:r>
              <a:rPr lang="en-US" dirty="0" err="1" smtClean="0">
                <a:latin typeface="Gentium"/>
                <a:ea typeface="Times New Roman"/>
                <a:cs typeface="Times New Roman"/>
              </a:rPr>
              <a:t>Arin</a:t>
            </a:r>
            <a:r>
              <a:rPr lang="en-US" dirty="0" smtClean="0">
                <a:latin typeface="Gentium"/>
                <a:ea typeface="Times New Roman"/>
                <a:cs typeface="Times New Roman"/>
              </a:rPr>
              <a:t> patterns like Ket-Yugh with the </a:t>
            </a:r>
            <a:r>
              <a:rPr lang="en-US" dirty="0" smtClean="0">
                <a:solidFill>
                  <a:srgbClr val="FF0000"/>
                </a:solidFill>
                <a:latin typeface="Gentium"/>
                <a:ea typeface="Times New Roman"/>
                <a:cs typeface="Times New Roman"/>
              </a:rPr>
              <a:t>subject marker </a:t>
            </a:r>
            <a:r>
              <a:rPr lang="en-US" dirty="0" smtClean="0">
                <a:latin typeface="Gentium"/>
                <a:ea typeface="Times New Roman"/>
                <a:cs typeface="Times New Roman"/>
              </a:rPr>
              <a:t>before the </a:t>
            </a:r>
            <a:r>
              <a:rPr lang="en-US" dirty="0" smtClean="0">
                <a:solidFill>
                  <a:srgbClr val="3366FF"/>
                </a:solidFill>
                <a:latin typeface="Gentium"/>
                <a:ea typeface="Times New Roman"/>
                <a:cs typeface="Times New Roman"/>
              </a:rPr>
              <a:t>thematic consonant</a:t>
            </a:r>
            <a:r>
              <a:rPr lang="en-US" dirty="0" smtClean="0">
                <a:latin typeface="Gentium"/>
                <a:ea typeface="Times New Roman"/>
                <a:cs typeface="Times New Roman"/>
              </a:rPr>
              <a:t>, and also uses </a:t>
            </a:r>
            <a:r>
              <a:rPr lang="en-US" i="1" dirty="0" smtClean="0">
                <a:latin typeface="Gentium"/>
                <a:ea typeface="Times New Roman"/>
                <a:cs typeface="Times New Roman"/>
              </a:rPr>
              <a:t>b</a:t>
            </a:r>
            <a:r>
              <a:rPr lang="en-US" dirty="0" smtClean="0">
                <a:latin typeface="Gentium"/>
                <a:ea typeface="Times New Roman"/>
                <a:cs typeface="Times New Roman"/>
              </a:rPr>
              <a:t> not </a:t>
            </a:r>
            <a:r>
              <a:rPr lang="en-US" i="1" dirty="0" err="1" smtClean="0">
                <a:latin typeface="Gentium"/>
                <a:ea typeface="Times New Roman"/>
                <a:cs typeface="Times New Roman"/>
              </a:rPr>
              <a:t>ŋ</a:t>
            </a:r>
            <a:r>
              <a:rPr lang="en-US" i="1" dirty="0" smtClean="0">
                <a:latin typeface="Gentium"/>
                <a:ea typeface="Times New Roman"/>
                <a:cs typeface="Times New Roman"/>
              </a:rPr>
              <a:t> </a:t>
            </a:r>
            <a:r>
              <a:rPr lang="en-US" dirty="0" smtClean="0">
                <a:latin typeface="Gentium"/>
                <a:ea typeface="Times New Roman"/>
                <a:cs typeface="Times New Roman"/>
              </a:rPr>
              <a:t>as 1</a:t>
            </a:r>
            <a:r>
              <a:rPr lang="en-US" baseline="30000" dirty="0" smtClean="0">
                <a:latin typeface="Gentium"/>
                <a:ea typeface="Times New Roman"/>
                <a:cs typeface="Times New Roman"/>
              </a:rPr>
              <a:t>st</a:t>
            </a:r>
            <a:r>
              <a:rPr lang="en-US" dirty="0" smtClean="0">
                <a:latin typeface="Gentium"/>
                <a:ea typeface="Times New Roman"/>
                <a:cs typeface="Times New Roman"/>
              </a:rPr>
              <a:t> singular agreement marker</a:t>
            </a:r>
            <a:endParaRPr lang="en-US" dirty="0" smtClean="0">
              <a:latin typeface="Times New Roman"/>
              <a:ea typeface="Times New Roman"/>
              <a:cs typeface="Times New Roman"/>
            </a:endParaRPr>
          </a:p>
        </p:txBody>
      </p:sp>
    </p:spTree>
    <p:extLst>
      <p:ext uri="{BB962C8B-B14F-4D97-AF65-F5344CB8AC3E}">
        <p14:creationId xmlns:p14="http://schemas.microsoft.com/office/powerpoint/2010/main" val="128841170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20763" y="0"/>
            <a:ext cx="6602936"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smtClean="0"/>
          </a:p>
          <a:p>
            <a:pPr algn="ctr"/>
            <a:endParaRPr lang="en-US" sz="2400" dirty="0" smtClean="0"/>
          </a:p>
          <a:p>
            <a:pPr algn="ctr"/>
            <a:endParaRPr lang="en-US" sz="2400" dirty="0" smtClean="0"/>
          </a:p>
          <a:p>
            <a:pPr algn="ctr"/>
            <a:r>
              <a:rPr lang="en-US" sz="3600" dirty="0" smtClean="0"/>
              <a:t>  </a:t>
            </a:r>
          </a:p>
          <a:p>
            <a:pPr algn="ctr"/>
            <a:endParaRPr lang="en-US" sz="3600" dirty="0" smtClean="0"/>
          </a:p>
          <a:p>
            <a:pPr algn="ctr"/>
            <a:r>
              <a:rPr lang="en-US" sz="2400" dirty="0" smtClean="0"/>
              <a:t>                       </a:t>
            </a:r>
          </a:p>
          <a:p>
            <a:pPr algn="ctr"/>
            <a:endParaRPr lang="en-US" sz="3600" dirty="0" smtClean="0"/>
          </a:p>
        </p:txBody>
      </p:sp>
      <p:pic>
        <p:nvPicPr>
          <p:cNvPr id="10" name="Picture 9" descr="Yeniseian.gif"/>
          <p:cNvPicPr>
            <a:picLocks noChangeAspect="1"/>
          </p:cNvPicPr>
          <p:nvPr/>
        </p:nvPicPr>
        <p:blipFill>
          <a:blip r:embed="rId2"/>
          <a:stretch>
            <a:fillRect/>
          </a:stretch>
        </p:blipFill>
        <p:spPr>
          <a:xfrm>
            <a:off x="-1991026" y="-3028015"/>
            <a:ext cx="8103289" cy="9886015"/>
          </a:xfrm>
          <a:prstGeom prst="rect">
            <a:avLst/>
          </a:prstGeom>
        </p:spPr>
      </p:pic>
      <p:sp>
        <p:nvSpPr>
          <p:cNvPr id="12" name="Up Arrow 11"/>
          <p:cNvSpPr/>
          <p:nvPr/>
        </p:nvSpPr>
        <p:spPr>
          <a:xfrm rot="21280361">
            <a:off x="6934170" y="1498553"/>
            <a:ext cx="984281" cy="4151572"/>
          </a:xfrm>
          <a:prstGeom prst="upArrow">
            <a:avLst/>
          </a:prstGeom>
          <a:gradFill flip="none" rotWithShape="1">
            <a:gsLst>
              <a:gs pos="46000">
                <a:srgbClr val="FF0000"/>
              </a:gs>
              <a:gs pos="100000">
                <a:srgbClr val="FFFFFF"/>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bg1"/>
                </a:solidFill>
              </a:rPr>
              <a:t>A</a:t>
            </a:r>
          </a:p>
          <a:p>
            <a:pPr algn="ctr"/>
            <a:r>
              <a:rPr lang="en-US" sz="2800" dirty="0" smtClean="0">
                <a:solidFill>
                  <a:schemeClr val="bg1"/>
                </a:solidFill>
              </a:rPr>
              <a:t>R</a:t>
            </a:r>
          </a:p>
          <a:p>
            <a:pPr algn="ctr"/>
            <a:r>
              <a:rPr lang="en-US" sz="2800" dirty="0" smtClean="0">
                <a:solidFill>
                  <a:schemeClr val="bg1"/>
                </a:solidFill>
              </a:rPr>
              <a:t>I</a:t>
            </a:r>
          </a:p>
          <a:p>
            <a:pPr algn="ctr"/>
            <a:r>
              <a:rPr lang="en-US" sz="2800" dirty="0" smtClean="0">
                <a:solidFill>
                  <a:schemeClr val="bg1"/>
                </a:solidFill>
              </a:rPr>
              <a:t>N</a:t>
            </a:r>
          </a:p>
          <a:p>
            <a:pPr algn="ctr"/>
            <a:endParaRPr lang="en-US" sz="2800" dirty="0" smtClean="0">
              <a:solidFill>
                <a:schemeClr val="bg1"/>
              </a:solidFill>
            </a:endParaRPr>
          </a:p>
          <a:p>
            <a:pPr algn="ctr"/>
            <a:endParaRPr lang="en-US" sz="2800" dirty="0" smtClean="0">
              <a:solidFill>
                <a:schemeClr val="bg1"/>
              </a:solidFill>
            </a:endParaRPr>
          </a:p>
          <a:p>
            <a:pPr algn="ctr"/>
            <a:endParaRPr lang="en-US" sz="2800" dirty="0" smtClean="0">
              <a:solidFill>
                <a:schemeClr val="tx1"/>
              </a:solidFill>
            </a:endParaRPr>
          </a:p>
          <a:p>
            <a:pPr algn="ctr"/>
            <a:endParaRPr lang="en-US" sz="2800" dirty="0">
              <a:solidFill>
                <a:schemeClr val="tx1"/>
              </a:solidFill>
            </a:endParaRPr>
          </a:p>
        </p:txBody>
      </p:sp>
      <p:sp>
        <p:nvSpPr>
          <p:cNvPr id="17" name="Oval 16"/>
          <p:cNvSpPr/>
          <p:nvPr/>
        </p:nvSpPr>
        <p:spPr>
          <a:xfrm rot="641127">
            <a:off x="1263011" y="2815110"/>
            <a:ext cx="987475" cy="68707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rot="17380393">
            <a:off x="1298150" y="4601183"/>
            <a:ext cx="1215244" cy="93158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rot="398881">
            <a:off x="2239216" y="3698129"/>
            <a:ext cx="1281890" cy="1117945"/>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966565" y="-189378"/>
            <a:ext cx="2145697" cy="5725008"/>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Up Arrow 20"/>
          <p:cNvSpPr/>
          <p:nvPr/>
        </p:nvSpPr>
        <p:spPr>
          <a:xfrm rot="20797132">
            <a:off x="6083577" y="1486103"/>
            <a:ext cx="1001245" cy="4282663"/>
          </a:xfrm>
          <a:prstGeom prst="upArrow">
            <a:avLst/>
          </a:prstGeom>
          <a:gradFill flip="none" rotWithShape="1">
            <a:gsLst>
              <a:gs pos="48000">
                <a:srgbClr val="FFFF00"/>
              </a:gs>
              <a:gs pos="100000">
                <a:srgbClr val="FFFFFF"/>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P</a:t>
            </a:r>
          </a:p>
          <a:p>
            <a:pPr algn="ctr"/>
            <a:r>
              <a:rPr lang="en-US" sz="2400" dirty="0" smtClean="0">
                <a:solidFill>
                  <a:schemeClr val="tx1"/>
                </a:solidFill>
              </a:rPr>
              <a:t>U</a:t>
            </a:r>
          </a:p>
          <a:p>
            <a:pPr algn="ctr"/>
            <a:r>
              <a:rPr lang="en-US" sz="2400" dirty="0" smtClean="0">
                <a:solidFill>
                  <a:schemeClr val="tx1"/>
                </a:solidFill>
              </a:rPr>
              <a:t>M</a:t>
            </a:r>
          </a:p>
          <a:p>
            <a:pPr algn="ctr"/>
            <a:r>
              <a:rPr lang="en-US" sz="2400" dirty="0" smtClean="0">
                <a:solidFill>
                  <a:schemeClr val="tx1"/>
                </a:solidFill>
              </a:rPr>
              <a:t>P</a:t>
            </a:r>
          </a:p>
          <a:p>
            <a:pPr algn="ctr"/>
            <a:r>
              <a:rPr lang="en-US" sz="2400" dirty="0" smtClean="0">
                <a:solidFill>
                  <a:schemeClr val="tx1"/>
                </a:solidFill>
              </a:rPr>
              <a:t>O</a:t>
            </a:r>
          </a:p>
          <a:p>
            <a:pPr algn="ctr"/>
            <a:r>
              <a:rPr lang="en-US" sz="2400" dirty="0" smtClean="0">
                <a:solidFill>
                  <a:schemeClr val="tx1"/>
                </a:solidFill>
              </a:rPr>
              <a:t>K</a:t>
            </a:r>
          </a:p>
          <a:p>
            <a:pPr algn="ctr"/>
            <a:r>
              <a:rPr lang="en-US" sz="2400" dirty="0" smtClean="0">
                <a:solidFill>
                  <a:schemeClr val="tx1"/>
                </a:solidFill>
              </a:rPr>
              <a:t>O</a:t>
            </a:r>
          </a:p>
          <a:p>
            <a:pPr algn="ctr"/>
            <a:r>
              <a:rPr lang="en-US" sz="2400" dirty="0" smtClean="0">
                <a:solidFill>
                  <a:schemeClr val="tx1"/>
                </a:solidFill>
              </a:rPr>
              <a:t>L</a:t>
            </a:r>
          </a:p>
          <a:p>
            <a:pPr algn="ctr"/>
            <a:endParaRPr lang="en-US" sz="2400" dirty="0" smtClean="0">
              <a:solidFill>
                <a:schemeClr val="tx1"/>
              </a:solidFill>
            </a:endParaRPr>
          </a:p>
          <a:p>
            <a:pPr algn="ctr"/>
            <a:endParaRPr lang="en-US" sz="2400" dirty="0">
              <a:solidFill>
                <a:schemeClr val="tx1"/>
              </a:solidFill>
            </a:endParaRPr>
          </a:p>
        </p:txBody>
      </p:sp>
      <p:sp>
        <p:nvSpPr>
          <p:cNvPr id="22" name="Left Arrow 21"/>
          <p:cNvSpPr/>
          <p:nvPr/>
        </p:nvSpPr>
        <p:spPr>
          <a:xfrm rot="3786897">
            <a:off x="2981071" y="3165500"/>
            <a:ext cx="4673957" cy="1213252"/>
          </a:xfrm>
          <a:prstGeom prst="lef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chemeClr val="bg1"/>
                </a:solidFill>
              </a:rPr>
              <a:t>Kott-</a:t>
            </a:r>
            <a:r>
              <a:rPr lang="en-US" sz="4000" dirty="0" err="1" smtClean="0">
                <a:solidFill>
                  <a:schemeClr val="bg1"/>
                </a:solidFill>
              </a:rPr>
              <a:t>Assan</a:t>
            </a:r>
            <a:endParaRPr lang="en-US" sz="4000" dirty="0">
              <a:solidFill>
                <a:schemeClr val="bg1"/>
              </a:solidFill>
            </a:endParaRPr>
          </a:p>
        </p:txBody>
      </p:sp>
      <p:sp>
        <p:nvSpPr>
          <p:cNvPr id="24" name="Rectangle 23"/>
          <p:cNvSpPr/>
          <p:nvPr/>
        </p:nvSpPr>
        <p:spPr>
          <a:xfrm>
            <a:off x="3966564" y="-189378"/>
            <a:ext cx="5177435" cy="147598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Yeniseian reclassified into three primary branches based on verb morphology</a:t>
            </a:r>
            <a:endParaRPr lang="en-US" sz="2400" dirty="0">
              <a:solidFill>
                <a:schemeClr val="tx1"/>
              </a:solidFill>
            </a:endParaRPr>
          </a:p>
        </p:txBody>
      </p:sp>
      <p:sp>
        <p:nvSpPr>
          <p:cNvPr id="25" name="Right Arrow 24"/>
          <p:cNvSpPr/>
          <p:nvPr/>
        </p:nvSpPr>
        <p:spPr>
          <a:xfrm rot="16555124">
            <a:off x="6204053" y="2896447"/>
            <a:ext cx="4218658" cy="1191969"/>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                </a:t>
            </a:r>
            <a:r>
              <a:rPr lang="en-US" sz="3600" dirty="0" smtClean="0"/>
              <a:t>Ket - Yugh</a:t>
            </a:r>
            <a:endParaRPr lang="en-US" sz="3600" dirty="0"/>
          </a:p>
        </p:txBody>
      </p:sp>
      <p:sp>
        <p:nvSpPr>
          <p:cNvPr id="26" name="Oval 25"/>
          <p:cNvSpPr/>
          <p:nvPr/>
        </p:nvSpPr>
        <p:spPr>
          <a:xfrm rot="20112582">
            <a:off x="1859186" y="3652090"/>
            <a:ext cx="694796" cy="73483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411175" y="4886518"/>
            <a:ext cx="1712524" cy="649112"/>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err="1" smtClean="0"/>
              <a:t>Keto-Arin</a:t>
            </a:r>
            <a:endParaRPr lang="en-US" sz="2800" dirty="0"/>
          </a:p>
        </p:txBody>
      </p:sp>
      <p:sp>
        <p:nvSpPr>
          <p:cNvPr id="16" name="Rectangle 15"/>
          <p:cNvSpPr/>
          <p:nvPr/>
        </p:nvSpPr>
        <p:spPr>
          <a:xfrm>
            <a:off x="3974750" y="5535630"/>
            <a:ext cx="5177435" cy="1322370"/>
          </a:xfrm>
          <a:prstGeom prst="rect">
            <a:avLst/>
          </a:prstGeom>
          <a:solidFill>
            <a:srgbClr val="61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smtClean="0"/>
          </a:p>
          <a:p>
            <a:pPr algn="ctr"/>
            <a:endParaRPr lang="en-US" sz="3600" dirty="0" smtClean="0"/>
          </a:p>
          <a:p>
            <a:pPr algn="ctr"/>
            <a:r>
              <a:rPr lang="en-US" sz="3600" dirty="0" smtClean="0"/>
              <a:t>Proto Yeniseian </a:t>
            </a:r>
          </a:p>
          <a:p>
            <a:pPr algn="ctr"/>
            <a:r>
              <a:rPr lang="en-US" sz="2400" dirty="0" smtClean="0"/>
              <a:t>(at least 2000 years </a:t>
            </a:r>
            <a:r>
              <a:rPr lang="en-US" sz="2400" dirty="0" err="1" smtClean="0"/>
              <a:t>bp</a:t>
            </a:r>
            <a:r>
              <a:rPr lang="en-US" sz="2400" dirty="0" smtClean="0"/>
              <a:t>)</a:t>
            </a:r>
          </a:p>
          <a:p>
            <a:pPr algn="ctr"/>
            <a:endParaRPr lang="en-US" sz="2400" dirty="0" smtClean="0"/>
          </a:p>
          <a:p>
            <a:pPr algn="ctr"/>
            <a:endParaRPr lang="en-US" sz="2400" dirty="0" smtClean="0"/>
          </a:p>
          <a:p>
            <a:pPr algn="ctr"/>
            <a:endParaRPr lang="en-US" sz="2400" dirty="0" smtClean="0"/>
          </a:p>
          <a:p>
            <a:pPr algn="ctr"/>
            <a:r>
              <a:rPr lang="en-US" dirty="0" smtClean="0"/>
              <a:t>     </a:t>
            </a:r>
          </a:p>
        </p:txBody>
      </p:sp>
      <p:sp>
        <p:nvSpPr>
          <p:cNvPr id="23" name="TextBox 22"/>
          <p:cNvSpPr txBox="1"/>
          <p:nvPr/>
        </p:nvSpPr>
        <p:spPr>
          <a:xfrm>
            <a:off x="220133" y="5686852"/>
            <a:ext cx="3754618" cy="830997"/>
          </a:xfrm>
          <a:prstGeom prst="rect">
            <a:avLst/>
          </a:prstGeom>
          <a:noFill/>
        </p:spPr>
        <p:txBody>
          <a:bodyPr wrap="square" rtlCol="0">
            <a:spAutoFit/>
          </a:bodyPr>
          <a:lstStyle/>
          <a:p>
            <a:r>
              <a:rPr lang="en-US" sz="2400" b="1" dirty="0" smtClean="0"/>
              <a:t>Yeniseian languages attested In 1600</a:t>
            </a:r>
            <a:endParaRPr lang="en-US" sz="2400" b="1" dirty="0"/>
          </a:p>
        </p:txBody>
      </p:sp>
    </p:spTree>
    <p:extLst>
      <p:ext uri="{BB962C8B-B14F-4D97-AF65-F5344CB8AC3E}">
        <p14:creationId xmlns:p14="http://schemas.microsoft.com/office/powerpoint/2010/main" val="268695437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ne-Caucasia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0" y="0"/>
            <a:ext cx="9150670" cy="4339948"/>
          </a:xfrm>
          <a:prstGeom prst="rect">
            <a:avLst/>
          </a:prstGeom>
        </p:spPr>
      </p:pic>
      <p:sp>
        <p:nvSpPr>
          <p:cNvPr id="3" name="Rectangle 2"/>
          <p:cNvSpPr/>
          <p:nvPr/>
        </p:nvSpPr>
        <p:spPr>
          <a:xfrm>
            <a:off x="0" y="4339948"/>
            <a:ext cx="9144000" cy="2518052"/>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2</a:t>
            </a:r>
            <a:r>
              <a:rPr lang="en-US" sz="2400" dirty="0"/>
              <a:t>. External genealogical relations between families are but one of many interesting facts about </a:t>
            </a:r>
            <a:r>
              <a:rPr lang="en-US" sz="2400" dirty="0" smtClean="0"/>
              <a:t>the history of the peoples who speak them.</a:t>
            </a:r>
            <a:endParaRPr lang="en-US" sz="2400" dirty="0"/>
          </a:p>
          <a:p>
            <a:pPr algn="ctr"/>
            <a:endParaRPr lang="en-US" dirty="0" smtClean="0"/>
          </a:p>
          <a:p>
            <a:pPr algn="ctr"/>
            <a:endParaRPr lang="en-US" dirty="0"/>
          </a:p>
          <a:p>
            <a:pPr algn="ctr"/>
            <a:r>
              <a:rPr lang="en-US" sz="2400" dirty="0" smtClean="0"/>
              <a:t>The value of a multidisciplinary approach to studying human prehistory, with language relatedness being only one component.</a:t>
            </a:r>
          </a:p>
          <a:p>
            <a:pPr algn="ctr"/>
            <a:endParaRPr lang="en-US" dirty="0" smtClean="0"/>
          </a:p>
          <a:p>
            <a:pPr algn="ctr"/>
            <a:endParaRPr lang="en-US" dirty="0"/>
          </a:p>
        </p:txBody>
      </p:sp>
    </p:spTree>
    <p:extLst>
      <p:ext uri="{BB962C8B-B14F-4D97-AF65-F5344CB8AC3E}">
        <p14:creationId xmlns:p14="http://schemas.microsoft.com/office/powerpoint/2010/main" val="390959676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2305268"/>
          </a:xfrm>
        </p:spPr>
        <p:txBody>
          <a:bodyPr>
            <a:normAutofit fontScale="90000"/>
          </a:bodyPr>
          <a:lstStyle/>
          <a:p>
            <a:r>
              <a:rPr lang="en-US" sz="4000" dirty="0" smtClean="0"/>
              <a:t>The frequent link between genetic (DNA) relatedness of human populations and the genealogical relatedness of the languages they speak.</a:t>
            </a:r>
            <a:endParaRPr lang="en-US" sz="4000" dirty="0"/>
          </a:p>
        </p:txBody>
      </p:sp>
      <p:pic>
        <p:nvPicPr>
          <p:cNvPr id="9" name="Picture 8" descr="200px-Dna-SNP.svg.png"/>
          <p:cNvPicPr>
            <a:picLocks noChangeAspect="1"/>
          </p:cNvPicPr>
          <p:nvPr/>
        </p:nvPicPr>
        <p:blipFill>
          <a:blip r:embed="rId2"/>
          <a:stretch>
            <a:fillRect/>
          </a:stretch>
        </p:blipFill>
        <p:spPr>
          <a:xfrm>
            <a:off x="2596251" y="2305268"/>
            <a:ext cx="3473293" cy="4341616"/>
          </a:xfrm>
          <a:prstGeom prst="rect">
            <a:avLst/>
          </a:prstGeom>
        </p:spPr>
      </p:pic>
    </p:spTree>
    <p:extLst>
      <p:ext uri="{BB962C8B-B14F-4D97-AF65-F5344CB8AC3E}">
        <p14:creationId xmlns:p14="http://schemas.microsoft.com/office/powerpoint/2010/main" val="211656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ne-Caucasia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0" y="0"/>
            <a:ext cx="9150670" cy="4339948"/>
          </a:xfrm>
          <a:prstGeom prst="rect">
            <a:avLst/>
          </a:prstGeom>
        </p:spPr>
      </p:pic>
      <p:sp>
        <p:nvSpPr>
          <p:cNvPr id="3" name="Rectangle 2"/>
          <p:cNvSpPr/>
          <p:nvPr/>
        </p:nvSpPr>
        <p:spPr>
          <a:xfrm>
            <a:off x="0" y="4339948"/>
            <a:ext cx="9144000" cy="2518052"/>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One of S. A. </a:t>
            </a:r>
            <a:r>
              <a:rPr lang="en-US" sz="2400" dirty="0" err="1" smtClean="0"/>
              <a:t>Starostin’s</a:t>
            </a:r>
            <a:r>
              <a:rPr lang="en-US" sz="2400" dirty="0" smtClean="0"/>
              <a:t> most innovative proposals:</a:t>
            </a:r>
          </a:p>
          <a:p>
            <a:pPr algn="ctr"/>
            <a:endParaRPr lang="en-US" dirty="0" smtClean="0"/>
          </a:p>
          <a:p>
            <a:pPr algn="ctr"/>
            <a:r>
              <a:rPr lang="en-US" sz="2800" dirty="0" smtClean="0"/>
              <a:t>The Sino-Caucasian Hypothesis </a:t>
            </a:r>
            <a:r>
              <a:rPr lang="en-US" sz="2800" dirty="0"/>
              <a:t>(1982)</a:t>
            </a:r>
          </a:p>
          <a:p>
            <a:pPr algn="ctr"/>
            <a:endParaRPr lang="en-US" dirty="0"/>
          </a:p>
        </p:txBody>
      </p:sp>
      <p:sp>
        <p:nvSpPr>
          <p:cNvPr id="4" name="Rectangle 3"/>
          <p:cNvSpPr/>
          <p:nvPr/>
        </p:nvSpPr>
        <p:spPr>
          <a:xfrm>
            <a:off x="2533255" y="3816981"/>
            <a:ext cx="3959486" cy="522967"/>
          </a:xfrm>
          <a:prstGeom prst="rect">
            <a:avLst/>
          </a:prstGeom>
          <a:solidFill>
            <a:srgbClr val="B3E3E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3368723"/>
            <a:ext cx="2533255" cy="525949"/>
          </a:xfrm>
          <a:prstGeom prst="rect">
            <a:avLst/>
          </a:prstGeom>
          <a:solidFill>
            <a:srgbClr val="B3E3E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Right Arrow 5"/>
          <p:cNvSpPr/>
          <p:nvPr/>
        </p:nvSpPr>
        <p:spPr>
          <a:xfrm rot="20262400">
            <a:off x="2007274" y="1306040"/>
            <a:ext cx="1505211" cy="273908"/>
          </a:xfrm>
          <a:prstGeom prst="leftRightArrow">
            <a:avLst>
              <a:gd name="adj1" fmla="val 36082"/>
              <a:gd name="adj2" fmla="val 42157"/>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Right Arrow 6"/>
          <p:cNvSpPr/>
          <p:nvPr/>
        </p:nvSpPr>
        <p:spPr>
          <a:xfrm rot="1374308">
            <a:off x="2103292" y="1988618"/>
            <a:ext cx="926009" cy="255687"/>
          </a:xfrm>
          <a:prstGeom prst="leftRightArrow">
            <a:avLst>
              <a:gd name="adj1" fmla="val 42546"/>
              <a:gd name="adj2" fmla="val 45553"/>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Right Arrow 7"/>
          <p:cNvSpPr/>
          <p:nvPr/>
        </p:nvSpPr>
        <p:spPr>
          <a:xfrm rot="4783227">
            <a:off x="3358619" y="1512315"/>
            <a:ext cx="661857" cy="287968"/>
          </a:xfrm>
          <a:prstGeom prst="leftRightArrow">
            <a:avLst>
              <a:gd name="adj1" fmla="val 31490"/>
              <a:gd name="adj2" fmla="val 45553"/>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23832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nZw[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7738943" cy="6887659"/>
          </a:xfrm>
          <a:prstGeom prst="rect">
            <a:avLst/>
          </a:prstGeom>
        </p:spPr>
      </p:pic>
      <p:sp>
        <p:nvSpPr>
          <p:cNvPr id="3" name="Rectangle 2"/>
          <p:cNvSpPr/>
          <p:nvPr/>
        </p:nvSpPr>
        <p:spPr>
          <a:xfrm>
            <a:off x="5875424" y="4107084"/>
            <a:ext cx="3268575" cy="275091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Parallels between human genetic distance and language </a:t>
            </a:r>
            <a:r>
              <a:rPr lang="en-US" dirty="0" err="1" smtClean="0"/>
              <a:t>geneology</a:t>
            </a:r>
            <a:r>
              <a:rPr lang="en-US" dirty="0" smtClean="0"/>
              <a:t>.</a:t>
            </a:r>
          </a:p>
          <a:p>
            <a:pPr algn="ctr"/>
            <a:endParaRPr lang="en-US" dirty="0"/>
          </a:p>
          <a:p>
            <a:pPr algn="ctr"/>
            <a:r>
              <a:rPr lang="en-US" dirty="0" smtClean="0"/>
              <a:t>(idea pioneered by </a:t>
            </a:r>
            <a:r>
              <a:rPr lang="en-US" dirty="0" err="1" smtClean="0">
                <a:solidFill>
                  <a:srgbClr val="FFFF00"/>
                </a:solidFill>
              </a:rPr>
              <a:t>Ruhlen</a:t>
            </a:r>
            <a:r>
              <a:rPr lang="en-US" dirty="0" smtClean="0">
                <a:solidFill>
                  <a:srgbClr val="FFFF00"/>
                </a:solidFill>
              </a:rPr>
              <a:t> and Greenberg </a:t>
            </a:r>
            <a:r>
              <a:rPr lang="en-US" dirty="0" smtClean="0"/>
              <a:t>but based on autosomal DNA rather than non-recombinant)</a:t>
            </a:r>
          </a:p>
        </p:txBody>
      </p:sp>
    </p:spTree>
    <p:extLst>
      <p:ext uri="{BB962C8B-B14F-4D97-AF65-F5344CB8AC3E}">
        <p14:creationId xmlns:p14="http://schemas.microsoft.com/office/powerpoint/2010/main" val="232293045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812800"/>
          </a:xfrm>
        </p:spPr>
        <p:txBody>
          <a:bodyPr>
            <a:normAutofit/>
          </a:bodyPr>
          <a:lstStyle/>
          <a:p>
            <a:r>
              <a:rPr lang="en-US" sz="4000" dirty="0" smtClean="0"/>
              <a:t>Mitochondrial DNA (Mt-DNA)</a:t>
            </a:r>
            <a:endParaRPr lang="en-US" sz="4000" dirty="0"/>
          </a:p>
        </p:txBody>
      </p:sp>
      <p:sp>
        <p:nvSpPr>
          <p:cNvPr id="5" name="Content Placeholder 4"/>
          <p:cNvSpPr>
            <a:spLocks noGrp="1"/>
          </p:cNvSpPr>
          <p:nvPr>
            <p:ph idx="1"/>
          </p:nvPr>
        </p:nvSpPr>
        <p:spPr>
          <a:xfrm>
            <a:off x="0" y="812800"/>
            <a:ext cx="9144000" cy="6045200"/>
          </a:xfrm>
        </p:spPr>
        <p:txBody>
          <a:bodyPr/>
          <a:lstStyle/>
          <a:p>
            <a:pPr marL="0" indent="0">
              <a:spcBef>
                <a:spcPts val="600"/>
              </a:spcBef>
              <a:buNone/>
            </a:pPr>
            <a:r>
              <a:rPr lang="en-US" dirty="0" smtClean="0"/>
              <a:t>Passed on only by the mother, but carried by sons and daughters.</a:t>
            </a:r>
            <a:endParaRPr lang="en-US" dirty="0"/>
          </a:p>
        </p:txBody>
      </p:sp>
      <p:pic>
        <p:nvPicPr>
          <p:cNvPr id="7" name="Picture 6" descr="476291a-f1.2.jpg"/>
          <p:cNvPicPr>
            <a:picLocks noChangeAspect="1"/>
          </p:cNvPicPr>
          <p:nvPr/>
        </p:nvPicPr>
        <p:blipFill>
          <a:blip r:embed="rId2"/>
          <a:stretch>
            <a:fillRect/>
          </a:stretch>
        </p:blipFill>
        <p:spPr>
          <a:xfrm>
            <a:off x="1496678" y="1940833"/>
            <a:ext cx="6883400" cy="5166187"/>
          </a:xfrm>
          <a:prstGeom prst="rect">
            <a:avLst/>
          </a:prstGeom>
        </p:spPr>
      </p:pic>
      <p:pic>
        <p:nvPicPr>
          <p:cNvPr id="9" name="Picture 8" descr="200px-Dna-SNP.svg.png"/>
          <p:cNvPicPr>
            <a:picLocks noChangeAspect="1"/>
          </p:cNvPicPr>
          <p:nvPr/>
        </p:nvPicPr>
        <p:blipFill>
          <a:blip r:embed="rId3"/>
          <a:stretch>
            <a:fillRect/>
          </a:stretch>
        </p:blipFill>
        <p:spPr>
          <a:xfrm rot="1384878">
            <a:off x="2281443" y="1759542"/>
            <a:ext cx="3739835" cy="4674794"/>
          </a:xfrm>
          <a:prstGeom prst="rect">
            <a:avLst/>
          </a:prstGeom>
        </p:spPr>
      </p:pic>
    </p:spTree>
    <p:extLst>
      <p:ext uri="{BB962C8B-B14F-4D97-AF65-F5344CB8AC3E}">
        <p14:creationId xmlns:p14="http://schemas.microsoft.com/office/powerpoint/2010/main" val="305661109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812800"/>
          </a:xfrm>
        </p:spPr>
        <p:txBody>
          <a:bodyPr>
            <a:normAutofit/>
          </a:bodyPr>
          <a:lstStyle/>
          <a:p>
            <a:r>
              <a:rPr lang="en-US" sz="4000" dirty="0" smtClean="0"/>
              <a:t>Y-Chromosome DNA (Y-DNA)</a:t>
            </a:r>
            <a:endParaRPr lang="en-US" sz="4000" dirty="0"/>
          </a:p>
        </p:txBody>
      </p:sp>
      <p:sp>
        <p:nvSpPr>
          <p:cNvPr id="5" name="Content Placeholder 4"/>
          <p:cNvSpPr>
            <a:spLocks noGrp="1"/>
          </p:cNvSpPr>
          <p:nvPr>
            <p:ph idx="1"/>
          </p:nvPr>
        </p:nvSpPr>
        <p:spPr>
          <a:xfrm>
            <a:off x="0" y="812800"/>
            <a:ext cx="9144000" cy="6045200"/>
          </a:xfrm>
        </p:spPr>
        <p:txBody>
          <a:bodyPr/>
          <a:lstStyle/>
          <a:p>
            <a:pPr marL="0" indent="0">
              <a:spcBef>
                <a:spcPts val="600"/>
              </a:spcBef>
              <a:buNone/>
            </a:pPr>
            <a:r>
              <a:rPr lang="en-US" dirty="0" smtClean="0"/>
              <a:t>                 Passed on only from father to son.</a:t>
            </a:r>
            <a:endParaRPr lang="en-US" dirty="0"/>
          </a:p>
        </p:txBody>
      </p:sp>
      <p:pic>
        <p:nvPicPr>
          <p:cNvPr id="7" name="Picture 6" descr="476291a-f1.2.jpg"/>
          <p:cNvPicPr>
            <a:picLocks noChangeAspect="1"/>
          </p:cNvPicPr>
          <p:nvPr/>
        </p:nvPicPr>
        <p:blipFill>
          <a:blip r:embed="rId2"/>
          <a:stretch>
            <a:fillRect/>
          </a:stretch>
        </p:blipFill>
        <p:spPr>
          <a:xfrm>
            <a:off x="1496678" y="1940833"/>
            <a:ext cx="6883400" cy="5166187"/>
          </a:xfrm>
          <a:prstGeom prst="rect">
            <a:avLst/>
          </a:prstGeom>
        </p:spPr>
      </p:pic>
      <p:pic>
        <p:nvPicPr>
          <p:cNvPr id="9" name="Picture 8" descr="200px-Dna-SNP.svg.png"/>
          <p:cNvPicPr>
            <a:picLocks noChangeAspect="1"/>
          </p:cNvPicPr>
          <p:nvPr/>
        </p:nvPicPr>
        <p:blipFill>
          <a:blip r:embed="rId3"/>
          <a:stretch>
            <a:fillRect/>
          </a:stretch>
        </p:blipFill>
        <p:spPr>
          <a:xfrm rot="1384878">
            <a:off x="2281443" y="1759542"/>
            <a:ext cx="3739835" cy="4674794"/>
          </a:xfrm>
          <a:prstGeom prst="rect">
            <a:avLst/>
          </a:prstGeom>
        </p:spPr>
      </p:pic>
    </p:spTree>
    <p:extLst>
      <p:ext uri="{BB962C8B-B14F-4D97-AF65-F5344CB8AC3E}">
        <p14:creationId xmlns:p14="http://schemas.microsoft.com/office/powerpoint/2010/main" val="126472431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85862"/>
          </a:xfrm>
        </p:spPr>
        <p:txBody>
          <a:bodyPr>
            <a:noAutofit/>
          </a:bodyPr>
          <a:lstStyle/>
          <a:p>
            <a:r>
              <a:rPr lang="en-US" sz="3200" b="1" dirty="0" smtClean="0"/>
              <a:t>Assessing prehistory by triangulating evidence </a:t>
            </a:r>
            <a:br>
              <a:rPr lang="en-US" sz="3200" b="1" dirty="0" smtClean="0"/>
            </a:br>
            <a:r>
              <a:rPr lang="en-US" sz="3200" b="1" dirty="0" smtClean="0"/>
              <a:t>from different disciplines</a:t>
            </a:r>
            <a:r>
              <a:rPr lang="en-US" sz="3200" dirty="0" smtClean="0"/>
              <a:t/>
            </a:r>
            <a:br>
              <a:rPr lang="en-US" sz="3200" dirty="0" smtClean="0"/>
            </a:br>
            <a:endParaRPr lang="en-US" sz="2400" dirty="0"/>
          </a:p>
        </p:txBody>
      </p:sp>
      <p:sp>
        <p:nvSpPr>
          <p:cNvPr id="3" name="Content Placeholder 2"/>
          <p:cNvSpPr>
            <a:spLocks noGrp="1"/>
          </p:cNvSpPr>
          <p:nvPr>
            <p:ph idx="1"/>
          </p:nvPr>
        </p:nvSpPr>
        <p:spPr>
          <a:xfrm>
            <a:off x="0" y="1460500"/>
            <a:ext cx="9144000" cy="5397500"/>
          </a:xfrm>
        </p:spPr>
        <p:txBody>
          <a:bodyPr>
            <a:normAutofit fontScale="92500"/>
          </a:bodyPr>
          <a:lstStyle/>
          <a:p>
            <a:pPr>
              <a:buNone/>
            </a:pPr>
            <a:r>
              <a:rPr lang="en-US" sz="1100" dirty="0" smtClean="0"/>
              <a:t>    </a:t>
            </a:r>
          </a:p>
          <a:p>
            <a:r>
              <a:rPr lang="en-US" dirty="0" smtClean="0"/>
              <a:t>Archaeology (and </a:t>
            </a:r>
            <a:r>
              <a:rPr lang="en-US" dirty="0" err="1" smtClean="0"/>
              <a:t>paleoclimatology</a:t>
            </a:r>
            <a:r>
              <a:rPr lang="en-US" dirty="0" smtClean="0"/>
              <a:t>)</a:t>
            </a:r>
          </a:p>
          <a:p>
            <a:r>
              <a:rPr lang="en-US" dirty="0" smtClean="0"/>
              <a:t>Mitochondrial DNA (passed on to daughters and sons through the mother)</a:t>
            </a:r>
          </a:p>
          <a:p>
            <a:r>
              <a:rPr lang="en-US" dirty="0" smtClean="0"/>
              <a:t>Y-chromosome DNA (passed from father to son)</a:t>
            </a:r>
          </a:p>
          <a:p>
            <a:r>
              <a:rPr lang="en-US" dirty="0" smtClean="0"/>
              <a:t>Traditional material culture </a:t>
            </a:r>
          </a:p>
          <a:p>
            <a:r>
              <a:rPr lang="en-US" dirty="0" smtClean="0"/>
              <a:t>Indigenous spiritual and intellectual heritage (including folklore motifs)</a:t>
            </a:r>
          </a:p>
          <a:p>
            <a:pPr>
              <a:buNone/>
            </a:pPr>
            <a:r>
              <a:rPr lang="en-US" sz="1800" dirty="0" smtClean="0"/>
              <a:t>   </a:t>
            </a:r>
          </a:p>
          <a:p>
            <a:r>
              <a:rPr lang="en-US" dirty="0" smtClean="0"/>
              <a:t>Language relationship (Important caveat: </a:t>
            </a:r>
            <a:r>
              <a:rPr lang="en-US" dirty="0" smtClean="0">
                <a:solidFill>
                  <a:srgbClr val="FF0000"/>
                </a:solidFill>
              </a:rPr>
              <a:t>only language comparison itself can show language relatedness</a:t>
            </a:r>
            <a:r>
              <a:rPr lang="en-US" dirty="0" smtClean="0"/>
              <a:t>)</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04027736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00px-Haplogroup_Q_(Y-DNA).PNG"/>
          <p:cNvPicPr>
            <a:picLocks noChangeAspect="1"/>
          </p:cNvPicPr>
          <p:nvPr/>
        </p:nvPicPr>
        <p:blipFill>
          <a:blip r:embed="rId2"/>
          <a:stretch>
            <a:fillRect/>
          </a:stretch>
        </p:blipFill>
        <p:spPr>
          <a:xfrm>
            <a:off x="0" y="0"/>
            <a:ext cx="9144000" cy="4663440"/>
          </a:xfrm>
          <a:prstGeom prst="rect">
            <a:avLst/>
          </a:prstGeom>
        </p:spPr>
      </p:pic>
      <p:sp>
        <p:nvSpPr>
          <p:cNvPr id="3" name="Rectangle 2"/>
          <p:cNvSpPr/>
          <p:nvPr/>
        </p:nvSpPr>
        <p:spPr>
          <a:xfrm>
            <a:off x="0" y="4663440"/>
            <a:ext cx="9144000" cy="21945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FF0000"/>
                </a:solidFill>
              </a:rPr>
              <a:t>Y-DNA  haplotype  Q1a</a:t>
            </a:r>
          </a:p>
          <a:p>
            <a:pPr algn="ctr"/>
            <a:r>
              <a:rPr lang="en-US" sz="2400" dirty="0" smtClean="0"/>
              <a:t>The predominant male </a:t>
            </a:r>
            <a:r>
              <a:rPr lang="en-US" sz="2400" dirty="0" err="1" smtClean="0"/>
              <a:t>haplogroup</a:t>
            </a:r>
            <a:r>
              <a:rPr lang="en-US" sz="2400" dirty="0" smtClean="0"/>
              <a:t> in nearly all Native Americans as well as </a:t>
            </a:r>
            <a:r>
              <a:rPr lang="en-US" sz="2400" dirty="0" err="1" smtClean="0">
                <a:solidFill>
                  <a:srgbClr val="FF0000"/>
                </a:solidFill>
              </a:rPr>
              <a:t>Kets</a:t>
            </a:r>
            <a:r>
              <a:rPr lang="en-US" sz="2400" dirty="0" smtClean="0">
                <a:solidFill>
                  <a:srgbClr val="FF0000"/>
                </a:solidFill>
              </a:rPr>
              <a:t> (over 90%) </a:t>
            </a:r>
            <a:r>
              <a:rPr lang="en-US" sz="2400" dirty="0" smtClean="0"/>
              <a:t>and </a:t>
            </a:r>
            <a:r>
              <a:rPr lang="en-US" sz="2400" dirty="0" err="1" smtClean="0"/>
              <a:t>Selkups</a:t>
            </a:r>
            <a:r>
              <a:rPr lang="en-US" sz="2400" dirty="0" smtClean="0"/>
              <a:t> (65%). </a:t>
            </a:r>
            <a:r>
              <a:rPr lang="en-US" sz="2400" dirty="0" err="1" smtClean="0"/>
              <a:t>Subclades</a:t>
            </a:r>
            <a:r>
              <a:rPr lang="en-US" sz="2400" dirty="0" smtClean="0"/>
              <a:t> of Q outside Siberia are more distantly related. </a:t>
            </a:r>
            <a:endParaRPr lang="en-US" sz="2400" dirty="0"/>
          </a:p>
        </p:txBody>
      </p:sp>
      <p:sp>
        <p:nvSpPr>
          <p:cNvPr id="5" name="TextBox 4"/>
          <p:cNvSpPr txBox="1"/>
          <p:nvPr/>
        </p:nvSpPr>
        <p:spPr>
          <a:xfrm>
            <a:off x="3860800" y="1079500"/>
            <a:ext cx="3763320" cy="1569660"/>
          </a:xfrm>
          <a:prstGeom prst="rect">
            <a:avLst/>
          </a:prstGeom>
          <a:noFill/>
        </p:spPr>
        <p:txBody>
          <a:bodyPr wrap="none" rtlCol="0">
            <a:spAutoFit/>
          </a:bodyPr>
          <a:lstStyle/>
          <a:p>
            <a:r>
              <a:rPr lang="en-US" sz="2400" b="1" dirty="0" smtClean="0"/>
              <a:t>Q1 </a:t>
            </a:r>
            <a:r>
              <a:rPr lang="en-US" sz="2400" b="1" dirty="0" err="1" smtClean="0"/>
              <a:t>Subclade</a:t>
            </a:r>
            <a:r>
              <a:rPr lang="en-US" sz="2400" b="1" dirty="0" smtClean="0"/>
              <a:t> (by 15,000 BP</a:t>
            </a:r>
          </a:p>
          <a:p>
            <a:r>
              <a:rPr lang="en-US" sz="2400" b="1" dirty="0" smtClean="0"/>
              <a:t>   Q1a – Ket </a:t>
            </a:r>
          </a:p>
          <a:p>
            <a:r>
              <a:rPr lang="en-US" sz="2400" b="1" dirty="0"/>
              <a:t> </a:t>
            </a:r>
            <a:r>
              <a:rPr lang="en-US" sz="2400" b="1" dirty="0" smtClean="0"/>
              <a:t>  Q1a3a – Native Americans</a:t>
            </a:r>
          </a:p>
          <a:p>
            <a:r>
              <a:rPr lang="en-US" sz="2400" b="1" dirty="0" smtClean="0"/>
              <a:t>            (arose by 12,000 BP)</a:t>
            </a:r>
            <a:endParaRPr lang="en-US" sz="2400" b="1" dirty="0"/>
          </a:p>
        </p:txBody>
      </p:sp>
      <p:sp>
        <p:nvSpPr>
          <p:cNvPr id="6" name="TextBox 5"/>
          <p:cNvSpPr txBox="1"/>
          <p:nvPr/>
        </p:nvSpPr>
        <p:spPr>
          <a:xfrm>
            <a:off x="1252732" y="3944034"/>
            <a:ext cx="2608068" cy="646331"/>
          </a:xfrm>
          <a:prstGeom prst="rect">
            <a:avLst/>
          </a:prstGeom>
          <a:noFill/>
        </p:spPr>
        <p:txBody>
          <a:bodyPr wrap="none" rtlCol="0">
            <a:spAutoFit/>
          </a:bodyPr>
          <a:lstStyle/>
          <a:p>
            <a:r>
              <a:rPr lang="en-US" dirty="0" smtClean="0"/>
              <a:t>Non-Siberian </a:t>
            </a:r>
            <a:r>
              <a:rPr lang="en-US" dirty="0" err="1" smtClean="0"/>
              <a:t>clades</a:t>
            </a:r>
            <a:r>
              <a:rPr lang="en-US" dirty="0" smtClean="0"/>
              <a:t> of Q</a:t>
            </a:r>
          </a:p>
          <a:p>
            <a:r>
              <a:rPr lang="en-US" dirty="0" smtClean="0"/>
              <a:t>are more distantly related</a:t>
            </a:r>
            <a:endParaRPr lang="en-US" dirty="0"/>
          </a:p>
        </p:txBody>
      </p:sp>
    </p:spTree>
    <p:extLst>
      <p:ext uri="{BB962C8B-B14F-4D97-AF65-F5344CB8AC3E}">
        <p14:creationId xmlns:p14="http://schemas.microsoft.com/office/powerpoint/2010/main" val="311374761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274638"/>
            <a:ext cx="8229600" cy="1143000"/>
          </a:xfrm>
        </p:spPr>
        <p:txBody>
          <a:bodyPr/>
          <a:lstStyle/>
          <a:p>
            <a:pPr eaLnBrk="1" hangingPunct="1"/>
            <a:r>
              <a:rPr lang="en-US"/>
              <a:t>Ket man</a:t>
            </a:r>
          </a:p>
        </p:txBody>
      </p:sp>
      <p:pic>
        <p:nvPicPr>
          <p:cNvPr id="19459" name="Picture 4" descr="b31Ketman"/>
          <p:cNvPicPr>
            <a:picLocks noChangeAspect="1" noChangeArrowheads="1"/>
          </p:cNvPicPr>
          <p:nvPr/>
        </p:nvPicPr>
        <p:blipFill>
          <a:blip r:embed="rId3"/>
          <a:srcRect/>
          <a:stretch>
            <a:fillRect/>
          </a:stretch>
        </p:blipFill>
        <p:spPr bwMode="auto">
          <a:xfrm>
            <a:off x="0" y="-520700"/>
            <a:ext cx="4919663" cy="7543800"/>
          </a:xfrm>
          <a:prstGeom prst="rect">
            <a:avLst/>
          </a:prstGeom>
          <a:noFill/>
          <a:ln w="9525">
            <a:noFill/>
            <a:miter lim="800000"/>
            <a:headEnd/>
            <a:tailEnd/>
          </a:ln>
        </p:spPr>
      </p:pic>
      <p:sp>
        <p:nvSpPr>
          <p:cNvPr id="6" name="Rectangle 5"/>
          <p:cNvSpPr/>
          <p:nvPr/>
        </p:nvSpPr>
        <p:spPr>
          <a:xfrm>
            <a:off x="4919662" y="0"/>
            <a:ext cx="4224337"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smtClean="0"/>
          </a:p>
          <a:p>
            <a:pPr algn="ctr"/>
            <a:r>
              <a:rPr lang="en-US" sz="2800" dirty="0" smtClean="0"/>
              <a:t>Hypothesis: </a:t>
            </a:r>
            <a:r>
              <a:rPr lang="en-US" sz="2800" dirty="0" smtClean="0">
                <a:solidFill>
                  <a:srgbClr val="FFFF00"/>
                </a:solidFill>
              </a:rPr>
              <a:t>ancient hunters carrying Haplotype Q1a spoke a language ancestral to Ket</a:t>
            </a:r>
            <a:r>
              <a:rPr lang="en-US" sz="2800" dirty="0" smtClean="0"/>
              <a:t>.</a:t>
            </a:r>
          </a:p>
          <a:p>
            <a:pPr algn="ctr"/>
            <a:endParaRPr lang="en-US" sz="2800" dirty="0" smtClean="0"/>
          </a:p>
          <a:p>
            <a:pPr algn="ctr"/>
            <a:r>
              <a:rPr lang="en-US" sz="2800" dirty="0" smtClean="0"/>
              <a:t>In historic times, </a:t>
            </a:r>
            <a:r>
              <a:rPr lang="en-US" sz="2800" dirty="0" err="1" smtClean="0"/>
              <a:t>Kets</a:t>
            </a:r>
            <a:r>
              <a:rPr lang="en-US" sz="2800" dirty="0" smtClean="0"/>
              <a:t> were </a:t>
            </a:r>
            <a:r>
              <a:rPr lang="en-US" sz="2800" dirty="0" err="1" smtClean="0"/>
              <a:t>patriarchial</a:t>
            </a:r>
            <a:r>
              <a:rPr lang="en-US" sz="2800" dirty="0" smtClean="0"/>
              <a:t> and exogamous.</a:t>
            </a:r>
          </a:p>
          <a:p>
            <a:pPr algn="ctr"/>
            <a:r>
              <a:rPr lang="en-US" sz="2800" dirty="0" smtClean="0"/>
              <a:t>Wives taken from other groups became part of the father’s clan and spoke Ket, as did their children.</a:t>
            </a:r>
          </a:p>
          <a:p>
            <a:pPr algn="ctr"/>
            <a:endParaRPr lang="en-US" dirty="0" smtClean="0"/>
          </a:p>
          <a:p>
            <a:pPr algn="ctr"/>
            <a:endParaRPr lang="en-US" dirty="0"/>
          </a:p>
        </p:txBody>
      </p:sp>
      <p:sp>
        <p:nvSpPr>
          <p:cNvPr id="2" name="TextBox 1"/>
          <p:cNvSpPr txBox="1"/>
          <p:nvPr/>
        </p:nvSpPr>
        <p:spPr>
          <a:xfrm>
            <a:off x="533400" y="165648"/>
            <a:ext cx="3764597" cy="369332"/>
          </a:xfrm>
          <a:prstGeom prst="rect">
            <a:avLst/>
          </a:prstGeom>
          <a:noFill/>
        </p:spPr>
        <p:txBody>
          <a:bodyPr wrap="none" rtlCol="0">
            <a:spAutoFit/>
          </a:bodyPr>
          <a:lstStyle/>
          <a:p>
            <a:r>
              <a:rPr lang="en-US" dirty="0" err="1" smtClean="0"/>
              <a:t>Ket</a:t>
            </a:r>
            <a:r>
              <a:rPr lang="en-US" dirty="0" smtClean="0"/>
              <a:t> man (Hans </a:t>
            </a:r>
            <a:r>
              <a:rPr lang="en-US" dirty="0" err="1" smtClean="0"/>
              <a:t>Findeisen</a:t>
            </a:r>
            <a:r>
              <a:rPr lang="en-US" dirty="0" smtClean="0"/>
              <a:t> photo, 1927)</a:t>
            </a:r>
            <a:endParaRPr lang="en-US" dirty="0"/>
          </a:p>
        </p:txBody>
      </p:sp>
    </p:spTree>
    <p:extLst>
      <p:ext uri="{BB962C8B-B14F-4D97-AF65-F5344CB8AC3E}">
        <p14:creationId xmlns:p14="http://schemas.microsoft.com/office/powerpoint/2010/main" val="165515905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6"/>
          <p:cNvSpPr>
            <a:spLocks noGrp="1" noChangeArrowheads="1"/>
          </p:cNvSpPr>
          <p:nvPr>
            <p:ph type="body" idx="4294967295"/>
          </p:nvPr>
        </p:nvSpPr>
        <p:spPr>
          <a:xfrm>
            <a:off x="0" y="1524000"/>
            <a:ext cx="7772400" cy="4114800"/>
          </a:xfrm>
          <a:noFill/>
        </p:spPr>
        <p:txBody>
          <a:bodyPr/>
          <a:lstStyle/>
          <a:p>
            <a:pPr>
              <a:spcBef>
                <a:spcPct val="0"/>
              </a:spcBef>
              <a:buFontTx/>
              <a:buNone/>
            </a:pPr>
            <a:r>
              <a:rPr lang="en-US" sz="1300" dirty="0" smtClean="0">
                <a:solidFill>
                  <a:schemeClr val="bg1"/>
                </a:solidFill>
              </a:rPr>
              <a:t> ,</a:t>
            </a:r>
            <a:endParaRPr lang="en-US" sz="1300" dirty="0">
              <a:solidFill>
                <a:schemeClr val="bg1"/>
              </a:solidFill>
            </a:endParaRPr>
          </a:p>
          <a:p>
            <a:pPr>
              <a:spcBef>
                <a:spcPct val="0"/>
              </a:spcBef>
              <a:buFontTx/>
              <a:buNone/>
            </a:pPr>
            <a:r>
              <a:rPr lang="en-US" sz="1300" dirty="0" smtClean="0">
                <a:solidFill>
                  <a:schemeClr val="bg1"/>
                </a:solidFill>
              </a:rPr>
              <a:t>  </a:t>
            </a:r>
            <a:endParaRPr lang="en-US" sz="1300" dirty="0"/>
          </a:p>
        </p:txBody>
      </p:sp>
      <p:pic>
        <p:nvPicPr>
          <p:cNvPr id="9" name="Picture 8" descr="10.JPG"/>
          <p:cNvPicPr>
            <a:picLocks noChangeAspect="1"/>
          </p:cNvPicPr>
          <p:nvPr/>
        </p:nvPicPr>
        <p:blipFill>
          <a:blip r:embed="rId3"/>
          <a:stretch>
            <a:fillRect/>
          </a:stretch>
        </p:blipFill>
        <p:spPr>
          <a:xfrm>
            <a:off x="-406400" y="0"/>
            <a:ext cx="5326062" cy="7608660"/>
          </a:xfrm>
          <a:prstGeom prst="rect">
            <a:avLst/>
          </a:prstGeom>
        </p:spPr>
      </p:pic>
      <p:sp>
        <p:nvSpPr>
          <p:cNvPr id="5" name="Rectangle 4"/>
          <p:cNvSpPr/>
          <p:nvPr/>
        </p:nvSpPr>
        <p:spPr>
          <a:xfrm>
            <a:off x="4699000" y="0"/>
            <a:ext cx="4597399"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smtClean="0"/>
          </a:p>
          <a:p>
            <a:pPr algn="ctr"/>
            <a:r>
              <a:rPr lang="en-US" sz="2800" dirty="0" smtClean="0"/>
              <a:t>Hypothesis: </a:t>
            </a:r>
            <a:r>
              <a:rPr lang="en-US" sz="2800" dirty="0" smtClean="0">
                <a:solidFill>
                  <a:srgbClr val="FFFF00"/>
                </a:solidFill>
              </a:rPr>
              <a:t>The original predominant Ket Mt-DNA </a:t>
            </a:r>
            <a:r>
              <a:rPr lang="en-US" sz="2800" dirty="0" err="1" smtClean="0">
                <a:solidFill>
                  <a:srgbClr val="FFFF00"/>
                </a:solidFill>
              </a:rPr>
              <a:t>haplogroup</a:t>
            </a:r>
            <a:r>
              <a:rPr lang="en-US" sz="2800" dirty="0" smtClean="0">
                <a:solidFill>
                  <a:srgbClr val="FFFF00"/>
                </a:solidFill>
              </a:rPr>
              <a:t> was A</a:t>
            </a:r>
          </a:p>
          <a:p>
            <a:pPr algn="ctr"/>
            <a:endParaRPr lang="en-US" sz="2800" dirty="0" smtClean="0"/>
          </a:p>
          <a:p>
            <a:pPr algn="ctr"/>
            <a:r>
              <a:rPr lang="en-US" sz="2800" dirty="0" smtClean="0"/>
              <a:t>Other </a:t>
            </a:r>
            <a:r>
              <a:rPr lang="en-US" sz="2800" dirty="0" err="1" smtClean="0"/>
              <a:t>Ket</a:t>
            </a:r>
            <a:r>
              <a:rPr lang="en-US" sz="2800" dirty="0" smtClean="0"/>
              <a:t> Mt-DNA </a:t>
            </a:r>
            <a:r>
              <a:rPr lang="en-US" sz="2800" dirty="0" err="1" smtClean="0"/>
              <a:t>haplogroups</a:t>
            </a:r>
            <a:r>
              <a:rPr lang="en-US" sz="2800" dirty="0" smtClean="0"/>
              <a:t> U, F (now the majority) derive from ancient Baikal fisher-folk.</a:t>
            </a:r>
          </a:p>
          <a:p>
            <a:pPr algn="ctr"/>
            <a:endParaRPr lang="en-US" sz="2800" dirty="0" smtClean="0"/>
          </a:p>
          <a:p>
            <a:pPr algn="ctr"/>
            <a:r>
              <a:rPr lang="en-US" sz="2800" dirty="0" smtClean="0"/>
              <a:t>Mt-</a:t>
            </a:r>
            <a:r>
              <a:rPr lang="en-US" sz="2800" dirty="0" err="1" smtClean="0"/>
              <a:t>haplogroups</a:t>
            </a:r>
            <a:r>
              <a:rPr lang="en-US" sz="2800" dirty="0" smtClean="0"/>
              <a:t> H, C in the Ket are more recent admixtures from </a:t>
            </a:r>
            <a:r>
              <a:rPr lang="en-US" sz="2800" dirty="0" err="1" smtClean="0"/>
              <a:t>Selkup</a:t>
            </a:r>
            <a:r>
              <a:rPr lang="en-US" sz="2800" dirty="0" smtClean="0"/>
              <a:t> and other contemporary neighbors.</a:t>
            </a:r>
          </a:p>
          <a:p>
            <a:pPr algn="ctr"/>
            <a:endParaRPr lang="en-US" sz="2800" dirty="0" smtClean="0"/>
          </a:p>
          <a:p>
            <a:pPr algn="ctr"/>
            <a:endParaRPr lang="en-US" dirty="0" smtClean="0"/>
          </a:p>
          <a:p>
            <a:pPr algn="ctr"/>
            <a:endParaRPr lang="en-US" dirty="0"/>
          </a:p>
        </p:txBody>
      </p:sp>
      <p:sp>
        <p:nvSpPr>
          <p:cNvPr id="2" name="TextBox 1"/>
          <p:cNvSpPr txBox="1"/>
          <p:nvPr/>
        </p:nvSpPr>
        <p:spPr>
          <a:xfrm>
            <a:off x="2131300" y="5720529"/>
            <a:ext cx="2685163" cy="646331"/>
          </a:xfrm>
          <a:prstGeom prst="rect">
            <a:avLst/>
          </a:prstGeom>
          <a:noFill/>
        </p:spPr>
        <p:txBody>
          <a:bodyPr wrap="none" rtlCol="0">
            <a:spAutoFit/>
          </a:bodyPr>
          <a:lstStyle/>
          <a:p>
            <a:r>
              <a:rPr lang="en-US" dirty="0" smtClean="0">
                <a:solidFill>
                  <a:srgbClr val="FFFF00"/>
                </a:solidFill>
              </a:rPr>
              <a:t>   Ket mother </a:t>
            </a:r>
          </a:p>
          <a:p>
            <a:r>
              <a:rPr lang="en-US" dirty="0" smtClean="0">
                <a:solidFill>
                  <a:srgbClr val="FFFF00"/>
                </a:solidFill>
              </a:rPr>
              <a:t>    (</a:t>
            </a:r>
            <a:r>
              <a:rPr lang="en-US" dirty="0" err="1" smtClean="0">
                <a:solidFill>
                  <a:srgbClr val="FFFF00"/>
                </a:solidFill>
              </a:rPr>
              <a:t>V.Anuchin</a:t>
            </a:r>
            <a:r>
              <a:rPr lang="en-US" dirty="0" smtClean="0">
                <a:solidFill>
                  <a:srgbClr val="FFFF00"/>
                </a:solidFill>
              </a:rPr>
              <a:t> photo, 1906)</a:t>
            </a:r>
            <a:endParaRPr lang="en-US" dirty="0">
              <a:solidFill>
                <a:srgbClr val="FFFF00"/>
              </a:solidFill>
            </a:endParaRPr>
          </a:p>
        </p:txBody>
      </p:sp>
    </p:spTree>
    <p:extLst>
      <p:ext uri="{BB962C8B-B14F-4D97-AF65-F5344CB8AC3E}">
        <p14:creationId xmlns:p14="http://schemas.microsoft.com/office/powerpoint/2010/main" val="281291490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0" y="274638"/>
            <a:ext cx="8229600" cy="1143000"/>
          </a:xfrm>
        </p:spPr>
        <p:txBody>
          <a:bodyPr/>
          <a:lstStyle/>
          <a:p>
            <a:pPr eaLnBrk="1" hangingPunct="1"/>
            <a:r>
              <a:rPr lang="en-US"/>
              <a:t>microblades</a:t>
            </a:r>
          </a:p>
        </p:txBody>
      </p:sp>
      <p:pic>
        <p:nvPicPr>
          <p:cNvPr id="24579" name="Picture 4" descr="mb-distribution"/>
          <p:cNvPicPr>
            <a:picLocks noChangeAspect="1" noChangeArrowheads="1"/>
          </p:cNvPicPr>
          <p:nvPr/>
        </p:nvPicPr>
        <p:blipFill>
          <a:blip r:embed="rId3"/>
          <a:srcRect/>
          <a:stretch>
            <a:fillRect/>
          </a:stretch>
        </p:blipFill>
        <p:spPr bwMode="auto">
          <a:xfrm>
            <a:off x="-1447800" y="0"/>
            <a:ext cx="12353925" cy="7158038"/>
          </a:xfrm>
          <a:prstGeom prst="rect">
            <a:avLst/>
          </a:prstGeom>
          <a:noFill/>
          <a:ln w="9525">
            <a:noFill/>
            <a:miter lim="800000"/>
            <a:headEnd/>
            <a:tailEnd/>
          </a:ln>
        </p:spPr>
      </p:pic>
      <p:sp>
        <p:nvSpPr>
          <p:cNvPr id="5" name="Rectangle 4"/>
          <p:cNvSpPr/>
          <p:nvPr/>
        </p:nvSpPr>
        <p:spPr>
          <a:xfrm>
            <a:off x="0" y="5740400"/>
            <a:ext cx="9144000" cy="1417638"/>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smtClean="0"/>
              <a:t>Microblade</a:t>
            </a:r>
            <a:r>
              <a:rPr lang="en-US" sz="2400" dirty="0" smtClean="0"/>
              <a:t>-creating big game hunters expansion during the last phase of the Pleistocene</a:t>
            </a:r>
          </a:p>
          <a:p>
            <a:pPr algn="ctr"/>
            <a:endParaRPr lang="en-US" sz="2400" dirty="0"/>
          </a:p>
        </p:txBody>
      </p:sp>
      <p:sp>
        <p:nvSpPr>
          <p:cNvPr id="7" name="Explosion 1 6"/>
          <p:cNvSpPr/>
          <p:nvPr/>
        </p:nvSpPr>
        <p:spPr>
          <a:xfrm>
            <a:off x="2239645" y="1574800"/>
            <a:ext cx="1786255" cy="917576"/>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 + A </a:t>
            </a:r>
            <a:endParaRPr lang="en-US" dirty="0"/>
          </a:p>
        </p:txBody>
      </p:sp>
      <p:pic>
        <p:nvPicPr>
          <p:cNvPr id="8" name="Picture 7" descr="800px-Lithic_flake.png"/>
          <p:cNvPicPr>
            <a:picLocks noChangeAspect="1"/>
          </p:cNvPicPr>
          <p:nvPr/>
        </p:nvPicPr>
        <p:blipFill>
          <a:blip r:embed="rId4"/>
          <a:stretch>
            <a:fillRect/>
          </a:stretch>
        </p:blipFill>
        <p:spPr>
          <a:xfrm>
            <a:off x="958508" y="3175000"/>
            <a:ext cx="4413592" cy="2565400"/>
          </a:xfrm>
          <a:prstGeom prst="rect">
            <a:avLst/>
          </a:prstGeom>
        </p:spPr>
      </p:pic>
      <p:pic>
        <p:nvPicPr>
          <p:cNvPr id="10" name="Picture 9" descr="Ideal for AW_500x500.JPG"/>
          <p:cNvPicPr>
            <a:picLocks noChangeAspect="1"/>
          </p:cNvPicPr>
          <p:nvPr/>
        </p:nvPicPr>
        <p:blipFill>
          <a:blip r:embed="rId5"/>
          <a:stretch>
            <a:fillRect/>
          </a:stretch>
        </p:blipFill>
        <p:spPr>
          <a:xfrm>
            <a:off x="5372100" y="3151911"/>
            <a:ext cx="3886619" cy="2588489"/>
          </a:xfrm>
          <a:prstGeom prst="rect">
            <a:avLst/>
          </a:prstGeom>
        </p:spPr>
      </p:pic>
    </p:spTree>
    <p:extLst>
      <p:ext uri="{BB962C8B-B14F-4D97-AF65-F5344CB8AC3E}">
        <p14:creationId xmlns:p14="http://schemas.microsoft.com/office/powerpoint/2010/main" val="242684296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dtgftgretregh.jpg"/>
          <p:cNvPicPr>
            <a:picLocks noChangeAspect="1"/>
          </p:cNvPicPr>
          <p:nvPr/>
        </p:nvPicPr>
        <p:blipFill>
          <a:blip r:embed="rId2"/>
          <a:stretch>
            <a:fillRect/>
          </a:stretch>
        </p:blipFill>
        <p:spPr>
          <a:xfrm>
            <a:off x="0" y="0"/>
            <a:ext cx="9144000" cy="6188085"/>
          </a:xfrm>
          <a:prstGeom prst="rect">
            <a:avLst/>
          </a:prstGeom>
        </p:spPr>
      </p:pic>
      <p:sp>
        <p:nvSpPr>
          <p:cNvPr id="5" name="Rectangle 4"/>
          <p:cNvSpPr/>
          <p:nvPr/>
        </p:nvSpPr>
        <p:spPr>
          <a:xfrm>
            <a:off x="0" y="5969000"/>
            <a:ext cx="9144000" cy="88899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Q1 </a:t>
            </a:r>
            <a:r>
              <a:rPr lang="en-US" dirty="0" err="1" smtClean="0"/>
              <a:t>haplogroup</a:t>
            </a:r>
            <a:r>
              <a:rPr lang="en-US" dirty="0" smtClean="0"/>
              <a:t> became dominant among the already established Pacific Rim populations of Mt-</a:t>
            </a:r>
            <a:r>
              <a:rPr lang="en-US" dirty="0" err="1" smtClean="0"/>
              <a:t>haplogroups</a:t>
            </a:r>
            <a:r>
              <a:rPr lang="en-US" dirty="0" smtClean="0"/>
              <a:t> B,C,D. The Q males eventually displace the earlier North Pacific Y-</a:t>
            </a:r>
            <a:r>
              <a:rPr lang="en-US" dirty="0" err="1" smtClean="0"/>
              <a:t>haplogroups</a:t>
            </a:r>
            <a:r>
              <a:rPr lang="en-US" dirty="0" smtClean="0"/>
              <a:t>. They also bring a new Mt-</a:t>
            </a:r>
            <a:r>
              <a:rPr lang="en-US" dirty="0" err="1" smtClean="0"/>
              <a:t>haplogroup</a:t>
            </a:r>
            <a:r>
              <a:rPr lang="en-US" dirty="0" smtClean="0"/>
              <a:t>:  A.</a:t>
            </a:r>
            <a:endParaRPr lang="en-US" dirty="0"/>
          </a:p>
        </p:txBody>
      </p:sp>
      <p:sp>
        <p:nvSpPr>
          <p:cNvPr id="6" name="TextBox 5"/>
          <p:cNvSpPr txBox="1"/>
          <p:nvPr/>
        </p:nvSpPr>
        <p:spPr>
          <a:xfrm>
            <a:off x="0" y="2921000"/>
            <a:ext cx="2774317" cy="1200328"/>
          </a:xfrm>
          <a:prstGeom prst="rect">
            <a:avLst/>
          </a:prstGeom>
          <a:noFill/>
        </p:spPr>
        <p:txBody>
          <a:bodyPr wrap="none" rtlCol="0">
            <a:spAutoFit/>
          </a:bodyPr>
          <a:lstStyle/>
          <a:p>
            <a:r>
              <a:rPr lang="en-US" sz="2400" dirty="0" err="1" smtClean="0"/>
              <a:t>Microblade</a:t>
            </a:r>
            <a:r>
              <a:rPr lang="en-US" sz="2400" dirty="0" smtClean="0"/>
              <a:t> Hunter</a:t>
            </a:r>
          </a:p>
          <a:p>
            <a:r>
              <a:rPr lang="en-US" sz="2400" dirty="0" smtClean="0">
                <a:solidFill>
                  <a:srgbClr val="FF0000"/>
                </a:solidFill>
              </a:rPr>
              <a:t>            Q </a:t>
            </a:r>
            <a:r>
              <a:rPr lang="en-US" sz="2400" dirty="0" smtClean="0"/>
              <a:t>+</a:t>
            </a:r>
            <a:r>
              <a:rPr lang="en-US" sz="2400" dirty="0" smtClean="0">
                <a:solidFill>
                  <a:srgbClr val="FF0000"/>
                </a:solidFill>
              </a:rPr>
              <a:t> </a:t>
            </a:r>
            <a:r>
              <a:rPr lang="en-US" sz="2400" dirty="0" smtClean="0">
                <a:solidFill>
                  <a:srgbClr val="0000FF"/>
                </a:solidFill>
              </a:rPr>
              <a:t>A</a:t>
            </a:r>
          </a:p>
          <a:p>
            <a:r>
              <a:rPr lang="en-US" sz="2400" dirty="0" smtClean="0"/>
              <a:t>Dispersal Hypothesis</a:t>
            </a:r>
            <a:endParaRPr lang="en-US" sz="2400" dirty="0"/>
          </a:p>
        </p:txBody>
      </p:sp>
    </p:spTree>
    <p:extLst>
      <p:ext uri="{BB962C8B-B14F-4D97-AF65-F5344CB8AC3E}">
        <p14:creationId xmlns:p14="http://schemas.microsoft.com/office/powerpoint/2010/main" val="322936212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e_age_map.jpg"/>
          <p:cNvPicPr>
            <a:picLocks noChangeAspect="1"/>
          </p:cNvPicPr>
          <p:nvPr/>
        </p:nvPicPr>
        <p:blipFill>
          <a:blip r:embed="rId2"/>
          <a:stretch>
            <a:fillRect/>
          </a:stretch>
        </p:blipFill>
        <p:spPr>
          <a:xfrm>
            <a:off x="-4948735" y="-381000"/>
            <a:ext cx="14722813" cy="8902700"/>
          </a:xfrm>
          <a:prstGeom prst="rect">
            <a:avLst/>
          </a:prstGeom>
        </p:spPr>
      </p:pic>
      <p:sp>
        <p:nvSpPr>
          <p:cNvPr id="5" name="Rectangle 4"/>
          <p:cNvSpPr/>
          <p:nvPr/>
        </p:nvSpPr>
        <p:spPr>
          <a:xfrm>
            <a:off x="0" y="5529262"/>
            <a:ext cx="9144000" cy="1328738"/>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t>Hypothetical human DNA distribution in Northern Asia prior to the colonization of the Americas (before 15,000 years ago)  </a:t>
            </a:r>
          </a:p>
          <a:p>
            <a:pPr algn="ctr"/>
            <a:r>
              <a:rPr lang="en-US" sz="2600" dirty="0" smtClean="0">
                <a:solidFill>
                  <a:srgbClr val="FF0000"/>
                </a:solidFill>
              </a:rPr>
              <a:t>Red = Y-DNA </a:t>
            </a:r>
            <a:r>
              <a:rPr lang="en-US" sz="2600" dirty="0" err="1" smtClean="0">
                <a:solidFill>
                  <a:srgbClr val="FF0000"/>
                </a:solidFill>
              </a:rPr>
              <a:t>haplogroups</a:t>
            </a:r>
            <a:r>
              <a:rPr lang="en-US" sz="2600" dirty="0" smtClean="0"/>
              <a:t>, </a:t>
            </a:r>
            <a:r>
              <a:rPr lang="en-US" sz="2600" dirty="0" smtClean="0">
                <a:solidFill>
                  <a:srgbClr val="0000FF"/>
                </a:solidFill>
              </a:rPr>
              <a:t>Blue = Mt-DNA </a:t>
            </a:r>
            <a:r>
              <a:rPr lang="en-US" sz="2600" dirty="0" err="1" smtClean="0">
                <a:solidFill>
                  <a:srgbClr val="0000FF"/>
                </a:solidFill>
              </a:rPr>
              <a:t>haplogroups</a:t>
            </a:r>
            <a:r>
              <a:rPr lang="en-US" sz="2600" dirty="0" smtClean="0"/>
              <a:t>.</a:t>
            </a:r>
            <a:endParaRPr lang="en-US" sz="2600" dirty="0"/>
          </a:p>
        </p:txBody>
      </p:sp>
      <p:sp>
        <p:nvSpPr>
          <p:cNvPr id="7" name="TextBox 6"/>
          <p:cNvSpPr txBox="1"/>
          <p:nvPr/>
        </p:nvSpPr>
        <p:spPr>
          <a:xfrm>
            <a:off x="4827524" y="2141449"/>
            <a:ext cx="1201095" cy="646331"/>
          </a:xfrm>
          <a:prstGeom prst="rect">
            <a:avLst/>
          </a:prstGeom>
          <a:noFill/>
        </p:spPr>
        <p:txBody>
          <a:bodyPr wrap="none" rtlCol="0">
            <a:spAutoFit/>
          </a:bodyPr>
          <a:lstStyle/>
          <a:p>
            <a:r>
              <a:rPr lang="en-US" sz="3600" dirty="0" smtClean="0">
                <a:solidFill>
                  <a:srgbClr val="FF0000"/>
                </a:solidFill>
              </a:rPr>
              <a:t>Q</a:t>
            </a:r>
            <a:r>
              <a:rPr lang="en-US" sz="3600" dirty="0" smtClean="0"/>
              <a:t> + </a:t>
            </a:r>
            <a:r>
              <a:rPr lang="en-US" sz="3600" dirty="0" smtClean="0">
                <a:solidFill>
                  <a:srgbClr val="0000FF"/>
                </a:solidFill>
              </a:rPr>
              <a:t>A</a:t>
            </a:r>
            <a:endParaRPr lang="en-US" sz="3600" dirty="0">
              <a:solidFill>
                <a:srgbClr val="0000FF"/>
              </a:solidFill>
            </a:endParaRPr>
          </a:p>
        </p:txBody>
      </p:sp>
      <p:sp>
        <p:nvSpPr>
          <p:cNvPr id="8" name="TextBox 7"/>
          <p:cNvSpPr txBox="1"/>
          <p:nvPr/>
        </p:nvSpPr>
        <p:spPr>
          <a:xfrm rot="20173745">
            <a:off x="6100393" y="1626692"/>
            <a:ext cx="2557912" cy="646331"/>
          </a:xfrm>
          <a:prstGeom prst="rect">
            <a:avLst/>
          </a:prstGeom>
          <a:noFill/>
        </p:spPr>
        <p:txBody>
          <a:bodyPr wrap="none" rtlCol="0">
            <a:spAutoFit/>
          </a:bodyPr>
          <a:lstStyle/>
          <a:p>
            <a:r>
              <a:rPr lang="en-US" sz="3600" dirty="0" smtClean="0">
                <a:solidFill>
                  <a:srgbClr val="0000FF"/>
                </a:solidFill>
              </a:rPr>
              <a:t>       B C D</a:t>
            </a:r>
            <a:r>
              <a:rPr lang="en-US" sz="3600" dirty="0" smtClean="0"/>
              <a:t> + </a:t>
            </a:r>
            <a:r>
              <a:rPr lang="en-US" sz="3600" dirty="0" smtClean="0">
                <a:solidFill>
                  <a:srgbClr val="FF0000"/>
                </a:solidFill>
              </a:rPr>
              <a:t>?</a:t>
            </a:r>
            <a:endParaRPr lang="en-US" sz="3600" dirty="0">
              <a:solidFill>
                <a:srgbClr val="0000FF"/>
              </a:solidFill>
            </a:endParaRPr>
          </a:p>
        </p:txBody>
      </p:sp>
      <p:sp>
        <p:nvSpPr>
          <p:cNvPr id="6" name="TextBox 5"/>
          <p:cNvSpPr txBox="1"/>
          <p:nvPr/>
        </p:nvSpPr>
        <p:spPr>
          <a:xfrm>
            <a:off x="4744299" y="1818283"/>
            <a:ext cx="1621959" cy="646331"/>
          </a:xfrm>
          <a:prstGeom prst="rect">
            <a:avLst/>
          </a:prstGeom>
          <a:noFill/>
        </p:spPr>
        <p:txBody>
          <a:bodyPr wrap="none" rtlCol="0">
            <a:spAutoFit/>
          </a:bodyPr>
          <a:lstStyle/>
          <a:p>
            <a:r>
              <a:rPr lang="en-US" dirty="0" smtClean="0"/>
              <a:t> </a:t>
            </a:r>
            <a:r>
              <a:rPr lang="en-US" dirty="0" err="1" smtClean="0"/>
              <a:t>microblade</a:t>
            </a:r>
            <a:endParaRPr lang="en-US" dirty="0" smtClean="0"/>
          </a:p>
          <a:p>
            <a:r>
              <a:rPr lang="en-US" dirty="0" smtClean="0"/>
              <a:t>hunting culture</a:t>
            </a:r>
            <a:endParaRPr lang="en-US" dirty="0"/>
          </a:p>
        </p:txBody>
      </p:sp>
      <p:sp>
        <p:nvSpPr>
          <p:cNvPr id="9" name="TextBox 8"/>
          <p:cNvSpPr txBox="1"/>
          <p:nvPr/>
        </p:nvSpPr>
        <p:spPr>
          <a:xfrm rot="19859724">
            <a:off x="6630661" y="2050443"/>
            <a:ext cx="2300630" cy="646331"/>
          </a:xfrm>
          <a:prstGeom prst="rect">
            <a:avLst/>
          </a:prstGeom>
          <a:noFill/>
        </p:spPr>
        <p:txBody>
          <a:bodyPr wrap="none" rtlCol="0">
            <a:spAutoFit/>
          </a:bodyPr>
          <a:lstStyle/>
          <a:p>
            <a:r>
              <a:rPr lang="en-US" dirty="0" smtClean="0"/>
              <a:t>     Pacific Rim tribes of</a:t>
            </a:r>
          </a:p>
          <a:p>
            <a:r>
              <a:rPr lang="en-US" dirty="0" smtClean="0"/>
              <a:t>          diverse origins </a:t>
            </a:r>
          </a:p>
        </p:txBody>
      </p:sp>
      <p:sp>
        <p:nvSpPr>
          <p:cNvPr id="10" name="TextBox 9"/>
          <p:cNvSpPr txBox="1"/>
          <p:nvPr/>
        </p:nvSpPr>
        <p:spPr>
          <a:xfrm>
            <a:off x="3086100" y="2787780"/>
            <a:ext cx="497868" cy="369332"/>
          </a:xfrm>
          <a:prstGeom prst="rect">
            <a:avLst/>
          </a:prstGeom>
          <a:noFill/>
        </p:spPr>
        <p:txBody>
          <a:bodyPr wrap="square" rtlCol="0">
            <a:spAutoFit/>
          </a:bodyPr>
          <a:lstStyle/>
          <a:p>
            <a:r>
              <a:rPr lang="en-US" dirty="0" smtClean="0">
                <a:solidFill>
                  <a:srgbClr val="0000FF"/>
                </a:solidFill>
              </a:rPr>
              <a:t>U</a:t>
            </a:r>
            <a:endParaRPr lang="en-US" dirty="0">
              <a:solidFill>
                <a:srgbClr val="0000FF"/>
              </a:solidFill>
            </a:endParaRPr>
          </a:p>
        </p:txBody>
      </p:sp>
      <p:sp>
        <p:nvSpPr>
          <p:cNvPr id="11" name="TextBox 10"/>
          <p:cNvSpPr txBox="1"/>
          <p:nvPr/>
        </p:nvSpPr>
        <p:spPr>
          <a:xfrm>
            <a:off x="3431729" y="2667154"/>
            <a:ext cx="304478" cy="369332"/>
          </a:xfrm>
          <a:prstGeom prst="rect">
            <a:avLst/>
          </a:prstGeom>
          <a:noFill/>
        </p:spPr>
        <p:txBody>
          <a:bodyPr wrap="none" rtlCol="0">
            <a:spAutoFit/>
          </a:bodyPr>
          <a:lstStyle/>
          <a:p>
            <a:r>
              <a:rPr lang="en-US" dirty="0" smtClean="0">
                <a:solidFill>
                  <a:srgbClr val="0000FF"/>
                </a:solidFill>
              </a:rPr>
              <a:t>X</a:t>
            </a:r>
            <a:endParaRPr lang="en-US" dirty="0">
              <a:solidFill>
                <a:srgbClr val="0000FF"/>
              </a:solidFill>
            </a:endParaRPr>
          </a:p>
        </p:txBody>
      </p:sp>
      <p:sp>
        <p:nvSpPr>
          <p:cNvPr id="12" name="TextBox 11"/>
          <p:cNvSpPr txBox="1"/>
          <p:nvPr/>
        </p:nvSpPr>
        <p:spPr>
          <a:xfrm>
            <a:off x="4827524" y="2851820"/>
            <a:ext cx="290727" cy="369332"/>
          </a:xfrm>
          <a:prstGeom prst="rect">
            <a:avLst/>
          </a:prstGeom>
          <a:noFill/>
        </p:spPr>
        <p:txBody>
          <a:bodyPr wrap="none" rtlCol="0">
            <a:spAutoFit/>
          </a:bodyPr>
          <a:lstStyle/>
          <a:p>
            <a:r>
              <a:rPr lang="en-US" dirty="0" smtClean="0">
                <a:solidFill>
                  <a:srgbClr val="0000FF"/>
                </a:solidFill>
              </a:rPr>
              <a:t>F</a:t>
            </a:r>
            <a:endParaRPr lang="en-US" dirty="0">
              <a:solidFill>
                <a:srgbClr val="0000FF"/>
              </a:solidFill>
            </a:endParaRPr>
          </a:p>
        </p:txBody>
      </p:sp>
      <p:sp>
        <p:nvSpPr>
          <p:cNvPr id="13" name="TextBox 12"/>
          <p:cNvSpPr txBox="1"/>
          <p:nvPr/>
        </p:nvSpPr>
        <p:spPr>
          <a:xfrm>
            <a:off x="6366258" y="2787780"/>
            <a:ext cx="312906" cy="369332"/>
          </a:xfrm>
          <a:prstGeom prst="rect">
            <a:avLst/>
          </a:prstGeom>
          <a:noFill/>
        </p:spPr>
        <p:txBody>
          <a:bodyPr wrap="none" rtlCol="0">
            <a:spAutoFit/>
          </a:bodyPr>
          <a:lstStyle/>
          <a:p>
            <a:r>
              <a:rPr lang="en-US" dirty="0" smtClean="0">
                <a:solidFill>
                  <a:srgbClr val="FF0000"/>
                </a:solidFill>
              </a:rPr>
              <a:t>C</a:t>
            </a:r>
            <a:endParaRPr lang="en-US" dirty="0">
              <a:solidFill>
                <a:srgbClr val="0000FF"/>
              </a:solidFill>
            </a:endParaRPr>
          </a:p>
        </p:txBody>
      </p:sp>
      <p:sp>
        <p:nvSpPr>
          <p:cNvPr id="14" name="Donut 13"/>
          <p:cNvSpPr/>
          <p:nvPr/>
        </p:nvSpPr>
        <p:spPr>
          <a:xfrm>
            <a:off x="4533900" y="1818283"/>
            <a:ext cx="1832358" cy="988860"/>
          </a:xfrm>
          <a:prstGeom prst="donut">
            <a:avLst>
              <a:gd name="adj" fmla="val 5694"/>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Donut 14"/>
          <p:cNvSpPr/>
          <p:nvPr/>
        </p:nvSpPr>
        <p:spPr>
          <a:xfrm rot="19990929">
            <a:off x="6705217" y="1367501"/>
            <a:ext cx="2136547" cy="1453176"/>
          </a:xfrm>
          <a:prstGeom prst="donut">
            <a:avLst>
              <a:gd name="adj" fmla="val 5694"/>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402368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nic.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508996" cy="6860381"/>
          </a:xfrm>
          <a:prstGeom prst="rect">
            <a:avLst/>
          </a:prstGeom>
        </p:spPr>
      </p:pic>
      <p:sp>
        <p:nvSpPr>
          <p:cNvPr id="3" name="Rectangle 2"/>
          <p:cNvSpPr/>
          <p:nvPr/>
        </p:nvSpPr>
        <p:spPr>
          <a:xfrm>
            <a:off x="6508996" y="-2"/>
            <a:ext cx="2635004" cy="6858001"/>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S.A. </a:t>
            </a:r>
            <a:r>
              <a:rPr lang="en-US" sz="2000" dirty="0" err="1" smtClean="0"/>
              <a:t>Starostin’s</a:t>
            </a:r>
            <a:r>
              <a:rPr lang="en-US" sz="2000" dirty="0" smtClean="0"/>
              <a:t> reconstruction of the phonological system of Old Chinese (1989) is widely known.</a:t>
            </a:r>
          </a:p>
          <a:p>
            <a:pPr algn="ctr"/>
            <a:endParaRPr lang="en-US" dirty="0"/>
          </a:p>
          <a:p>
            <a:pPr algn="ctr"/>
            <a:r>
              <a:rPr lang="en-US" sz="2000" dirty="0" smtClean="0"/>
              <a:t>Further progress in reconstructing the deeper Proto-Sino-Tibetan will be crucial to demonstrating the family’s external genealogical relations.</a:t>
            </a:r>
            <a:endParaRPr lang="en-US" sz="2000" dirty="0"/>
          </a:p>
        </p:txBody>
      </p:sp>
    </p:spTree>
    <p:extLst>
      <p:ext uri="{BB962C8B-B14F-4D97-AF65-F5344CB8AC3E}">
        <p14:creationId xmlns:p14="http://schemas.microsoft.com/office/powerpoint/2010/main" val="137586402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ne_Yeniseian_map.jpg"/>
          <p:cNvPicPr>
            <a:picLocks noChangeAspect="1"/>
          </p:cNvPicPr>
          <p:nvPr/>
        </p:nvPicPr>
        <p:blipFill>
          <a:blip r:embed="rId2"/>
          <a:stretch>
            <a:fillRect/>
          </a:stretch>
        </p:blipFill>
        <p:spPr>
          <a:xfrm>
            <a:off x="-66036" y="-396895"/>
            <a:ext cx="9200631" cy="5530059"/>
          </a:xfrm>
          <a:prstGeom prst="rect">
            <a:avLst/>
          </a:prstGeom>
        </p:spPr>
      </p:pic>
      <p:sp>
        <p:nvSpPr>
          <p:cNvPr id="5" name="Rectangle 4"/>
          <p:cNvSpPr/>
          <p:nvPr/>
        </p:nvSpPr>
        <p:spPr>
          <a:xfrm>
            <a:off x="0" y="4622801"/>
            <a:ext cx="9134596" cy="22352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0000FF"/>
                </a:solidFill>
              </a:rPr>
              <a:t>Na-Dene ancestors (after 12,000 BP) </a:t>
            </a:r>
          </a:p>
          <a:p>
            <a:pPr algn="ctr"/>
            <a:r>
              <a:rPr lang="en-US" sz="3200" dirty="0" smtClean="0">
                <a:solidFill>
                  <a:schemeClr val="bg1"/>
                </a:solidFill>
              </a:rPr>
              <a:t>Stayed in northeastern Asia into the Early Holocene, long enough to acquire new Y-DNA </a:t>
            </a:r>
            <a:r>
              <a:rPr lang="en-US" sz="3200" dirty="0" err="1" smtClean="0">
                <a:solidFill>
                  <a:schemeClr val="bg1"/>
                </a:solidFill>
              </a:rPr>
              <a:t>haplogroup</a:t>
            </a:r>
            <a:r>
              <a:rPr lang="en-US" sz="3200" dirty="0" smtClean="0">
                <a:solidFill>
                  <a:schemeClr val="bg1"/>
                </a:solidFill>
              </a:rPr>
              <a:t> C3b moving up from East Asia.</a:t>
            </a:r>
          </a:p>
        </p:txBody>
      </p:sp>
      <p:sp>
        <p:nvSpPr>
          <p:cNvPr id="6" name="Donut 5"/>
          <p:cNvSpPr/>
          <p:nvPr/>
        </p:nvSpPr>
        <p:spPr>
          <a:xfrm>
            <a:off x="-66036" y="1349440"/>
            <a:ext cx="1218544" cy="1084844"/>
          </a:xfrm>
          <a:prstGeom prst="donut">
            <a:avLst>
              <a:gd name="adj" fmla="val 764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1" y="1349440"/>
            <a:ext cx="1152508" cy="1200329"/>
          </a:xfrm>
          <a:prstGeom prst="rect">
            <a:avLst/>
          </a:prstGeom>
          <a:noFill/>
        </p:spPr>
        <p:txBody>
          <a:bodyPr wrap="square" rtlCol="0">
            <a:spAutoFit/>
          </a:bodyPr>
          <a:lstStyle/>
          <a:p>
            <a:r>
              <a:rPr lang="en-US" dirty="0" smtClean="0"/>
              <a:t>  extinct</a:t>
            </a:r>
          </a:p>
          <a:p>
            <a:r>
              <a:rPr lang="en-US" dirty="0" smtClean="0"/>
              <a:t>Yeniseian languages</a:t>
            </a:r>
          </a:p>
          <a:p>
            <a:endParaRPr lang="en-US" dirty="0"/>
          </a:p>
        </p:txBody>
      </p:sp>
      <p:sp>
        <p:nvSpPr>
          <p:cNvPr id="9" name="Right Arrow 8"/>
          <p:cNvSpPr/>
          <p:nvPr/>
        </p:nvSpPr>
        <p:spPr>
          <a:xfrm>
            <a:off x="977900" y="2997200"/>
            <a:ext cx="3302000" cy="789432"/>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58750" y="2829000"/>
            <a:ext cx="3289300" cy="1665784"/>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Microblade</a:t>
            </a:r>
            <a:r>
              <a:rPr lang="en-US" dirty="0" smtClean="0"/>
              <a:t> tradition</a:t>
            </a:r>
          </a:p>
          <a:p>
            <a:pPr algn="ctr"/>
            <a:r>
              <a:rPr lang="en-US" dirty="0" smtClean="0"/>
              <a:t>Y-DNA </a:t>
            </a:r>
            <a:r>
              <a:rPr lang="en-US" dirty="0" err="1" smtClean="0"/>
              <a:t>haplogroup</a:t>
            </a:r>
            <a:r>
              <a:rPr lang="en-US" dirty="0" smtClean="0"/>
              <a:t> Q</a:t>
            </a:r>
          </a:p>
          <a:p>
            <a:pPr algn="ctr"/>
            <a:r>
              <a:rPr lang="en-US" dirty="0" smtClean="0"/>
              <a:t>Mt-DNA </a:t>
            </a:r>
            <a:r>
              <a:rPr lang="en-US" dirty="0" err="1" smtClean="0"/>
              <a:t>haplogroup</a:t>
            </a:r>
            <a:r>
              <a:rPr lang="en-US" dirty="0" smtClean="0"/>
              <a:t> A</a:t>
            </a:r>
          </a:p>
          <a:p>
            <a:pPr algn="ctr"/>
            <a:r>
              <a:rPr lang="en-US" dirty="0" smtClean="0"/>
              <a:t>Language ancestral to Ket and Na-Dene</a:t>
            </a:r>
            <a:endParaRPr lang="en-US" dirty="0"/>
          </a:p>
        </p:txBody>
      </p:sp>
      <p:sp>
        <p:nvSpPr>
          <p:cNvPr id="8" name="Right Arrow 7"/>
          <p:cNvSpPr/>
          <p:nvPr/>
        </p:nvSpPr>
        <p:spPr>
          <a:xfrm rot="15234172">
            <a:off x="196675" y="2241185"/>
            <a:ext cx="728345" cy="789432"/>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6037" y="-396895"/>
            <a:ext cx="9200631" cy="52389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9547544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ne-Caucasia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0" y="0"/>
            <a:ext cx="9150670" cy="4339948"/>
          </a:xfrm>
          <a:prstGeom prst="rect">
            <a:avLst/>
          </a:prstGeom>
        </p:spPr>
      </p:pic>
      <p:sp>
        <p:nvSpPr>
          <p:cNvPr id="3" name="Rectangle 2"/>
          <p:cNvSpPr/>
          <p:nvPr/>
        </p:nvSpPr>
        <p:spPr>
          <a:xfrm>
            <a:off x="0" y="4241172"/>
            <a:ext cx="9144000" cy="2616828"/>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smtClean="0"/>
          </a:p>
          <a:p>
            <a:pPr algn="ctr"/>
            <a:endParaRPr lang="en-US" sz="2400" dirty="0"/>
          </a:p>
          <a:p>
            <a:pPr algn="ctr"/>
            <a:r>
              <a:rPr lang="en-US" sz="2400" dirty="0" smtClean="0"/>
              <a:t>A late Pleistocene spread of the </a:t>
            </a:r>
            <a:r>
              <a:rPr lang="en-US" sz="2400" dirty="0" err="1" smtClean="0"/>
              <a:t>Microblade</a:t>
            </a:r>
            <a:r>
              <a:rPr lang="en-US" sz="2400" dirty="0" smtClean="0"/>
              <a:t> (</a:t>
            </a:r>
            <a:r>
              <a:rPr lang="en-US" sz="2400" dirty="0" err="1" smtClean="0"/>
              <a:t>Dyuktai</a:t>
            </a:r>
            <a:r>
              <a:rPr lang="en-US" sz="2400" dirty="0" smtClean="0"/>
              <a:t>) Culture and its possible link with Y-DNA haplotype Q1 and Mt-DNA haplotype A  could also be associated with Sino-Tibetan, but not with the other putative members of Dene-Caucasian.</a:t>
            </a:r>
          </a:p>
          <a:p>
            <a:pPr algn="ctr"/>
            <a:endParaRPr lang="en-US" dirty="0"/>
          </a:p>
          <a:p>
            <a:pPr algn="ctr"/>
            <a:r>
              <a:rPr lang="en-US" sz="2400" dirty="0" smtClean="0"/>
              <a:t>The Chinese gene pool also contains the combination Q + A</a:t>
            </a:r>
          </a:p>
          <a:p>
            <a:pPr algn="ctr"/>
            <a:r>
              <a:rPr lang="en-US" sz="2400" dirty="0" smtClean="0"/>
              <a:t>And North China contains </a:t>
            </a:r>
            <a:r>
              <a:rPr lang="en-US" sz="2400" dirty="0" err="1" smtClean="0"/>
              <a:t>microblade</a:t>
            </a:r>
            <a:r>
              <a:rPr lang="en-US" sz="2400" dirty="0" smtClean="0"/>
              <a:t> artifacts.</a:t>
            </a:r>
          </a:p>
          <a:p>
            <a:pPr algn="ctr"/>
            <a:endParaRPr lang="en-US" dirty="0"/>
          </a:p>
          <a:p>
            <a:pPr algn="ctr"/>
            <a:r>
              <a:rPr lang="en-US" dirty="0" smtClean="0"/>
              <a:t> </a:t>
            </a:r>
            <a:endParaRPr lang="en-US" dirty="0"/>
          </a:p>
          <a:p>
            <a:pPr algn="ctr"/>
            <a:endParaRPr lang="en-US" dirty="0"/>
          </a:p>
        </p:txBody>
      </p:sp>
      <p:sp>
        <p:nvSpPr>
          <p:cNvPr id="4" name="Rectangle 3"/>
          <p:cNvSpPr/>
          <p:nvPr/>
        </p:nvSpPr>
        <p:spPr>
          <a:xfrm>
            <a:off x="-6671" y="3816981"/>
            <a:ext cx="4693423" cy="522967"/>
          </a:xfrm>
          <a:prstGeom prst="rect">
            <a:avLst/>
          </a:prstGeom>
          <a:solidFill>
            <a:srgbClr val="B3E3E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3368724"/>
            <a:ext cx="2533255" cy="448258"/>
          </a:xfrm>
          <a:prstGeom prst="rect">
            <a:avLst/>
          </a:prstGeom>
          <a:solidFill>
            <a:srgbClr val="B3E3E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Right Arrow 5"/>
          <p:cNvSpPr/>
          <p:nvPr/>
        </p:nvSpPr>
        <p:spPr>
          <a:xfrm>
            <a:off x="3725981" y="950001"/>
            <a:ext cx="3024600" cy="273908"/>
          </a:xfrm>
          <a:prstGeom prst="leftRightArrow">
            <a:avLst>
              <a:gd name="adj1" fmla="val 36082"/>
              <a:gd name="adj2" fmla="val 42157"/>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Right Arrow 6"/>
          <p:cNvSpPr/>
          <p:nvPr/>
        </p:nvSpPr>
        <p:spPr>
          <a:xfrm rot="20896432">
            <a:off x="4117131" y="1478660"/>
            <a:ext cx="2715413" cy="255687"/>
          </a:xfrm>
          <a:prstGeom prst="leftRightArrow">
            <a:avLst>
              <a:gd name="adj1" fmla="val 42546"/>
              <a:gd name="adj2" fmla="val 45553"/>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Right Arrow 7"/>
          <p:cNvSpPr/>
          <p:nvPr/>
        </p:nvSpPr>
        <p:spPr>
          <a:xfrm rot="4783227">
            <a:off x="3358619" y="1512315"/>
            <a:ext cx="661857" cy="287968"/>
          </a:xfrm>
          <a:prstGeom prst="leftRightArrow">
            <a:avLst>
              <a:gd name="adj1" fmla="val 31490"/>
              <a:gd name="adj2" fmla="val 45553"/>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814810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ne-Caucasia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0" y="0"/>
            <a:ext cx="9150670" cy="4339948"/>
          </a:xfrm>
          <a:prstGeom prst="rect">
            <a:avLst/>
          </a:prstGeom>
        </p:spPr>
      </p:pic>
      <p:sp>
        <p:nvSpPr>
          <p:cNvPr id="3" name="Rectangle 2"/>
          <p:cNvSpPr/>
          <p:nvPr/>
        </p:nvSpPr>
        <p:spPr>
          <a:xfrm>
            <a:off x="0" y="4339948"/>
            <a:ext cx="9144000" cy="2518052"/>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r>
              <a:rPr lang="en-US" sz="2800" dirty="0" smtClean="0"/>
              <a:t>Speakers of the south and west Eurasian Dene-Caucasian families do not share any special DNA connection with the three eastern families.</a:t>
            </a:r>
            <a:endParaRPr lang="en-US" sz="2800" dirty="0"/>
          </a:p>
          <a:p>
            <a:pPr algn="ctr"/>
            <a:r>
              <a:rPr lang="en-US" dirty="0" smtClean="0"/>
              <a:t> </a:t>
            </a:r>
            <a:endParaRPr lang="en-US" dirty="0"/>
          </a:p>
          <a:p>
            <a:pPr algn="ctr"/>
            <a:endParaRPr lang="en-US" dirty="0"/>
          </a:p>
        </p:txBody>
      </p:sp>
      <p:sp>
        <p:nvSpPr>
          <p:cNvPr id="4" name="Rectangle 3"/>
          <p:cNvSpPr/>
          <p:nvPr/>
        </p:nvSpPr>
        <p:spPr>
          <a:xfrm>
            <a:off x="4748875" y="3816981"/>
            <a:ext cx="4395125" cy="522967"/>
          </a:xfrm>
          <a:prstGeom prst="rect">
            <a:avLst/>
          </a:prstGeom>
          <a:solidFill>
            <a:srgbClr val="B3E3E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712657" y="3368724"/>
            <a:ext cx="4251961" cy="448258"/>
          </a:xfrm>
          <a:prstGeom prst="rect">
            <a:avLst/>
          </a:prstGeom>
          <a:solidFill>
            <a:srgbClr val="B3E3E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Right Arrow 5"/>
          <p:cNvSpPr/>
          <p:nvPr/>
        </p:nvSpPr>
        <p:spPr>
          <a:xfrm>
            <a:off x="3725981" y="950001"/>
            <a:ext cx="3024600" cy="273908"/>
          </a:xfrm>
          <a:prstGeom prst="leftRightArrow">
            <a:avLst>
              <a:gd name="adj1" fmla="val 36082"/>
              <a:gd name="adj2" fmla="val 42157"/>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Right Arrow 6"/>
          <p:cNvSpPr/>
          <p:nvPr/>
        </p:nvSpPr>
        <p:spPr>
          <a:xfrm rot="20896432">
            <a:off x="4117131" y="1478660"/>
            <a:ext cx="2715413" cy="255687"/>
          </a:xfrm>
          <a:prstGeom prst="leftRightArrow">
            <a:avLst>
              <a:gd name="adj1" fmla="val 42546"/>
              <a:gd name="adj2" fmla="val 45553"/>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Right Arrow 7"/>
          <p:cNvSpPr/>
          <p:nvPr/>
        </p:nvSpPr>
        <p:spPr>
          <a:xfrm rot="4783227">
            <a:off x="3395052" y="1512317"/>
            <a:ext cx="661857" cy="287968"/>
          </a:xfrm>
          <a:prstGeom prst="leftRightArrow">
            <a:avLst>
              <a:gd name="adj1" fmla="val 31490"/>
              <a:gd name="adj2" fmla="val 45553"/>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802687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ucasia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9" y="0"/>
            <a:ext cx="5410125" cy="3282548"/>
          </a:xfrm>
          <a:prstGeom prst="rect">
            <a:avLst/>
          </a:prstGeom>
        </p:spPr>
      </p:pic>
      <p:sp>
        <p:nvSpPr>
          <p:cNvPr id="3" name="Rectangle 2"/>
          <p:cNvSpPr/>
          <p:nvPr/>
        </p:nvSpPr>
        <p:spPr>
          <a:xfrm>
            <a:off x="5420904" y="0"/>
            <a:ext cx="3723096" cy="3172116"/>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bg1"/>
                </a:solidFill>
              </a:rPr>
              <a:t>An unrelated human genetic connection</a:t>
            </a:r>
          </a:p>
          <a:p>
            <a:pPr algn="ctr"/>
            <a:endParaRPr lang="en-US" sz="2000" dirty="0">
              <a:solidFill>
                <a:schemeClr val="bg1"/>
              </a:solidFill>
            </a:endParaRPr>
          </a:p>
          <a:p>
            <a:pPr algn="ctr"/>
            <a:r>
              <a:rPr lang="en-US" sz="2000" dirty="0" err="1" smtClean="0">
                <a:solidFill>
                  <a:schemeClr val="bg1"/>
                </a:solidFill>
              </a:rPr>
              <a:t>Burushaski</a:t>
            </a:r>
            <a:r>
              <a:rPr lang="en-US" sz="2000" dirty="0" smtClean="0">
                <a:solidFill>
                  <a:schemeClr val="bg1"/>
                </a:solidFill>
              </a:rPr>
              <a:t> speakers share a statistically significant incidence of a specific </a:t>
            </a:r>
            <a:r>
              <a:rPr lang="en-US" sz="2000" dirty="0" smtClean="0">
                <a:solidFill>
                  <a:srgbClr val="FFFF00"/>
                </a:solidFill>
              </a:rPr>
              <a:t>Y-DNA haplotype,</a:t>
            </a:r>
          </a:p>
          <a:p>
            <a:pPr algn="ctr"/>
            <a:r>
              <a:rPr lang="en-US" sz="2000" dirty="0" smtClean="0">
                <a:solidFill>
                  <a:srgbClr val="FFFF00"/>
                </a:solidFill>
              </a:rPr>
              <a:t> L-M357 </a:t>
            </a:r>
            <a:r>
              <a:rPr lang="en-US" sz="2000" dirty="0" smtClean="0">
                <a:solidFill>
                  <a:schemeClr val="bg1"/>
                </a:solidFill>
              </a:rPr>
              <a:t>with speakers of </a:t>
            </a:r>
            <a:r>
              <a:rPr lang="en-US" sz="2000" dirty="0" err="1" smtClean="0">
                <a:solidFill>
                  <a:schemeClr val="bg1"/>
                </a:solidFill>
              </a:rPr>
              <a:t>Nakh-Daghestanian</a:t>
            </a:r>
            <a:r>
              <a:rPr lang="en-US" sz="2000" dirty="0" smtClean="0">
                <a:solidFill>
                  <a:schemeClr val="bg1"/>
                </a:solidFill>
              </a:rPr>
              <a:t>.</a:t>
            </a:r>
            <a:endParaRPr lang="en-US" dirty="0">
              <a:solidFill>
                <a:schemeClr val="bg1"/>
              </a:solidFill>
            </a:endParaRPr>
          </a:p>
        </p:txBody>
      </p:sp>
      <p:pic>
        <p:nvPicPr>
          <p:cNvPr id="4" name="Picture 3" descr="800px-Distribution_Haplogroup_L_Y-DNA.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9" y="3172116"/>
            <a:ext cx="7299396" cy="5027460"/>
          </a:xfrm>
          <a:prstGeom prst="rect">
            <a:avLst/>
          </a:prstGeom>
        </p:spPr>
      </p:pic>
      <p:sp>
        <p:nvSpPr>
          <p:cNvPr id="5" name="Left Arrow 4"/>
          <p:cNvSpPr/>
          <p:nvPr/>
        </p:nvSpPr>
        <p:spPr>
          <a:xfrm rot="19082703">
            <a:off x="5016210" y="3649647"/>
            <a:ext cx="1746897" cy="484632"/>
          </a:xfrm>
          <a:prstGeom prst="leftArrow">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Burushaski</a:t>
            </a:r>
            <a:endParaRPr lang="en-US" dirty="0"/>
          </a:p>
        </p:txBody>
      </p:sp>
      <p:sp>
        <p:nvSpPr>
          <p:cNvPr id="6" name="TextBox 5"/>
          <p:cNvSpPr txBox="1"/>
          <p:nvPr/>
        </p:nvSpPr>
        <p:spPr>
          <a:xfrm>
            <a:off x="121606" y="6016412"/>
            <a:ext cx="4019049" cy="369332"/>
          </a:xfrm>
          <a:prstGeom prst="rect">
            <a:avLst/>
          </a:prstGeom>
          <a:noFill/>
        </p:spPr>
        <p:txBody>
          <a:bodyPr wrap="none" rtlCol="0">
            <a:spAutoFit/>
          </a:bodyPr>
          <a:lstStyle/>
          <a:p>
            <a:r>
              <a:rPr lang="en-US" dirty="0" smtClean="0"/>
              <a:t>Map showing general Y-DNA haplotype L</a:t>
            </a:r>
            <a:endParaRPr lang="en-US" dirty="0"/>
          </a:p>
        </p:txBody>
      </p:sp>
    </p:spTree>
    <p:extLst>
      <p:ext uri="{BB962C8B-B14F-4D97-AF65-F5344CB8AC3E}">
        <p14:creationId xmlns:p14="http://schemas.microsoft.com/office/powerpoint/2010/main" val="219560681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ne-Caucasia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0" y="0"/>
            <a:ext cx="9150670" cy="4339948"/>
          </a:xfrm>
          <a:prstGeom prst="rect">
            <a:avLst/>
          </a:prstGeom>
        </p:spPr>
      </p:pic>
      <p:sp>
        <p:nvSpPr>
          <p:cNvPr id="3" name="Rectangle 2"/>
          <p:cNvSpPr/>
          <p:nvPr/>
        </p:nvSpPr>
        <p:spPr>
          <a:xfrm>
            <a:off x="0" y="4339948"/>
            <a:ext cx="9144000" cy="2518052"/>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The issue of time depth.</a:t>
            </a:r>
          </a:p>
          <a:p>
            <a:pPr algn="ctr"/>
            <a:endParaRPr lang="en-US" sz="2400" dirty="0"/>
          </a:p>
          <a:p>
            <a:pPr algn="ctr"/>
            <a:r>
              <a:rPr lang="en-US" sz="2400" dirty="0" smtClean="0"/>
              <a:t>Any connection between “Dene-Caucasian” families is likely to be older than 10,000 years.</a:t>
            </a:r>
            <a:endParaRPr lang="en-US" sz="2400" dirty="0"/>
          </a:p>
          <a:p>
            <a:pPr algn="ctr"/>
            <a:endParaRPr lang="en-US" dirty="0"/>
          </a:p>
        </p:txBody>
      </p:sp>
    </p:spTree>
    <p:extLst>
      <p:ext uri="{BB962C8B-B14F-4D97-AF65-F5344CB8AC3E}">
        <p14:creationId xmlns:p14="http://schemas.microsoft.com/office/powerpoint/2010/main" val="281451283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Summary</a:t>
            </a:r>
          </a:p>
          <a:p>
            <a:pPr algn="ctr"/>
            <a:endParaRPr lang="en-US" sz="2400" dirty="0"/>
          </a:p>
          <a:p>
            <a:pPr marL="342900" indent="-342900">
              <a:buAutoNum type="arabicPeriod"/>
            </a:pPr>
            <a:r>
              <a:rPr lang="en-US" sz="2800" dirty="0" smtClean="0"/>
              <a:t>Many aspects of the lexical and pronoun comparisons already proposed between various families included in Dene Caucasian look promising. More work should be done on this.</a:t>
            </a:r>
          </a:p>
          <a:p>
            <a:endParaRPr lang="en-US" sz="2800" dirty="0" smtClean="0"/>
          </a:p>
          <a:p>
            <a:pPr marL="342900" indent="-342900">
              <a:buAutoNum type="arabicPeriod"/>
            </a:pPr>
            <a:r>
              <a:rPr lang="en-US" sz="2800" dirty="0" smtClean="0"/>
              <a:t>Without clear and non-controversial evidence of “shared innovations”, it is premature to conclude that any of these families are more closely related to one another, including “Dene-Yeniseian”.</a:t>
            </a:r>
          </a:p>
        </p:txBody>
      </p:sp>
    </p:spTree>
    <p:extLst>
      <p:ext uri="{BB962C8B-B14F-4D97-AF65-F5344CB8AC3E}">
        <p14:creationId xmlns:p14="http://schemas.microsoft.com/office/powerpoint/2010/main" val="113744655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smtClean="0"/>
          </a:p>
          <a:p>
            <a:pPr algn="ctr"/>
            <a:endParaRPr lang="en-US" sz="2400" dirty="0"/>
          </a:p>
          <a:p>
            <a:r>
              <a:rPr lang="en-US" sz="2800" dirty="0" smtClean="0"/>
              <a:t>3. Greater effort needs to be made in morphological reconstruction in each individual family.</a:t>
            </a:r>
          </a:p>
          <a:p>
            <a:endParaRPr lang="en-US" sz="2800" dirty="0" smtClean="0"/>
          </a:p>
          <a:p>
            <a:r>
              <a:rPr lang="en-US" sz="2800" dirty="0" smtClean="0"/>
              <a:t>4. Morphological evidence for “Dene-</a:t>
            </a:r>
            <a:r>
              <a:rPr lang="en-US" sz="2800" dirty="0" err="1" smtClean="0"/>
              <a:t>Caucasion</a:t>
            </a:r>
            <a:r>
              <a:rPr lang="en-US" sz="2800" dirty="0" smtClean="0"/>
              <a:t>” or its sub-branches should be sought, given the value of such evidence for distinguishing shared innovations from shared retentions.</a:t>
            </a:r>
          </a:p>
        </p:txBody>
      </p:sp>
    </p:spTree>
    <p:extLst>
      <p:ext uri="{BB962C8B-B14F-4D97-AF65-F5344CB8AC3E}">
        <p14:creationId xmlns:p14="http://schemas.microsoft.com/office/powerpoint/2010/main" val="403092491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smtClean="0"/>
          </a:p>
          <a:p>
            <a:pPr algn="ctr"/>
            <a:endParaRPr lang="en-US" sz="2400" dirty="0"/>
          </a:p>
          <a:p>
            <a:pPr marL="342900" indent="-342900">
              <a:buFont typeface="Arial"/>
              <a:buChar char="•"/>
            </a:pPr>
            <a:r>
              <a:rPr lang="en-US" sz="2800" dirty="0" smtClean="0"/>
              <a:t>5. Arguing genealogical relatedness between languages should not be the main focus of historical linguistics.  </a:t>
            </a:r>
          </a:p>
          <a:p>
            <a:pPr marL="342900" indent="-342900">
              <a:buFont typeface="Arial"/>
              <a:buChar char="•"/>
            </a:pPr>
            <a:endParaRPr lang="en-US" sz="2800" dirty="0"/>
          </a:p>
          <a:p>
            <a:pPr marL="342900" indent="-342900">
              <a:buFont typeface="Arial"/>
              <a:buChar char="•"/>
            </a:pPr>
            <a:r>
              <a:rPr lang="en-US" sz="2800" dirty="0" smtClean="0"/>
              <a:t>6. Demonstrating genealogical relatedness is a long and collaborative process. Critics and informed skeptics are collaborators.</a:t>
            </a:r>
            <a:endParaRPr lang="en-US" sz="2800" dirty="0"/>
          </a:p>
          <a:p>
            <a:pPr marL="342900" indent="-342900">
              <a:buFont typeface="Arial"/>
              <a:buChar char="•"/>
            </a:pPr>
            <a:endParaRPr lang="en-US" sz="2400" dirty="0" smtClean="0"/>
          </a:p>
        </p:txBody>
      </p:sp>
    </p:spTree>
    <p:extLst>
      <p:ext uri="{BB962C8B-B14F-4D97-AF65-F5344CB8AC3E}">
        <p14:creationId xmlns:p14="http://schemas.microsoft.com/office/powerpoint/2010/main" val="143731332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smtClean="0"/>
          </a:p>
          <a:p>
            <a:pPr algn="ctr"/>
            <a:endParaRPr lang="en-US" sz="2400" dirty="0"/>
          </a:p>
          <a:p>
            <a:pPr marL="342900" indent="-342900">
              <a:buFont typeface="Arial"/>
              <a:buChar char="•"/>
            </a:pPr>
            <a:endParaRPr lang="en-US" sz="2400" dirty="0" smtClean="0"/>
          </a:p>
          <a:p>
            <a:pPr marL="342900" indent="-342900">
              <a:buFont typeface="Arial"/>
              <a:buChar char="•"/>
            </a:pPr>
            <a:r>
              <a:rPr lang="en-US" sz="2800" dirty="0" smtClean="0"/>
              <a:t>7. Although non-linguistic data cannot demonstrate language relatedness, it is valuable to consider what is known about other disciplines in the study of human prehistory, to hypothesize about the logically possible time depth and location of connections between now distant peoples and languages.</a:t>
            </a:r>
            <a:endParaRPr lang="en-US" sz="2800" dirty="0"/>
          </a:p>
        </p:txBody>
      </p:sp>
    </p:spTree>
    <p:extLst>
      <p:ext uri="{BB962C8B-B14F-4D97-AF65-F5344CB8AC3E}">
        <p14:creationId xmlns:p14="http://schemas.microsoft.com/office/powerpoint/2010/main" val="78632090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Acknowledgments</a:t>
            </a:r>
          </a:p>
          <a:p>
            <a:pPr algn="ctr"/>
            <a:endParaRPr lang="en-US" sz="2800" dirty="0"/>
          </a:p>
          <a:p>
            <a:r>
              <a:rPr lang="en-US" sz="2800" dirty="0" smtClean="0">
                <a:solidFill>
                  <a:srgbClr val="FFFF00"/>
                </a:solidFill>
              </a:rPr>
              <a:t>George </a:t>
            </a:r>
            <a:r>
              <a:rPr lang="en-US" sz="2800" dirty="0" err="1" smtClean="0">
                <a:solidFill>
                  <a:srgbClr val="FFFF00"/>
                </a:solidFill>
              </a:rPr>
              <a:t>Starostin</a:t>
            </a:r>
            <a:r>
              <a:rPr lang="en-US" sz="2800" dirty="0" smtClean="0">
                <a:solidFill>
                  <a:srgbClr val="FFFF00"/>
                </a:solidFill>
              </a:rPr>
              <a:t> </a:t>
            </a:r>
            <a:r>
              <a:rPr lang="en-US" sz="2800" dirty="0" smtClean="0">
                <a:solidFill>
                  <a:schemeClr val="bg1"/>
                </a:solidFill>
              </a:rPr>
              <a:t>(RGGU) </a:t>
            </a:r>
            <a:r>
              <a:rPr lang="en-US" sz="2800" dirty="0" smtClean="0"/>
              <a:t>– for his invitation to the conference and his persistent collaboration with me over the past few years.</a:t>
            </a:r>
          </a:p>
          <a:p>
            <a:endParaRPr lang="en-US" sz="2800" dirty="0"/>
          </a:p>
          <a:p>
            <a:r>
              <a:rPr lang="en-US" sz="2800" dirty="0" smtClean="0">
                <a:solidFill>
                  <a:srgbClr val="FFFF00"/>
                </a:solidFill>
              </a:rPr>
              <a:t>Matthew Anderson </a:t>
            </a:r>
            <a:r>
              <a:rPr lang="en-US" sz="2800" dirty="0" smtClean="0"/>
              <a:t>(Western Washington University office of Communications) – for filming this presentation as an overload to his schedule today.</a:t>
            </a:r>
            <a:endParaRPr lang="en-US" sz="2800" dirty="0"/>
          </a:p>
        </p:txBody>
      </p:sp>
    </p:spTree>
    <p:extLst>
      <p:ext uri="{BB962C8B-B14F-4D97-AF65-F5344CB8AC3E}">
        <p14:creationId xmlns:p14="http://schemas.microsoft.com/office/powerpoint/2010/main" val="32429576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eniseian.gif"/>
          <p:cNvPicPr>
            <a:picLocks noChangeAspect="1"/>
          </p:cNvPicPr>
          <p:nvPr/>
        </p:nvPicPr>
        <p:blipFill>
          <a:blip r:embed="rId2"/>
          <a:stretch>
            <a:fillRect/>
          </a:stretch>
        </p:blipFill>
        <p:spPr>
          <a:xfrm>
            <a:off x="1761344" y="0"/>
            <a:ext cx="5621311" cy="6858000"/>
          </a:xfrm>
          <a:prstGeom prst="rect">
            <a:avLst/>
          </a:prstGeom>
        </p:spPr>
      </p:pic>
      <p:sp>
        <p:nvSpPr>
          <p:cNvPr id="3" name="Rectangle 2"/>
          <p:cNvSpPr/>
          <p:nvPr/>
        </p:nvSpPr>
        <p:spPr>
          <a:xfrm>
            <a:off x="-1" y="3071631"/>
            <a:ext cx="3743583" cy="378637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smtClean="0"/>
          </a:p>
          <a:p>
            <a:pPr algn="ctr"/>
            <a:endParaRPr lang="en-US" sz="2400" dirty="0" smtClean="0"/>
          </a:p>
          <a:p>
            <a:pPr algn="ctr"/>
            <a:r>
              <a:rPr lang="en-US" sz="2400" dirty="0" smtClean="0"/>
              <a:t>Yeniseian-speaking  groups attested in 17</a:t>
            </a:r>
            <a:r>
              <a:rPr lang="en-US" sz="2400" baseline="30000" dirty="0" smtClean="0"/>
              <a:t>th</a:t>
            </a:r>
            <a:r>
              <a:rPr lang="en-US" sz="2400" dirty="0" smtClean="0"/>
              <a:t> century Tsarist fur tax records</a:t>
            </a:r>
          </a:p>
          <a:p>
            <a:pPr algn="ctr"/>
            <a:endParaRPr lang="en-US" sz="2400" dirty="0"/>
          </a:p>
          <a:p>
            <a:pPr algn="ctr"/>
            <a:r>
              <a:rPr lang="en-US" sz="2400" dirty="0" smtClean="0"/>
              <a:t>(Key importance of preliminary documentation work by </a:t>
            </a:r>
            <a:r>
              <a:rPr lang="en-US" sz="2400" dirty="0" err="1" smtClean="0"/>
              <a:t>M.A.Castrén</a:t>
            </a:r>
            <a:r>
              <a:rPr lang="en-US" sz="2400" dirty="0" smtClean="0"/>
              <a:t>, A.P. </a:t>
            </a:r>
            <a:r>
              <a:rPr lang="en-US" sz="2400" dirty="0" err="1" smtClean="0"/>
              <a:t>Dul’zon</a:t>
            </a:r>
            <a:r>
              <a:rPr lang="en-US" sz="2400" dirty="0" smtClean="0"/>
              <a:t>, </a:t>
            </a:r>
            <a:r>
              <a:rPr lang="en-US" sz="2400" dirty="0" err="1" smtClean="0"/>
              <a:t>G.K.Verner</a:t>
            </a:r>
            <a:r>
              <a:rPr lang="en-US" sz="2400" dirty="0" smtClean="0"/>
              <a:t> and others)</a:t>
            </a:r>
          </a:p>
          <a:p>
            <a:pPr algn="ctr"/>
            <a:endParaRPr lang="en-US" sz="3600" dirty="0" smtClean="0"/>
          </a:p>
          <a:p>
            <a:pPr algn="ctr"/>
            <a:r>
              <a:rPr lang="en-US" sz="900" dirty="0" smtClean="0"/>
              <a:t>  </a:t>
            </a:r>
          </a:p>
        </p:txBody>
      </p:sp>
      <p:sp>
        <p:nvSpPr>
          <p:cNvPr id="4" name="Donut 3"/>
          <p:cNvSpPr/>
          <p:nvPr/>
        </p:nvSpPr>
        <p:spPr>
          <a:xfrm>
            <a:off x="3948439" y="1995531"/>
            <a:ext cx="689225" cy="1803676"/>
          </a:xfrm>
          <a:prstGeom prst="donut">
            <a:avLst>
              <a:gd name="adj" fmla="val 906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9" name="Picture 8" descr="Keto Mann.jpg"/>
          <p:cNvPicPr>
            <a:picLocks noChangeAspect="1"/>
          </p:cNvPicPr>
          <p:nvPr/>
        </p:nvPicPr>
        <p:blipFill>
          <a:blip r:embed="rId3"/>
          <a:stretch>
            <a:fillRect/>
          </a:stretch>
        </p:blipFill>
        <p:spPr>
          <a:xfrm>
            <a:off x="7201991" y="2368339"/>
            <a:ext cx="2331097" cy="3575261"/>
          </a:xfrm>
          <a:prstGeom prst="rect">
            <a:avLst/>
          </a:prstGeom>
        </p:spPr>
      </p:pic>
      <p:pic>
        <p:nvPicPr>
          <p:cNvPr id="10" name="Picture 9" descr="10.JPG"/>
          <p:cNvPicPr>
            <a:picLocks noChangeAspect="1"/>
          </p:cNvPicPr>
          <p:nvPr/>
        </p:nvPicPr>
        <p:blipFill>
          <a:blip r:embed="rId4"/>
          <a:stretch>
            <a:fillRect/>
          </a:stretch>
        </p:blipFill>
        <p:spPr>
          <a:xfrm>
            <a:off x="-15395" y="-169859"/>
            <a:ext cx="2267528" cy="3239326"/>
          </a:xfrm>
          <a:prstGeom prst="rect">
            <a:avLst/>
          </a:prstGeom>
        </p:spPr>
      </p:pic>
      <p:sp>
        <p:nvSpPr>
          <p:cNvPr id="11" name="Right Arrow 10"/>
          <p:cNvSpPr/>
          <p:nvPr/>
        </p:nvSpPr>
        <p:spPr>
          <a:xfrm>
            <a:off x="-15394" y="2637778"/>
            <a:ext cx="3963834" cy="863378"/>
          </a:xfrm>
          <a:prstGeom prst="rightArrow">
            <a:avLst/>
          </a:prstGeom>
          <a:solidFill>
            <a:srgbClr val="E6CF4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Current location of Ket speakers</a:t>
            </a:r>
            <a:endParaRPr lang="en-US" dirty="0">
              <a:solidFill>
                <a:schemeClr val="tx1"/>
              </a:solidFill>
            </a:endParaRPr>
          </a:p>
        </p:txBody>
      </p:sp>
      <p:sp>
        <p:nvSpPr>
          <p:cNvPr id="5" name="TextBox 4"/>
          <p:cNvSpPr txBox="1"/>
          <p:nvPr/>
        </p:nvSpPr>
        <p:spPr>
          <a:xfrm>
            <a:off x="5079660" y="124236"/>
            <a:ext cx="3981792" cy="923330"/>
          </a:xfrm>
          <a:prstGeom prst="rect">
            <a:avLst/>
          </a:prstGeom>
          <a:noFill/>
        </p:spPr>
        <p:txBody>
          <a:bodyPr wrap="none" rtlCol="0">
            <a:spAutoFit/>
          </a:bodyPr>
          <a:lstStyle/>
          <a:p>
            <a:r>
              <a:rPr lang="en-US" dirty="0" smtClean="0"/>
              <a:t>S. A. </a:t>
            </a:r>
            <a:r>
              <a:rPr lang="en-US" dirty="0" err="1" smtClean="0"/>
              <a:t>Starostin’s</a:t>
            </a:r>
            <a:r>
              <a:rPr lang="en-US" dirty="0" smtClean="0"/>
              <a:t> (1995) reconstructed </a:t>
            </a:r>
          </a:p>
          <a:p>
            <a:r>
              <a:rPr lang="en-US" dirty="0" smtClean="0"/>
              <a:t>Proto-</a:t>
            </a:r>
            <a:r>
              <a:rPr lang="en-US" dirty="0" err="1" smtClean="0"/>
              <a:t>Yeniseian</a:t>
            </a:r>
            <a:r>
              <a:rPr lang="en-US" dirty="0" smtClean="0"/>
              <a:t> forms are a cornerstone </a:t>
            </a:r>
          </a:p>
          <a:p>
            <a:r>
              <a:rPr lang="en-US" dirty="0" smtClean="0"/>
              <a:t>of </a:t>
            </a:r>
            <a:r>
              <a:rPr lang="en-US" dirty="0" err="1" smtClean="0"/>
              <a:t>Yeniseian</a:t>
            </a:r>
            <a:r>
              <a:rPr lang="en-US" dirty="0" smtClean="0"/>
              <a:t> historical linguistics.</a:t>
            </a:r>
            <a:endParaRPr lang="en-US" dirty="0"/>
          </a:p>
        </p:txBody>
      </p:sp>
    </p:spTree>
    <p:extLst>
      <p:ext uri="{BB962C8B-B14F-4D97-AF65-F5344CB8AC3E}">
        <p14:creationId xmlns:p14="http://schemas.microsoft.com/office/powerpoint/2010/main" val="21677342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049.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151962" cy="6858000"/>
          </a:xfrm>
          <a:prstGeom prst="rect">
            <a:avLst/>
          </a:prstGeom>
        </p:spPr>
      </p:pic>
      <p:sp>
        <p:nvSpPr>
          <p:cNvPr id="3" name="Rectangle 2"/>
          <p:cNvSpPr/>
          <p:nvPr/>
        </p:nvSpPr>
        <p:spPr>
          <a:xfrm>
            <a:off x="2484876" y="4665752"/>
            <a:ext cx="6659124" cy="2192248"/>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bg1"/>
                </a:solidFill>
              </a:rPr>
              <a:t>S. L. </a:t>
            </a:r>
            <a:r>
              <a:rPr lang="en-US" sz="2400" dirty="0" err="1">
                <a:solidFill>
                  <a:schemeClr val="bg1"/>
                </a:solidFill>
              </a:rPr>
              <a:t>Nikolaev</a:t>
            </a:r>
            <a:r>
              <a:rPr lang="en-US" sz="2400" dirty="0">
                <a:solidFill>
                  <a:schemeClr val="bg1"/>
                </a:solidFill>
              </a:rPr>
              <a:t> and S. A. </a:t>
            </a:r>
            <a:r>
              <a:rPr lang="en-US" sz="2400" dirty="0" err="1">
                <a:solidFill>
                  <a:schemeClr val="bg1"/>
                </a:solidFill>
              </a:rPr>
              <a:t>Starostin</a:t>
            </a:r>
            <a:endParaRPr lang="en-US" sz="2400" dirty="0">
              <a:solidFill>
                <a:schemeClr val="bg1"/>
              </a:solidFill>
            </a:endParaRPr>
          </a:p>
          <a:p>
            <a:pPr algn="ctr"/>
            <a:r>
              <a:rPr lang="en-US" sz="2400" dirty="0">
                <a:solidFill>
                  <a:srgbClr val="FFFF00"/>
                </a:solidFill>
              </a:rPr>
              <a:t>A North Caucasian Etymological Dictionary </a:t>
            </a:r>
            <a:r>
              <a:rPr lang="en-US" sz="2400" dirty="0">
                <a:solidFill>
                  <a:schemeClr val="bg1"/>
                </a:solidFill>
              </a:rPr>
              <a:t>(1994)   </a:t>
            </a:r>
          </a:p>
          <a:p>
            <a:pPr algn="ctr"/>
            <a:r>
              <a:rPr lang="en-US" dirty="0" smtClean="0">
                <a:solidFill>
                  <a:schemeClr val="bg1"/>
                </a:solidFill>
              </a:rPr>
              <a:t>proposed </a:t>
            </a:r>
            <a:r>
              <a:rPr lang="en-US" dirty="0">
                <a:solidFill>
                  <a:schemeClr val="bg1"/>
                </a:solidFill>
              </a:rPr>
              <a:t>extensive lexical evidence for </a:t>
            </a:r>
            <a:endParaRPr lang="en-US" dirty="0" smtClean="0">
              <a:solidFill>
                <a:schemeClr val="bg1"/>
              </a:solidFill>
            </a:endParaRPr>
          </a:p>
          <a:p>
            <a:pPr algn="ctr"/>
            <a:r>
              <a:rPr lang="en-US" dirty="0" smtClean="0">
                <a:solidFill>
                  <a:schemeClr val="bg1"/>
                </a:solidFill>
              </a:rPr>
              <a:t>Abkhaz</a:t>
            </a:r>
            <a:r>
              <a:rPr lang="en-US" dirty="0">
                <a:solidFill>
                  <a:schemeClr val="bg1"/>
                </a:solidFill>
              </a:rPr>
              <a:t>-</a:t>
            </a:r>
            <a:r>
              <a:rPr lang="en-US" dirty="0" err="1">
                <a:solidFill>
                  <a:schemeClr val="bg1"/>
                </a:solidFill>
              </a:rPr>
              <a:t>Adyghe</a:t>
            </a:r>
            <a:r>
              <a:rPr lang="en-US" dirty="0">
                <a:solidFill>
                  <a:schemeClr val="bg1"/>
                </a:solidFill>
              </a:rPr>
              <a:t> + </a:t>
            </a:r>
            <a:r>
              <a:rPr lang="en-US" dirty="0" err="1">
                <a:solidFill>
                  <a:schemeClr val="bg1"/>
                </a:solidFill>
              </a:rPr>
              <a:t>Nakh-</a:t>
            </a:r>
            <a:r>
              <a:rPr lang="en-US" dirty="0" err="1" smtClean="0">
                <a:solidFill>
                  <a:schemeClr val="bg1"/>
                </a:solidFill>
              </a:rPr>
              <a:t>Daghestanian</a:t>
            </a:r>
            <a:endParaRPr lang="en-US" dirty="0">
              <a:solidFill>
                <a:schemeClr val="bg1"/>
              </a:solidFill>
            </a:endParaRPr>
          </a:p>
          <a:p>
            <a:pPr algn="ctr"/>
            <a:r>
              <a:rPr lang="en-US" dirty="0">
                <a:solidFill>
                  <a:schemeClr val="bg1"/>
                </a:solidFill>
              </a:rPr>
              <a:t>(</a:t>
            </a:r>
            <a:r>
              <a:rPr lang="en-US" dirty="0" err="1">
                <a:solidFill>
                  <a:schemeClr val="bg1"/>
                </a:solidFill>
              </a:rPr>
              <a:t>Kartvelian</a:t>
            </a:r>
            <a:r>
              <a:rPr lang="en-US" dirty="0">
                <a:solidFill>
                  <a:schemeClr val="bg1"/>
                </a:solidFill>
              </a:rPr>
              <a:t> is not connected with the two North Caucasian families)</a:t>
            </a:r>
          </a:p>
        </p:txBody>
      </p:sp>
      <p:pic>
        <p:nvPicPr>
          <p:cNvPr id="4" name="Picture 3"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752" y="0"/>
            <a:ext cx="2476248" cy="3376702"/>
          </a:xfrm>
          <a:prstGeom prst="rect">
            <a:avLst/>
          </a:prstGeom>
        </p:spPr>
      </p:pic>
      <p:sp>
        <p:nvSpPr>
          <p:cNvPr id="5" name="Rectangle 4"/>
          <p:cNvSpPr/>
          <p:nvPr/>
        </p:nvSpPr>
        <p:spPr>
          <a:xfrm>
            <a:off x="8151962" y="3376702"/>
            <a:ext cx="992038" cy="1289050"/>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66456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ne-Caucasia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0670" cy="4339948"/>
          </a:xfrm>
          <a:prstGeom prst="rect">
            <a:avLst/>
          </a:prstGeom>
        </p:spPr>
      </p:pic>
      <p:sp>
        <p:nvSpPr>
          <p:cNvPr id="3" name="Rectangle 2"/>
          <p:cNvSpPr/>
          <p:nvPr/>
        </p:nvSpPr>
        <p:spPr>
          <a:xfrm>
            <a:off x="0" y="4339948"/>
            <a:ext cx="9144000" cy="2518052"/>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The broader “Dene-Caucasian” Hypothesis</a:t>
            </a:r>
          </a:p>
          <a:p>
            <a:pPr algn="ctr"/>
            <a:r>
              <a:rPr lang="en-US" sz="2800" dirty="0" smtClean="0"/>
              <a:t>(investigated by John </a:t>
            </a:r>
            <a:r>
              <a:rPr lang="en-US" sz="2800" dirty="0" err="1" smtClean="0"/>
              <a:t>Bengtson</a:t>
            </a:r>
            <a:r>
              <a:rPr lang="en-US" sz="2800" dirty="0" smtClean="0"/>
              <a:t>, Vaclav </a:t>
            </a:r>
            <a:r>
              <a:rPr lang="en-US" sz="2800" dirty="0" err="1" smtClean="0"/>
              <a:t>Blažek</a:t>
            </a:r>
            <a:r>
              <a:rPr lang="en-US" sz="2800" dirty="0" smtClean="0"/>
              <a:t>, and others during the past two decades)</a:t>
            </a:r>
          </a:p>
        </p:txBody>
      </p:sp>
    </p:spTree>
    <p:extLst>
      <p:ext uri="{BB962C8B-B14F-4D97-AF65-F5344CB8AC3E}">
        <p14:creationId xmlns:p14="http://schemas.microsoft.com/office/powerpoint/2010/main" val="30202149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ne-Caucasia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0" y="0"/>
            <a:ext cx="9150670" cy="4339948"/>
          </a:xfrm>
          <a:prstGeom prst="rect">
            <a:avLst/>
          </a:prstGeom>
        </p:spPr>
      </p:pic>
      <p:sp>
        <p:nvSpPr>
          <p:cNvPr id="3" name="Rectangle 2"/>
          <p:cNvSpPr/>
          <p:nvPr/>
        </p:nvSpPr>
        <p:spPr>
          <a:xfrm>
            <a:off x="0" y="4339948"/>
            <a:ext cx="9144000" cy="2518052"/>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smtClean="0"/>
          </a:p>
          <a:p>
            <a:pPr algn="ctr"/>
            <a:r>
              <a:rPr lang="en-US" sz="2400" dirty="0" smtClean="0"/>
              <a:t>Lexical comparisons and comparisons between various Dene-Caucasian pronominal systems are promising. </a:t>
            </a:r>
          </a:p>
          <a:p>
            <a:pPr algn="ctr"/>
            <a:endParaRPr lang="en-US" sz="2400" dirty="0" smtClean="0"/>
          </a:p>
          <a:p>
            <a:pPr algn="ctr"/>
            <a:r>
              <a:rPr lang="en-US" sz="2400" dirty="0" smtClean="0"/>
              <a:t>However, there is currently no consensus among proponents of this family as to its proper internal subgrouping.</a:t>
            </a:r>
            <a:r>
              <a:rPr lang="en-US" sz="2400" dirty="0"/>
              <a:t> </a:t>
            </a:r>
            <a:endParaRPr lang="en-US" sz="2400" dirty="0" smtClean="0"/>
          </a:p>
          <a:p>
            <a:pPr algn="ctr"/>
            <a:endParaRPr lang="en-US" sz="2400" dirty="0"/>
          </a:p>
          <a:p>
            <a:pPr algn="ctr"/>
            <a:endParaRPr lang="en-US" dirty="0"/>
          </a:p>
        </p:txBody>
      </p:sp>
    </p:spTree>
    <p:extLst>
      <p:ext uri="{BB962C8B-B14F-4D97-AF65-F5344CB8AC3E}">
        <p14:creationId xmlns:p14="http://schemas.microsoft.com/office/powerpoint/2010/main" val="29749340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ne-Caucasia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0" y="0"/>
            <a:ext cx="9150670" cy="4339948"/>
          </a:xfrm>
          <a:prstGeom prst="rect">
            <a:avLst/>
          </a:prstGeom>
        </p:spPr>
      </p:pic>
      <p:sp>
        <p:nvSpPr>
          <p:cNvPr id="3" name="Rectangle 2"/>
          <p:cNvSpPr/>
          <p:nvPr/>
        </p:nvSpPr>
        <p:spPr>
          <a:xfrm>
            <a:off x="0" y="4339948"/>
            <a:ext cx="9144000" cy="2518052"/>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FFFF00"/>
                </a:solidFill>
              </a:rPr>
              <a:t>George </a:t>
            </a:r>
            <a:r>
              <a:rPr lang="en-US" sz="2800" dirty="0" err="1" smtClean="0">
                <a:solidFill>
                  <a:srgbClr val="FFFF00"/>
                </a:solidFill>
              </a:rPr>
              <a:t>Starostin</a:t>
            </a:r>
            <a:r>
              <a:rPr lang="en-US" sz="2800" dirty="0" smtClean="0">
                <a:solidFill>
                  <a:srgbClr val="FFFF00"/>
                </a:solidFill>
              </a:rPr>
              <a:t> (2009)</a:t>
            </a:r>
          </a:p>
          <a:p>
            <a:pPr algn="ctr"/>
            <a:endParaRPr lang="en-US" sz="2000" dirty="0" smtClean="0"/>
          </a:p>
          <a:p>
            <a:pPr algn="ctr"/>
            <a:r>
              <a:rPr lang="en-US" sz="2000" dirty="0" smtClean="0"/>
              <a:t>Closer connection between </a:t>
            </a:r>
            <a:r>
              <a:rPr lang="en-US" sz="2000" dirty="0" err="1" smtClean="0"/>
              <a:t>Burushaski</a:t>
            </a:r>
            <a:r>
              <a:rPr lang="en-US" sz="2000" dirty="0" smtClean="0"/>
              <a:t> and </a:t>
            </a:r>
            <a:r>
              <a:rPr lang="en-US" sz="2000" dirty="0" err="1" smtClean="0"/>
              <a:t>Yeniseian</a:t>
            </a:r>
            <a:r>
              <a:rPr lang="en-US" sz="2000" dirty="0" smtClean="0"/>
              <a:t> within some sort of broader “Sino-Caucasian” or “Dene-Caucasian” family.</a:t>
            </a:r>
          </a:p>
          <a:p>
            <a:pPr algn="ctr"/>
            <a:endParaRPr lang="en-US" dirty="0"/>
          </a:p>
          <a:p>
            <a:pPr algn="ctr"/>
            <a:r>
              <a:rPr lang="en-US" sz="2000" dirty="0" smtClean="0"/>
              <a:t>(George Van </a:t>
            </a:r>
            <a:r>
              <a:rPr lang="en-US" sz="2000" dirty="0" err="1" smtClean="0"/>
              <a:t>Driem’s</a:t>
            </a:r>
            <a:r>
              <a:rPr lang="en-US" sz="2000" dirty="0" smtClean="0"/>
              <a:t> earlier “</a:t>
            </a:r>
            <a:r>
              <a:rPr lang="en-US" sz="2000" dirty="0" err="1" smtClean="0"/>
              <a:t>Karasukh</a:t>
            </a:r>
            <a:r>
              <a:rPr lang="en-US" sz="2000" dirty="0" smtClean="0"/>
              <a:t> Hypothesis” was not set in a larger family)</a:t>
            </a:r>
            <a:endParaRPr lang="en-US" sz="2000" dirty="0"/>
          </a:p>
          <a:p>
            <a:pPr algn="ctr"/>
            <a:endParaRPr lang="en-US" dirty="0"/>
          </a:p>
        </p:txBody>
      </p:sp>
      <p:sp>
        <p:nvSpPr>
          <p:cNvPr id="6" name="Left-Right Arrow 5"/>
          <p:cNvSpPr/>
          <p:nvPr/>
        </p:nvSpPr>
        <p:spPr>
          <a:xfrm rot="18365006">
            <a:off x="2676805" y="1614827"/>
            <a:ext cx="949597" cy="273908"/>
          </a:xfrm>
          <a:prstGeom prst="leftRightArrow">
            <a:avLst>
              <a:gd name="adj1" fmla="val 36082"/>
              <a:gd name="adj2" fmla="val 42157"/>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77430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540</TotalTime>
  <Words>1851</Words>
  <Application>Microsoft Macintosh PowerPoint</Application>
  <PresentationFormat>On-screen Show (4:3)</PresentationFormat>
  <Paragraphs>401</Paragraphs>
  <Slides>49</Slides>
  <Notes>8</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Assessing the Sino-Caucasian Hypothesis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Complex templatic morphology highly conservative and promising object of study for historical-comparative linguistics</vt:lpstr>
      <vt:lpstr>PowerPoint Presentation</vt:lpstr>
      <vt:lpstr>Linearly complex verb morphologies  are generally not viewed as a promising object of historical-comparative analysis</vt:lpstr>
      <vt:lpstr>PowerPoint Presentation</vt:lpstr>
      <vt:lpstr>PowerPoint Presentation</vt:lpstr>
      <vt:lpstr>Arin verbs </vt:lpstr>
      <vt:lpstr>PowerPoint Presentation</vt:lpstr>
      <vt:lpstr>PowerPoint Presentation</vt:lpstr>
      <vt:lpstr>The frequent link between genetic (DNA) relatedness of human populations and the genealogical relatedness of the languages they speak.</vt:lpstr>
      <vt:lpstr>PowerPoint Presentation</vt:lpstr>
      <vt:lpstr>Mitochondrial DNA (Mt-DNA)</vt:lpstr>
      <vt:lpstr>Y-Chromosome DNA (Y-DNA)</vt:lpstr>
      <vt:lpstr>Assessing prehistory by triangulating evidence  from different disciplines </vt:lpstr>
      <vt:lpstr>PowerPoint Presentation</vt:lpstr>
      <vt:lpstr>Ket man</vt:lpstr>
      <vt:lpstr>PowerPoint Presentation</vt:lpstr>
      <vt:lpstr>microblades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Western Washington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the Sino-Caucasian Hypothesis</dc:title>
  <dc:creator>Edward Vajda</dc:creator>
  <cp:lastModifiedBy>Edward Vajda</cp:lastModifiedBy>
  <cp:revision>176</cp:revision>
  <dcterms:created xsi:type="dcterms:W3CDTF">2013-03-12T22:16:58Z</dcterms:created>
  <dcterms:modified xsi:type="dcterms:W3CDTF">2013-03-19T16:28:32Z</dcterms:modified>
</cp:coreProperties>
</file>