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CCA1E7-74A1-43CD-BD38-A78BDC6F6802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ru-RU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99A6B7-CD99-4022-94B3-CF4579BA54BE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C38160-3C54-49BA-876E-C77042FE50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A6B7-CD99-4022-94B3-CF4579BA54B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653F-B93B-4374-8336-A90F79C849F7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E888-A0F0-400C-88F1-89B22EFE9904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1F2A-AA71-4F49-8D88-A1791116771C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AA3B0-9486-477D-8E75-84DC9A16CDAB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76E00-AAB1-4F07-A2DC-FDBCEF46F5E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13FC-FC51-4408-94B3-9C076D9DAD39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213B-E09B-4B87-B09B-F7F0E9370040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F9060-1A85-4694-80DF-9BD61B62D08E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EA4C-7B44-4004-A0E2-FD24351BA137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A63B-AA90-4347-B49B-A4DE3F6A5D00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4227-9984-4061-BBF5-B060F76FD80E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9C89-0FF6-46BE-9FB8-39F01E4237EE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B6B4-4343-4AF5-90A2-506ADA8AB904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4307-6877-45F9-988A-9B25DF3E6B77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5A5D0-B3A6-43C3-BBDC-3CA90392AD90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0EE1-7D0D-4D52-9B3C-CF1F33987078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C14B-D8A0-44C7-91FA-C90E4671A626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46D8-815C-43C5-A2AA-930995919D2F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E23D5-356E-4892-BBDF-69F9E17D0D34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2140-6DE6-48F2-AC1D-FFEBDC9219B3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76BB-EAA9-4EB7-82AE-39A2F6A19D5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B6EB-3154-432E-B78F-9A300B55E559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ru-R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45F96D-5E8A-416C-BEF0-A42C282B2337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61D4A-E519-4273-A1C6-31EB6EA9020A}" type="slidenum">
              <a:rPr lang="ru-RU"/>
              <a:pPr>
                <a:defRPr/>
              </a:pPr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Proto-</a:t>
            </a:r>
            <a:r>
              <a:rPr lang="en-US" dirty="0" err="1" smtClean="0"/>
              <a:t>Mande</a:t>
            </a:r>
            <a:r>
              <a:rPr lang="en-US" dirty="0" smtClean="0"/>
              <a:t> reconstruction: State of the art</a:t>
            </a:r>
            <a:endParaRPr lang="ru-RU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err="1" smtClean="0"/>
              <a:t>Valentin</a:t>
            </a:r>
            <a:r>
              <a:rPr lang="en-US" i="1" dirty="0" smtClean="0"/>
              <a:t> </a:t>
            </a:r>
            <a:r>
              <a:rPr lang="en-US" i="1" dirty="0" err="1" smtClean="0"/>
              <a:t>Vydrin</a:t>
            </a:r>
            <a:endParaRPr lang="en-US" i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INALCO-LLACAN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Paris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Noun morphology reconstructon</a:t>
            </a:r>
            <a:endParaRPr lang="ru-RU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Noun morphology in modern Mande languages is scanty and/ or innovative.</a:t>
            </a:r>
          </a:p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No noun classes.</a:t>
            </a:r>
          </a:p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Some remnants of classificatory morphology (not necessarily noun classes):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428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Nasal prefix *Ǹ- (small objects, dangerous objects... etc.), reflexes:</a:t>
            </a:r>
            <a:br>
              <a:rPr lang="af-ZA" dirty="0" smtClean="0"/>
            </a:b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af-ZA" dirty="0" smtClean="0"/>
              <a:t>prenasalization of certain nouns in Bamana, Mandinka;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af-ZA" dirty="0" smtClean="0"/>
              <a:t>perturbaton of initial consonant alternation in Southwestern Mande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af-ZA" dirty="0" smtClean="0"/>
              <a:t>no article/noun morpheme in numerous Western Mande languages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af-ZA" dirty="0" smtClean="0"/>
              <a:t>irregular correspondences in Southern Mande.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af-ZA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Nouns for elder relatives:</a:t>
            </a:r>
            <a:endParaRPr lang="ru-RU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“strong” unalterable initial consonants in Southwestern Mande; </a:t>
            </a:r>
          </a:p>
          <a:p>
            <a:r>
              <a:rPr lang="af-ZA" dirty="0" smtClean="0"/>
              <a:t>special plural marker 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*-NI</a:t>
            </a:r>
            <a:r>
              <a:rPr lang="af-ZA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dirty="0" smtClean="0"/>
              <a:t>in SWM; </a:t>
            </a:r>
          </a:p>
          <a:p>
            <a:r>
              <a:rPr lang="af-ZA" dirty="0" smtClean="0"/>
              <a:t>no article/noun morpheme added in numerous Western Mande languages.</a:t>
            </a:r>
          </a:p>
          <a:p>
            <a:pPr>
              <a:buFont typeface="Arial" pitchFamily="34" charset="0"/>
              <a:buNone/>
            </a:pPr>
            <a:r>
              <a:rPr lang="af-ZA" dirty="0" smtClean="0"/>
              <a:t>Reconstruction: prefix </a:t>
            </a:r>
            <a:r>
              <a:rPr lang="af-ZA" i="1" dirty="0" smtClean="0"/>
              <a:t>*Ń-</a:t>
            </a:r>
            <a:r>
              <a:rPr lang="af-ZA" dirty="0" smtClean="0"/>
              <a:t>, pl. suffix </a:t>
            </a:r>
            <a:r>
              <a:rPr lang="af-ZA" i="1" dirty="0" smtClean="0"/>
              <a:t>*-ni</a:t>
            </a:r>
            <a:r>
              <a:rPr lang="af-ZA" dirty="0" smtClean="0"/>
              <a:t> (?).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Opposition “alienable : </a:t>
            </a:r>
            <a:r>
              <a:rPr lang="en-US" dirty="0" err="1" smtClean="0"/>
              <a:t>inalianable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(“free noun : relational noun”)</a:t>
            </a:r>
            <a:endParaRPr lang="ru-RU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reconstructed for the Proto-</a:t>
            </a:r>
            <a:r>
              <a:rPr lang="en-US" dirty="0" err="1" smtClean="0"/>
              <a:t>Mande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alienable possession markers are variable in the </a:t>
            </a:r>
            <a:r>
              <a:rPr lang="en-US" dirty="0" err="1" smtClean="0"/>
              <a:t>Mande</a:t>
            </a:r>
            <a:r>
              <a:rPr lang="en-US" dirty="0" smtClean="0"/>
              <a:t> languages and stem from different locative postpositions. Cf. Dan where different possessive markers encode opposition of cases (</a:t>
            </a:r>
            <a:r>
              <a:rPr lang="en-US" i="1" dirty="0" err="1" smtClean="0"/>
              <a:t>ɓa</a:t>
            </a:r>
            <a:r>
              <a:rPr lang="en-US" i="1" dirty="0" smtClean="0"/>
              <a:t>̏ </a:t>
            </a:r>
            <a:r>
              <a:rPr lang="en-US" dirty="0" smtClean="0"/>
              <a:t>common case vs. </a:t>
            </a:r>
            <a:r>
              <a:rPr lang="fr-CA" i="1" dirty="0" smtClean="0"/>
              <a:t>g</a:t>
            </a:r>
            <a:r>
              <a:rPr lang="af-ZA" i="1" dirty="0" smtClean="0"/>
              <a:t>ɔ̏</a:t>
            </a:r>
            <a:r>
              <a:rPr lang="af-ZA" dirty="0" smtClean="0"/>
              <a:t> </a:t>
            </a:r>
            <a:r>
              <a:rPr lang="en-US" dirty="0" smtClean="0"/>
              <a:t>locative case), an evident innovation.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An intriguing evidence:</a:t>
            </a:r>
            <a:endParaRPr lang="ru-RU" smtClean="0"/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Proto-Southwestern Mande agent noun suffix: </a:t>
            </a:r>
          </a:p>
          <a:p>
            <a:r>
              <a:rPr lang="af-ZA" dirty="0" smtClean="0"/>
              <a:t>Sg. *</a:t>
            </a:r>
            <a:r>
              <a:rPr lang="af-ZA" i="1" dirty="0" smtClean="0"/>
              <a:t>–mɔ</a:t>
            </a:r>
            <a:r>
              <a:rPr lang="af-ZA" dirty="0" smtClean="0"/>
              <a:t>, </a:t>
            </a:r>
          </a:p>
          <a:p>
            <a:r>
              <a:rPr lang="af-ZA" dirty="0" smtClean="0"/>
              <a:t>Pl. *</a:t>
            </a:r>
            <a:r>
              <a:rPr lang="af-ZA" i="1" dirty="0" smtClean="0"/>
              <a:t>–bèlà</a:t>
            </a:r>
            <a:r>
              <a:rPr lang="af-ZA" dirty="0" smtClean="0"/>
              <a:t>.</a:t>
            </a:r>
          </a:p>
          <a:p>
            <a:pPr>
              <a:buFont typeface="Arial" pitchFamily="34" charset="0"/>
              <a:buNone/>
            </a:pPr>
            <a:endParaRPr lang="af-ZA" dirty="0" smtClean="0"/>
          </a:p>
          <a:p>
            <a:pPr>
              <a:buFont typeface="Arial" pitchFamily="34" charset="0"/>
              <a:buNone/>
            </a:pPr>
            <a:r>
              <a:rPr lang="af-ZA" dirty="0" smtClean="0"/>
              <a:t>Are these forms to be traced back to the Niger-Congo 1 and 2 class markers?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Pronominal morphology</a:t>
            </a:r>
            <a:endParaRPr lang="ru-RU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Single paradigms in the Central Mande (Manding, Mokole, Vai-Kono, Jogo-Jeri, Soninke-Bozo).</a:t>
            </a:r>
          </a:p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Multiple paradigms (different syntactic functions, pragmatic and TAM semantics) in Southwestern Mande, Southern and Eastern Mande, Bobo.</a:t>
            </a:r>
          </a:p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Reconstruction of pronominal systems: Proto-SM (Vydrin), Proto-SWM (Babaev); a tentative Proto-Mande reconstruction (Babaev).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Verbal morphology</a:t>
            </a:r>
            <a:endParaRPr lang="ru-RU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Very little derivational morphology in modern Mande languages:</a:t>
            </a:r>
          </a:p>
          <a:p>
            <a:pPr>
              <a:buFontTx/>
              <a:buChar char="-"/>
            </a:pPr>
            <a:r>
              <a:rPr lang="af-ZA" i="1" dirty="0" smtClean="0"/>
              <a:t>-ndi </a:t>
            </a:r>
            <a:r>
              <a:rPr lang="af-ZA" dirty="0" smtClean="0"/>
              <a:t>causative suffix in Mandinka, </a:t>
            </a:r>
            <a:r>
              <a:rPr lang="af-ZA" i="1" dirty="0" smtClean="0"/>
              <a:t>-ndí </a:t>
            </a:r>
            <a:r>
              <a:rPr lang="af-ZA" dirty="0" smtClean="0"/>
              <a:t>in</a:t>
            </a:r>
            <a:r>
              <a:rPr lang="af-ZA" i="1" dirty="0" smtClean="0"/>
              <a:t> </a:t>
            </a:r>
            <a:r>
              <a:rPr lang="af-ZA" dirty="0" smtClean="0"/>
              <a:t>Soninke, </a:t>
            </a:r>
            <a:r>
              <a:rPr lang="af-ZA" i="1" dirty="0" smtClean="0"/>
              <a:t>-ni </a:t>
            </a:r>
            <a:r>
              <a:rPr lang="af-ZA" dirty="0" smtClean="0"/>
              <a:t>in Bozo;</a:t>
            </a:r>
          </a:p>
          <a:p>
            <a:pPr>
              <a:buFontTx/>
              <a:buChar char="-"/>
            </a:pPr>
            <a:r>
              <a:rPr lang="af-ZA" dirty="0" smtClean="0"/>
              <a:t>antipassive </a:t>
            </a:r>
            <a:r>
              <a:rPr lang="af-ZA" i="1" dirty="0" smtClean="0"/>
              <a:t>ndì </a:t>
            </a:r>
            <a:r>
              <a:rPr lang="af-ZA" dirty="0" smtClean="0"/>
              <a:t>in Soninke, </a:t>
            </a:r>
            <a:r>
              <a:rPr lang="af-ZA" i="1" dirty="0" smtClean="0"/>
              <a:t>-rí </a:t>
            </a:r>
            <a:r>
              <a:rPr lang="af-ZA" dirty="0" smtClean="0"/>
              <a:t>in Mandinka.</a:t>
            </a:r>
          </a:p>
          <a:p>
            <a:pPr>
              <a:buFont typeface="Arial" pitchFamily="34" charset="0"/>
              <a:buNone/>
            </a:pPr>
            <a:r>
              <a:rPr lang="af-ZA" dirty="0" smtClean="0"/>
              <a:t>Creissels’ hypothesis: from the verb *</a:t>
            </a:r>
            <a:r>
              <a:rPr lang="af-ZA" i="1" dirty="0" smtClean="0"/>
              <a:t>tîŋ </a:t>
            </a:r>
            <a:r>
              <a:rPr lang="af-ZA" dirty="0" smtClean="0"/>
              <a:t>‘do’ (?).</a:t>
            </a:r>
          </a:p>
          <a:p>
            <a:pPr>
              <a:buFontTx/>
              <a:buChar char="-"/>
            </a:pPr>
            <a:r>
              <a:rPr lang="af-ZA" dirty="0" smtClean="0"/>
              <a:t>Decausative suffix </a:t>
            </a:r>
            <a:r>
              <a:rPr lang="af-ZA" i="1" dirty="0" smtClean="0"/>
              <a:t>–E </a:t>
            </a:r>
            <a:r>
              <a:rPr lang="af-ZA" dirty="0" smtClean="0"/>
              <a:t>in Soninke, Bozo (in a fossilized form, also in Bobo).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Further derivational morphology:</a:t>
            </a:r>
            <a:endParaRPr lang="ru-RU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-</a:t>
            </a:r>
            <a:r>
              <a:rPr lang="af-ZA" i="1" dirty="0" smtClean="0"/>
              <a:t>be </a:t>
            </a:r>
            <a:r>
              <a:rPr lang="af-ZA" dirty="0" smtClean="0"/>
              <a:t>causative suffix in Bobo, -</a:t>
            </a:r>
            <a:r>
              <a:rPr lang="af-ZA" i="1" dirty="0" smtClean="0"/>
              <a:t>ke </a:t>
            </a:r>
            <a:r>
              <a:rPr lang="af-ZA" dirty="0" smtClean="0"/>
              <a:t>causative suffix in Gban (Southern Mande).</a:t>
            </a:r>
          </a:p>
          <a:p>
            <a:r>
              <a:rPr lang="af-ZA" dirty="0" smtClean="0"/>
              <a:t>Verbal locative suffix </a:t>
            </a:r>
            <a:r>
              <a:rPr lang="af-ZA" i="1" dirty="0" smtClean="0"/>
              <a:t>*-Lá</a:t>
            </a:r>
            <a:r>
              <a:rPr lang="af-ZA" dirty="0" smtClean="0"/>
              <a:t> in Southern Mande, </a:t>
            </a:r>
            <a:r>
              <a:rPr lang="af-ZA" i="1" dirty="0" smtClean="0"/>
              <a:t>*-LƐ</a:t>
            </a:r>
            <a:r>
              <a:rPr lang="af-ZA" dirty="0" smtClean="0"/>
              <a:t> in Busa-Bokobaru (Eastern Mande) &lt; probably from adverb </a:t>
            </a:r>
            <a:r>
              <a:rPr lang="af-ZA" i="1" dirty="0" smtClean="0"/>
              <a:t>*tá </a:t>
            </a:r>
            <a:r>
              <a:rPr lang="af-ZA" dirty="0" smtClean="0"/>
              <a:t>‘there’ (Idiatov 2008).</a:t>
            </a:r>
          </a:p>
          <a:p>
            <a:r>
              <a:rPr lang="af-ZA" dirty="0" smtClean="0"/>
              <a:t>Verbal prefixes in Manding, SWM, SM, Susu, etc. are innovations.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r>
              <a:rPr lang="af-ZA" dirty="0" smtClean="0">
                <a:ea typeface="MV Boli" pitchFamily="2" charset="0"/>
                <a:cs typeface="MV Boli" pitchFamily="2" charset="0"/>
              </a:rPr>
              <a:t>A preliminary conclusion:</a:t>
            </a:r>
            <a:endParaRPr lang="ru-RU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af-ZA" sz="3600" dirty="0" smtClean="0"/>
              <a:t>The </a:t>
            </a:r>
            <a:r>
              <a:rPr lang="af-ZA" sz="3600" dirty="0" smtClean="0"/>
              <a:t>scanty verbal derivative morphology in Mande languages is innovative, there is hardly anything that can </a:t>
            </a:r>
            <a:r>
              <a:rPr lang="af-ZA" sz="3600" smtClean="0"/>
              <a:t>be </a:t>
            </a:r>
            <a:r>
              <a:rPr lang="af-ZA" sz="3600" smtClean="0"/>
              <a:t>reconstructed </a:t>
            </a:r>
            <a:r>
              <a:rPr lang="af-ZA" sz="3600" dirty="0" smtClean="0"/>
              <a:t>for the Proto-Mande level.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af-ZA" dirty="0" smtClean="0"/>
              <a:t>TAM morphology</a:t>
            </a:r>
            <a:endParaRPr lang="ru-RU" dirty="0" smtClean="0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af-ZA" sz="3000" dirty="0" smtClean="0"/>
              <a:t>Basic  word order:</a:t>
            </a:r>
          </a:p>
          <a:p>
            <a:pPr algn="ctr">
              <a:buFont typeface="Arial" pitchFamily="34" charset="0"/>
              <a:buNone/>
            </a:pPr>
            <a:r>
              <a:rPr lang="af-ZA" sz="3000" dirty="0" smtClean="0"/>
              <a:t>S </a:t>
            </a:r>
            <a:r>
              <a:rPr lang="af-ZA" sz="3000" dirty="0" smtClean="0">
                <a:solidFill>
                  <a:srgbClr val="FF0000"/>
                </a:solidFill>
              </a:rPr>
              <a:t>Aux</a:t>
            </a:r>
            <a:r>
              <a:rPr lang="af-ZA" sz="3000" dirty="0" smtClean="0"/>
              <a:t> DO V</a:t>
            </a:r>
            <a:r>
              <a:rPr lang="af-ZA" sz="3000" dirty="0" smtClean="0">
                <a:solidFill>
                  <a:srgbClr val="FF0000"/>
                </a:solidFill>
              </a:rPr>
              <a:t>-</a:t>
            </a:r>
            <a:r>
              <a:rPr lang="af-ZA" sz="3000" i="1" dirty="0" smtClean="0">
                <a:solidFill>
                  <a:srgbClr val="FF0000"/>
                </a:solidFill>
              </a:rPr>
              <a:t>mrph</a:t>
            </a:r>
          </a:p>
          <a:p>
            <a:pPr>
              <a:buFont typeface="Arial" pitchFamily="34" charset="0"/>
              <a:buNone/>
            </a:pPr>
            <a:r>
              <a:rPr lang="af-ZA" sz="3000" dirty="0" smtClean="0"/>
              <a:t>Two major slots form auxiliary morphemes: Aux, </a:t>
            </a:r>
            <a:r>
              <a:rPr lang="af-ZA" sz="3000" i="1" dirty="0" smtClean="0"/>
              <a:t>-mrph</a:t>
            </a:r>
            <a:r>
              <a:rPr lang="af-ZA" sz="3000" dirty="0" smtClean="0"/>
              <a:t>.</a:t>
            </a:r>
          </a:p>
          <a:p>
            <a:pPr>
              <a:buFont typeface="Arial" pitchFamily="34" charset="0"/>
              <a:buNone/>
            </a:pPr>
            <a:r>
              <a:rPr lang="af-ZA" sz="3000" dirty="0" smtClean="0"/>
              <a:t>Majour sources for Aux: copulae, motion verbs, verb “do”.</a:t>
            </a:r>
          </a:p>
          <a:p>
            <a:pPr>
              <a:buFont typeface="Arial" pitchFamily="34" charset="0"/>
              <a:buNone/>
            </a:pPr>
            <a:r>
              <a:rPr lang="af-ZA" sz="3000" dirty="0" smtClean="0"/>
              <a:t>Sources for </a:t>
            </a:r>
            <a:r>
              <a:rPr lang="af-ZA" sz="3000" i="1" dirty="0" smtClean="0"/>
              <a:t>–mrph</a:t>
            </a:r>
            <a:r>
              <a:rPr lang="af-ZA" sz="3000" dirty="0" smtClean="0"/>
              <a:t>: locative postpositions, converb suffixes.</a:t>
            </a:r>
          </a:p>
          <a:p>
            <a:pPr>
              <a:buFont typeface="Arial" pitchFamily="34" charset="0"/>
              <a:buNone/>
            </a:pPr>
            <a:r>
              <a:rPr lang="af-ZA" sz="3000" dirty="0" smtClean="0"/>
              <a:t>Reconstrcutions: Proto-SM TAM (Vydrin);  Proto-SWM TAM (Babaev, in progress).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en-US" smtClean="0"/>
              <a:t>Mande languages</a:t>
            </a:r>
            <a:endParaRPr lang="ru-RU" smtClean="0"/>
          </a:p>
        </p:txBody>
      </p:sp>
      <p:pic>
        <p:nvPicPr>
          <p:cNvPr id="3075" name="Espace réservé du contenu 3" descr="mande_index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6725" y="1357313"/>
            <a:ext cx="8285163" cy="4768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Some candidates for the PM-level reconstruction, position Aux:</a:t>
            </a:r>
            <a:endParaRPr lang="ru-RU" dirty="0"/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smtClean="0"/>
          </a:p>
          <a:p>
            <a:r>
              <a:rPr lang="af-ZA" smtClean="0"/>
              <a:t>TE, negative copula</a:t>
            </a:r>
          </a:p>
          <a:p>
            <a:r>
              <a:rPr lang="af-ZA" smtClean="0"/>
              <a:t>BE, affirmative locative copula</a:t>
            </a:r>
          </a:p>
          <a:p>
            <a:r>
              <a:rPr lang="af-ZA" smtClean="0"/>
              <a:t>MU, presentative/ identification copula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Candidates for the PM level, slot </a:t>
            </a:r>
            <a:r>
              <a:rPr lang="af-ZA" i="1" dirty="0" smtClean="0"/>
              <a:t>-mrph</a:t>
            </a:r>
            <a:endParaRPr lang="ru-RU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smtClean="0"/>
              <a:t>Gerund marker *</a:t>
            </a:r>
            <a:r>
              <a:rPr lang="af-ZA" i="1" smtClean="0"/>
              <a:t>-ɗɩ</a:t>
            </a:r>
          </a:p>
          <a:p>
            <a:r>
              <a:rPr lang="af-ZA" smtClean="0"/>
              <a:t>Perfect marker </a:t>
            </a:r>
            <a:r>
              <a:rPr lang="af-ZA" i="1" smtClean="0"/>
              <a:t>–DA.</a:t>
            </a:r>
          </a:p>
          <a:p>
            <a:endParaRPr lang="af-ZA" smtClean="0"/>
          </a:p>
          <a:p>
            <a:pPr>
              <a:buFont typeface="Arial" pitchFamily="34" charset="0"/>
              <a:buNone/>
            </a:pPr>
            <a:r>
              <a:rPr lang="af-ZA" smtClean="0"/>
              <a:t>Everything else is presumably innovative (to be verified!).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A preliminary conclusion: </a:t>
            </a:r>
            <a:endParaRPr lang="ru-RU" smtClean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f-ZA" dirty="0" smtClean="0"/>
              <a:t>The main bulk of evidence pro or contra NC origin of Mande lies in the field of the lexical  + phonological reconstruction. The morphology reconstructable for the Proto-Mande language is too scarce to serve a proof of anything (which does not mean that a reconstruction of the Mande morphology is useless!).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f-ZA" dirty="0" smtClean="0"/>
              <a:t>Phonological reconstruction: mainly initial consonants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f-ZA" dirty="0" smtClean="0"/>
              <a:t>Reliable reconstructions: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af-ZA" dirty="0" smtClean="0"/>
              <a:t>Proto-Southwestern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af-ZA" dirty="0" smtClean="0"/>
              <a:t>Proto-Southern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af-ZA" dirty="0" smtClean="0"/>
              <a:t>Proto-Manding (to be updated in certain fragments), initial + internal consonants + vowels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f-ZA" dirty="0" smtClean="0"/>
              <a:t>Less reliable: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af-ZA" dirty="0" smtClean="0"/>
              <a:t>“Proto-Western” (in fact, SWM + Susu + Manding + Vai-Kono) by R.Kastenholz;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f-ZA" dirty="0" smtClean="0"/>
              <a:t>- “Proto-Eastern” by H.Schreiber (rather unreliable).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f-ZA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Lexical reconstruction</a:t>
            </a:r>
            <a:endParaRPr lang="ru-RU" smtClean="0"/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af-ZA" sz="3000" dirty="0" smtClean="0"/>
              <a:t>Comparative database, about 3280 comparative series by March 2013 (of various degree of elaboration), of these presumably 500-600 represent more or less probable candidates for the Proto-Mande level.</a:t>
            </a:r>
          </a:p>
          <a:p>
            <a:r>
              <a:rPr lang="af-ZA" sz="3000" dirty="0" smtClean="0"/>
              <a:t>Groups and languages whose data is systempatically imputted: Manding, SWM, SM, Susu-Jallonke, Soninke-Bozo, Vai.</a:t>
            </a:r>
          </a:p>
          <a:p>
            <a:r>
              <a:rPr lang="af-ZA" sz="3000" dirty="0" smtClean="0"/>
              <a:t>A Swadesh’s 100 wordlist for all the languages of the Mande family.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entry from the comparative database: </a:t>
            </a:r>
            <a:r>
              <a:rPr lang="af-ZA" dirty="0" smtClean="0"/>
              <a:t>*bɛ́nbá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sz="2200" b="1" dirty="0" smtClean="0"/>
              <a:t>SWM: </a:t>
            </a:r>
            <a:r>
              <a:rPr lang="ru-RU" sz="2200" b="1" i="1" dirty="0" smtClean="0"/>
              <a:t>Mende </a:t>
            </a:r>
            <a:r>
              <a:rPr lang="ru-RU" sz="2200" dirty="0" smtClean="0"/>
              <a:t>IN mbémbá/? (?) </a:t>
            </a:r>
            <a:r>
              <a:rPr lang="ru-RU" sz="2200" i="1" dirty="0" smtClean="0"/>
              <a:t>n lineage, family,</a:t>
            </a:r>
            <a:r>
              <a:rPr lang="ru-RU" sz="2200" b="1" i="1" dirty="0" smtClean="0"/>
              <a:t> Kpelle-Guin. </a:t>
            </a:r>
            <a:r>
              <a:rPr lang="ru-RU" sz="2200" dirty="0" smtClean="0"/>
              <a:t>JL ɓɔmɔ-kɔlɔ/?, ɓɛmɛ-kɔlɔ/?, pl. -li or -ɣa </a:t>
            </a:r>
            <a:r>
              <a:rPr lang="ru-RU" sz="2200" i="1" dirty="0" smtClean="0"/>
              <a:t>n ancestor (of the same clan)</a:t>
            </a:r>
            <a:endParaRPr lang="ru-RU" sz="2200" dirty="0" smtClean="0"/>
          </a:p>
          <a:p>
            <a:r>
              <a:rPr lang="ru-RU" sz="2200" b="1" i="1" dirty="0" smtClean="0"/>
              <a:t>Soso </a:t>
            </a:r>
            <a:r>
              <a:rPr lang="ru-RU" sz="2200" b="1" dirty="0" smtClean="0"/>
              <a:t>SF, TU </a:t>
            </a:r>
            <a:r>
              <a:rPr lang="ru-RU" sz="2200" dirty="0" smtClean="0"/>
              <a:t>bénbá, -ø </a:t>
            </a:r>
            <a:r>
              <a:rPr lang="ru-RU" sz="2200" i="1" dirty="0" smtClean="0"/>
              <a:t>rn ancestor, forefather; grandfather; MJ great-grandfather,</a:t>
            </a:r>
            <a:r>
              <a:rPr lang="ru-RU" sz="2200" b="1" i="1" dirty="0" smtClean="0"/>
              <a:t> </a:t>
            </a:r>
            <a:endParaRPr lang="af-ZA" sz="2200" b="1" i="1" dirty="0" smtClean="0"/>
          </a:p>
          <a:p>
            <a:r>
              <a:rPr lang="af-ZA" sz="2200" b="1" dirty="0" smtClean="0"/>
              <a:t>MOKOLE: </a:t>
            </a:r>
            <a:r>
              <a:rPr lang="ru-RU" sz="2200" b="1" i="1" dirty="0" smtClean="0"/>
              <a:t>Lele </a:t>
            </a:r>
            <a:r>
              <a:rPr lang="ru-RU" sz="2200" b="1" dirty="0" smtClean="0"/>
              <a:t>VV </a:t>
            </a:r>
            <a:r>
              <a:rPr lang="ru-RU" sz="2200" dirty="0" smtClean="0"/>
              <a:t>bénba </a:t>
            </a:r>
            <a:r>
              <a:rPr lang="ru-RU" sz="2200" i="1" dirty="0" smtClean="0"/>
              <a:t>rn grandfather,</a:t>
            </a:r>
            <a:r>
              <a:rPr lang="ru-RU" sz="2200" b="1" i="1" dirty="0" smtClean="0"/>
              <a:t> Koranko </a:t>
            </a:r>
            <a:r>
              <a:rPr lang="ru-RU" sz="2200" b="1" dirty="0" smtClean="0"/>
              <a:t>KZ </a:t>
            </a:r>
            <a:r>
              <a:rPr lang="ru-RU" sz="2200" dirty="0" smtClean="0"/>
              <a:t>bénba </a:t>
            </a:r>
            <a:r>
              <a:rPr lang="ru-RU" sz="2200" i="1" dirty="0" smtClean="0"/>
              <a:t>rn ancestor, forefather</a:t>
            </a:r>
            <a:endParaRPr lang="ru-RU" sz="2200" b="1" dirty="0" smtClean="0"/>
          </a:p>
          <a:p>
            <a:r>
              <a:rPr lang="ru-RU" sz="2200" b="1" dirty="0" smtClean="0"/>
              <a:t>P.Manding </a:t>
            </a:r>
            <a:r>
              <a:rPr lang="ru-RU" sz="2200" dirty="0" smtClean="0"/>
              <a:t>*bÉnbaa,</a:t>
            </a:r>
            <a:r>
              <a:rPr lang="ru-RU" sz="2200" b="1" i="1" dirty="0" smtClean="0"/>
              <a:t> Mandinka </a:t>
            </a:r>
            <a:r>
              <a:rPr lang="ru-RU" sz="2200" b="1" dirty="0" smtClean="0"/>
              <a:t>DC, MD </a:t>
            </a:r>
            <a:r>
              <a:rPr lang="ru-RU" sz="2200" dirty="0" smtClean="0"/>
              <a:t>bénbaa </a:t>
            </a:r>
            <a:r>
              <a:rPr lang="ru-RU" sz="2200" i="1" dirty="0" smtClean="0"/>
              <a:t>rn ancestor,</a:t>
            </a:r>
            <a:r>
              <a:rPr lang="ru-RU" sz="2200" b="1" i="1" dirty="0" smtClean="0"/>
              <a:t> Nyokolo Maninka </a:t>
            </a:r>
            <a:r>
              <a:rPr lang="ru-RU" sz="2200" b="1" dirty="0" smtClean="0"/>
              <a:t>GM </a:t>
            </a:r>
            <a:r>
              <a:rPr lang="ru-RU" sz="2200" dirty="0" smtClean="0"/>
              <a:t>benbaa </a:t>
            </a:r>
            <a:r>
              <a:rPr lang="ru-RU" sz="2200" i="1" dirty="0" smtClean="0"/>
              <a:t>rn ancestor,</a:t>
            </a:r>
            <a:r>
              <a:rPr lang="ru-RU" sz="2200" b="1" i="1" dirty="0" smtClean="0"/>
              <a:t> Xasonka </a:t>
            </a:r>
            <a:r>
              <a:rPr lang="ru-RU" sz="2200" b="1" dirty="0" smtClean="0"/>
              <a:t>TD </a:t>
            </a:r>
            <a:r>
              <a:rPr lang="ru-RU" sz="2200" dirty="0" smtClean="0"/>
              <a:t>bénba </a:t>
            </a:r>
            <a:r>
              <a:rPr lang="ru-RU" sz="2200" i="1" dirty="0" smtClean="0"/>
              <a:t>rn ancestor,</a:t>
            </a:r>
            <a:r>
              <a:rPr lang="ru-RU" sz="2200" b="1" i="1" dirty="0" smtClean="0"/>
              <a:t> Kita Maninka </a:t>
            </a:r>
            <a:r>
              <a:rPr lang="ru-RU" sz="2200" b="1" dirty="0" smtClean="0"/>
              <a:t>DC </a:t>
            </a:r>
            <a:r>
              <a:rPr lang="ru-RU" sz="2200" dirty="0" smtClean="0"/>
              <a:t>bénba </a:t>
            </a:r>
            <a:r>
              <a:rPr lang="ru-RU" sz="2200" i="1" dirty="0" smtClean="0"/>
              <a:t>rn grandfather (no article),</a:t>
            </a:r>
            <a:r>
              <a:rPr lang="ru-RU" sz="2200" b="1" i="1" dirty="0" smtClean="0"/>
              <a:t> Maninka </a:t>
            </a:r>
            <a:r>
              <a:rPr lang="ru-RU" sz="2200" dirty="0" smtClean="0"/>
              <a:t>bénba </a:t>
            </a:r>
            <a:r>
              <a:rPr lang="ru-RU" sz="2200" i="1" dirty="0" smtClean="0"/>
              <a:t>rn ancestor, forefather; grandfather (on both lines),</a:t>
            </a:r>
            <a:r>
              <a:rPr lang="ru-RU" sz="2200" b="1" dirty="0" smtClean="0"/>
              <a:t> Bamana </a:t>
            </a:r>
            <a:r>
              <a:rPr lang="ru-RU" sz="2200" dirty="0" smtClean="0"/>
              <a:t>bɛ́nba,</a:t>
            </a:r>
            <a:r>
              <a:rPr lang="ru-RU" sz="2200" b="1" dirty="0" smtClean="0"/>
              <a:t> Bamana (s) </a:t>
            </a:r>
            <a:r>
              <a:rPr lang="ru-RU" sz="2200" dirty="0" smtClean="0"/>
              <a:t>bɛ́ma </a:t>
            </a:r>
            <a:r>
              <a:rPr lang="ru-RU" sz="2200" i="1" dirty="0" smtClean="0"/>
              <a:t>rn ancestor, forefather</a:t>
            </a:r>
            <a:endParaRPr lang="ru-RU" sz="2200" b="1" dirty="0" smtClean="0"/>
          </a:p>
          <a:p>
            <a:r>
              <a:rPr lang="ru-RU" sz="2200" b="1" i="1" dirty="0" smtClean="0"/>
              <a:t>Bobo </a:t>
            </a:r>
            <a:r>
              <a:rPr lang="ru-RU" sz="2200" b="1" dirty="0" smtClean="0"/>
              <a:t>BB </a:t>
            </a:r>
            <a:r>
              <a:rPr lang="ru-RU" sz="2200" dirty="0" smtClean="0"/>
              <a:t>bɛ̄mā</a:t>
            </a:r>
            <a:endParaRPr lang="ru-RU" sz="2200" b="1" dirty="0" smtClean="0"/>
          </a:p>
          <a:p>
            <a:r>
              <a:rPr lang="ru-RU" sz="2200" b="1" dirty="0" smtClean="0"/>
              <a:t>South</a:t>
            </a:r>
            <a:r>
              <a:rPr lang="af-ZA" sz="2200" b="1" dirty="0" smtClean="0"/>
              <a:t> </a:t>
            </a:r>
            <a:r>
              <a:rPr lang="ru-RU" sz="2200" b="1" dirty="0" smtClean="0"/>
              <a:t>Mande </a:t>
            </a:r>
            <a:r>
              <a:rPr lang="af-ZA" sz="2200" b="1" dirty="0" smtClean="0"/>
              <a:t>(&lt; Manding?)</a:t>
            </a:r>
            <a:r>
              <a:rPr lang="ru-RU" sz="2200" b="1" i="1" dirty="0" smtClean="0"/>
              <a:t> </a:t>
            </a:r>
            <a:r>
              <a:rPr lang="ru-RU" sz="2200" b="1" i="1" dirty="0" smtClean="0"/>
              <a:t>Dan </a:t>
            </a:r>
            <a:r>
              <a:rPr lang="ru-RU" sz="2200" b="1" dirty="0" smtClean="0"/>
              <a:t>(bl) </a:t>
            </a:r>
            <a:r>
              <a:rPr lang="ru-RU" sz="2200" dirty="0" smtClean="0"/>
              <a:t>ɓɛ́má,</a:t>
            </a:r>
            <a:r>
              <a:rPr lang="ru-RU" sz="2200" b="1" i="1" dirty="0" smtClean="0"/>
              <a:t> Dan </a:t>
            </a:r>
            <a:r>
              <a:rPr lang="ru-RU" sz="2200" b="1" dirty="0" smtClean="0"/>
              <a:t>(gw) </a:t>
            </a:r>
            <a:r>
              <a:rPr lang="ru-RU" sz="2200" dirty="0" smtClean="0"/>
              <a:t>ɓɛ̋ma̋ </a:t>
            </a:r>
            <a:r>
              <a:rPr lang="ru-RU" sz="2200" i="1" dirty="0" smtClean="0"/>
              <a:t>rn ancestor,</a:t>
            </a:r>
            <a:r>
              <a:rPr lang="ru-RU" sz="2200" b="1" i="1" dirty="0" smtClean="0"/>
              <a:t> Tura </a:t>
            </a:r>
            <a:r>
              <a:rPr lang="ru-RU" sz="2200" b="1" dirty="0" smtClean="0"/>
              <a:t># </a:t>
            </a:r>
            <a:r>
              <a:rPr lang="ru-RU" sz="2200" dirty="0" smtClean="0"/>
              <a:t>ɓɛ̋ma</a:t>
            </a:r>
            <a:r>
              <a:rPr lang="ru-RU" sz="2200" dirty="0" smtClean="0"/>
              <a:t>̋</a:t>
            </a:r>
            <a:r>
              <a:rPr lang="af-ZA" sz="2200" dirty="0" smtClean="0"/>
              <a:t> </a:t>
            </a:r>
            <a:endParaRPr lang="ru-RU" sz="22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af-ZA" dirty="0" smtClean="0"/>
              <a:t>Sample entry: *yɛ̀lɛ́ ‘hole’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af-ZA" b="1" dirty="0" smtClean="0"/>
              <a:t>SJ: </a:t>
            </a:r>
            <a:r>
              <a:rPr lang="ru-RU" b="1" i="1" dirty="0" smtClean="0"/>
              <a:t>Soso </a:t>
            </a:r>
            <a:r>
              <a:rPr lang="ru-RU" b="1" dirty="0" smtClean="0"/>
              <a:t>SF </a:t>
            </a:r>
            <a:r>
              <a:rPr lang="ru-RU" dirty="0" smtClean="0"/>
              <a:t>yili,</a:t>
            </a:r>
            <a:r>
              <a:rPr lang="ru-RU" b="1" i="1" dirty="0" smtClean="0"/>
              <a:t> Jallonke </a:t>
            </a:r>
            <a:r>
              <a:rPr lang="ru-RU" b="1" dirty="0" smtClean="0"/>
              <a:t>FL </a:t>
            </a:r>
            <a:r>
              <a:rPr lang="ru-RU" dirty="0" smtClean="0"/>
              <a:t>jìlí</a:t>
            </a:r>
            <a:endParaRPr lang="af-ZA" b="1" i="1" dirty="0" smtClean="0"/>
          </a:p>
          <a:p>
            <a:r>
              <a:rPr lang="af-ZA" b="1" dirty="0" smtClean="0"/>
              <a:t>JOGO-JERI: </a:t>
            </a:r>
            <a:r>
              <a:rPr lang="ru-RU" b="1" i="1" dirty="0" smtClean="0"/>
              <a:t>Jogo </a:t>
            </a:r>
            <a:r>
              <a:rPr lang="ru-RU" b="1" dirty="0" smtClean="0"/>
              <a:t>JG </a:t>
            </a:r>
            <a:r>
              <a:rPr lang="ru-RU" dirty="0" smtClean="0"/>
              <a:t>yélì</a:t>
            </a:r>
            <a:endParaRPr lang="af-ZA" b="1" i="1" dirty="0" smtClean="0"/>
          </a:p>
          <a:p>
            <a:r>
              <a:rPr lang="af-ZA" b="1" dirty="0" smtClean="0"/>
              <a:t>MOKOLE </a:t>
            </a:r>
            <a:r>
              <a:rPr lang="af-ZA" dirty="0" smtClean="0"/>
              <a:t>*yele &gt;</a:t>
            </a:r>
            <a:r>
              <a:rPr lang="af-ZA" b="1" dirty="0" smtClean="0"/>
              <a:t> </a:t>
            </a:r>
            <a:r>
              <a:rPr lang="ru-RU" b="1" i="1" dirty="0" smtClean="0"/>
              <a:t>Lele </a:t>
            </a:r>
            <a:r>
              <a:rPr lang="ru-RU" b="1" dirty="0" smtClean="0"/>
              <a:t># </a:t>
            </a:r>
            <a:r>
              <a:rPr lang="ru-RU" dirty="0" smtClean="0"/>
              <a:t>kán-yili </a:t>
            </a:r>
            <a:r>
              <a:rPr lang="ru-RU" i="1" dirty="0" smtClean="0"/>
              <a:t>throat,</a:t>
            </a:r>
            <a:r>
              <a:rPr lang="ru-RU" b="1" i="1" dirty="0" smtClean="0"/>
              <a:t> Koranko </a:t>
            </a:r>
            <a:r>
              <a:rPr lang="ru-RU" b="1" dirty="0" smtClean="0"/>
              <a:t>KZ </a:t>
            </a:r>
            <a:r>
              <a:rPr lang="ru-RU" dirty="0" smtClean="0"/>
              <a:t>ká̰-yele </a:t>
            </a:r>
            <a:r>
              <a:rPr lang="ru-RU" i="1" dirty="0" smtClean="0"/>
              <a:t>rn throat; oesophagus</a:t>
            </a:r>
            <a:endParaRPr lang="ru-RU" b="1" dirty="0" smtClean="0"/>
          </a:p>
          <a:p>
            <a:r>
              <a:rPr lang="af-ZA" b="1" dirty="0" smtClean="0"/>
              <a:t>EAST MANDE: </a:t>
            </a:r>
            <a:r>
              <a:rPr lang="ru-RU" b="1" i="1" dirty="0" smtClean="0"/>
              <a:t>Bisa-Barka </a:t>
            </a:r>
            <a:r>
              <a:rPr lang="ru-RU" b="1" dirty="0" smtClean="0"/>
              <a:t>PR </a:t>
            </a:r>
            <a:r>
              <a:rPr lang="ru-RU" dirty="0" smtClean="0"/>
              <a:t>yer</a:t>
            </a:r>
            <a:endParaRPr lang="ru-RU" b="1" dirty="0" smtClean="0"/>
          </a:p>
          <a:p>
            <a:r>
              <a:rPr lang="ru-RU" b="1" dirty="0" smtClean="0"/>
              <a:t>SOUTH</a:t>
            </a:r>
            <a:r>
              <a:rPr lang="af-ZA" b="1" dirty="0" smtClean="0"/>
              <a:t> </a:t>
            </a:r>
            <a:r>
              <a:rPr lang="ru-RU" b="1" dirty="0" smtClean="0"/>
              <a:t>MANDE </a:t>
            </a:r>
            <a:r>
              <a:rPr lang="ru-RU" dirty="0" smtClean="0"/>
              <a:t>*</a:t>
            </a:r>
            <a:r>
              <a:rPr lang="ru-RU" dirty="0" smtClean="0"/>
              <a:t>yɛ̀lɛ̀</a:t>
            </a:r>
            <a:r>
              <a:rPr lang="af-ZA" dirty="0" smtClean="0"/>
              <a:t> &gt;</a:t>
            </a:r>
            <a:r>
              <a:rPr lang="ru-RU" b="1" i="1" dirty="0" smtClean="0"/>
              <a:t> </a:t>
            </a:r>
            <a:r>
              <a:rPr lang="ru-RU" b="1" i="1" dirty="0" smtClean="0"/>
              <a:t>Dan </a:t>
            </a:r>
            <a:r>
              <a:rPr lang="ru-RU" b="1" dirty="0" smtClean="0"/>
              <a:t>(gw) </a:t>
            </a:r>
            <a:r>
              <a:rPr lang="ru-RU" dirty="0" smtClean="0"/>
              <a:t>yɛ̏(-gā),</a:t>
            </a:r>
            <a:r>
              <a:rPr lang="ru-RU" b="1" i="1" dirty="0" smtClean="0"/>
              <a:t> Dan </a:t>
            </a:r>
            <a:r>
              <a:rPr lang="ru-RU" b="1" dirty="0" smtClean="0"/>
              <a:t>(kl) </a:t>
            </a:r>
            <a:r>
              <a:rPr lang="ru-RU" dirty="0" smtClean="0"/>
              <a:t>yɛ̏ </a:t>
            </a:r>
            <a:r>
              <a:rPr lang="ru-RU" i="1" dirty="0" smtClean="0"/>
              <a:t>n orifice, hole,</a:t>
            </a:r>
            <a:r>
              <a:rPr lang="ru-RU" b="1" i="1" dirty="0" smtClean="0"/>
              <a:t> Tura </a:t>
            </a:r>
            <a:r>
              <a:rPr lang="ru-RU" b="1" dirty="0" smtClean="0"/>
              <a:t># </a:t>
            </a:r>
            <a:r>
              <a:rPr lang="ru-RU" dirty="0" smtClean="0"/>
              <a:t>yɛ̀ɛ̀,</a:t>
            </a:r>
            <a:r>
              <a:rPr lang="ru-RU" b="1" i="1" dirty="0" smtClean="0"/>
              <a:t> Guro </a:t>
            </a:r>
            <a:r>
              <a:rPr lang="ru-RU" b="1" dirty="0" smtClean="0"/>
              <a:t>#, BN </a:t>
            </a:r>
            <a:r>
              <a:rPr lang="ru-RU" dirty="0" smtClean="0"/>
              <a:t>yɛ̄lɛ̄ </a:t>
            </a:r>
            <a:r>
              <a:rPr lang="ru-RU" i="1" dirty="0" smtClean="0"/>
              <a:t>n hole (of animal), burrow,</a:t>
            </a:r>
            <a:r>
              <a:rPr lang="ru-RU" b="1" i="1" dirty="0" smtClean="0"/>
              <a:t> Yowre </a:t>
            </a:r>
            <a:r>
              <a:rPr lang="ru-RU" b="1" dirty="0" smtClean="0"/>
              <a:t>EK </a:t>
            </a:r>
            <a:r>
              <a:rPr lang="ru-RU" dirty="0" smtClean="0"/>
              <a:t>yɛ̏lɛ̏,</a:t>
            </a:r>
            <a:r>
              <a:rPr lang="ru-RU" b="1" i="1" dirty="0" smtClean="0"/>
              <a:t> Ben </a:t>
            </a:r>
            <a:r>
              <a:rPr lang="ru-RU" b="1" dirty="0" smtClean="0"/>
              <a:t># </a:t>
            </a:r>
            <a:r>
              <a:rPr lang="ru-RU" dirty="0" smtClean="0"/>
              <a:t>yrɛ̄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af-ZA" dirty="0" smtClean="0"/>
              <a:t>Sample entry: *Ǹ-dóoléŋ̀ ‘hook’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2000" dirty="0" smtClean="0"/>
              <a:t>SWM </a:t>
            </a:r>
            <a:r>
              <a:rPr lang="ru-RU" sz="2000" b="1" dirty="0" smtClean="0"/>
              <a:t>*ndóolíŋ,</a:t>
            </a:r>
            <a:r>
              <a:rPr lang="ru-RU" sz="2000" i="1" dirty="0" smtClean="0"/>
              <a:t> Mende </a:t>
            </a:r>
            <a:r>
              <a:rPr lang="ru-RU" sz="2000" b="1" dirty="0" smtClean="0"/>
              <a:t>IN ndólí/? </a:t>
            </a:r>
            <a:r>
              <a:rPr lang="ru-RU" sz="2000" b="1" i="1" dirty="0" smtClean="0"/>
              <a:t>n fish-hook,</a:t>
            </a:r>
            <a:r>
              <a:rPr lang="ru-RU" sz="2000" i="1" dirty="0" smtClean="0"/>
              <a:t> Loko </a:t>
            </a:r>
            <a:r>
              <a:rPr lang="ru-RU" sz="2000" dirty="0" smtClean="0"/>
              <a:t>IN, RS </a:t>
            </a:r>
            <a:r>
              <a:rPr lang="ru-RU" sz="2000" b="1" dirty="0" smtClean="0"/>
              <a:t>ndóí(ŋ)/loi(ŋ),</a:t>
            </a:r>
            <a:r>
              <a:rPr lang="ru-RU" sz="2000" i="1" dirty="0" smtClean="0"/>
              <a:t> Bandi </a:t>
            </a:r>
            <a:r>
              <a:rPr lang="ru-RU" sz="2000" dirty="0" smtClean="0"/>
              <a:t>RG </a:t>
            </a:r>
            <a:r>
              <a:rPr lang="ru-RU" sz="2000" b="1" dirty="0" smtClean="0"/>
              <a:t>ndòolí(ŋ)/looli(ŋ) </a:t>
            </a:r>
            <a:r>
              <a:rPr lang="ru-RU" sz="2000" i="1" dirty="0" smtClean="0"/>
              <a:t>Zialo </a:t>
            </a:r>
            <a:r>
              <a:rPr lang="ru-RU" sz="2000" b="1" dirty="0" smtClean="0"/>
              <a:t>BA dòolì(g)/looli(g) </a:t>
            </a:r>
            <a:r>
              <a:rPr lang="ru-RU" sz="2000" b="1" i="1" dirty="0" smtClean="0"/>
              <a:t>n fishing </a:t>
            </a:r>
            <a:r>
              <a:rPr lang="ru-RU" sz="2000" b="1" i="1" dirty="0" smtClean="0"/>
              <a:t>rod</a:t>
            </a:r>
            <a:endParaRPr lang="af-ZA" sz="2000" i="1" dirty="0" smtClean="0"/>
          </a:p>
          <a:p>
            <a:r>
              <a:rPr lang="af-ZA" sz="2000" b="1" dirty="0" smtClean="0"/>
              <a:t>SUSU-JALLONKE: </a:t>
            </a:r>
            <a:r>
              <a:rPr lang="ru-RU" sz="2000" b="1" i="1" dirty="0" smtClean="0"/>
              <a:t>Jallonke </a:t>
            </a:r>
            <a:r>
              <a:rPr lang="ru-RU" sz="2000" b="1" dirty="0" smtClean="0"/>
              <a:t>FL </a:t>
            </a:r>
            <a:r>
              <a:rPr lang="ru-RU" sz="2000" dirty="0" smtClean="0"/>
              <a:t>dòlíǹ</a:t>
            </a:r>
            <a:endParaRPr lang="af-ZA" sz="2000" b="1" i="1" dirty="0" smtClean="0"/>
          </a:p>
          <a:p>
            <a:r>
              <a:rPr lang="af-ZA" sz="2000" b="1" dirty="0" smtClean="0"/>
              <a:t>JOGO-JERI: </a:t>
            </a:r>
            <a:r>
              <a:rPr lang="ru-RU" sz="2000" b="1" i="1" dirty="0" smtClean="0"/>
              <a:t>Jeri </a:t>
            </a:r>
            <a:r>
              <a:rPr lang="ru-RU" sz="2000" b="1" dirty="0" smtClean="0"/>
              <a:t>KZ </a:t>
            </a:r>
            <a:r>
              <a:rPr lang="ru-RU" sz="2000" dirty="0" smtClean="0"/>
              <a:t>dúlén-dì</a:t>
            </a:r>
            <a:endParaRPr lang="af-ZA" sz="2000" b="1" i="1" dirty="0" smtClean="0"/>
          </a:p>
          <a:p>
            <a:r>
              <a:rPr lang="af-ZA" sz="2000" b="1" dirty="0" smtClean="0"/>
              <a:t>VAI-KONO: </a:t>
            </a:r>
            <a:r>
              <a:rPr lang="ru-RU" sz="2000" b="1" i="1" dirty="0" smtClean="0"/>
              <a:t>Vai </a:t>
            </a:r>
            <a:r>
              <a:rPr lang="ru-RU" sz="2000" b="1" dirty="0" smtClean="0"/>
              <a:t>WW </a:t>
            </a:r>
            <a:r>
              <a:rPr lang="ru-RU" sz="2000" dirty="0" smtClean="0"/>
              <a:t>ɗó'í,</a:t>
            </a:r>
            <a:r>
              <a:rPr lang="ru-RU" sz="2000" b="1" i="1" dirty="0" smtClean="0"/>
              <a:t> Kono-SL </a:t>
            </a:r>
            <a:r>
              <a:rPr lang="ru-RU" sz="2000" b="1" dirty="0" smtClean="0"/>
              <a:t>KZ </a:t>
            </a:r>
            <a:r>
              <a:rPr lang="ru-RU" sz="2000" dirty="0" smtClean="0"/>
              <a:t>dóin</a:t>
            </a:r>
            <a:endParaRPr lang="af-ZA" sz="2000" b="1" i="1" dirty="0" smtClean="0"/>
          </a:p>
          <a:p>
            <a:r>
              <a:rPr lang="af-ZA" sz="2000" b="1" dirty="0" smtClean="0"/>
              <a:t>MOKOLE: </a:t>
            </a:r>
            <a:r>
              <a:rPr lang="ru-RU" sz="2000" b="1" i="1" dirty="0" smtClean="0"/>
              <a:t>Lele </a:t>
            </a:r>
            <a:r>
              <a:rPr lang="ru-RU" sz="2000" b="1" dirty="0" smtClean="0"/>
              <a:t>VV </a:t>
            </a:r>
            <a:r>
              <a:rPr lang="ru-RU" sz="2000" dirty="0" smtClean="0"/>
              <a:t>lún-julu </a:t>
            </a:r>
            <a:r>
              <a:rPr lang="ru-RU" sz="2000" i="1" dirty="0" smtClean="0"/>
              <a:t>n fishing rod,</a:t>
            </a:r>
            <a:r>
              <a:rPr lang="ru-RU" sz="2000" b="1" i="1" dirty="0" smtClean="0"/>
              <a:t> Koranko </a:t>
            </a:r>
            <a:r>
              <a:rPr lang="ru-RU" sz="2000" b="1" dirty="0" smtClean="0"/>
              <a:t>KZ </a:t>
            </a:r>
            <a:r>
              <a:rPr lang="ru-RU" sz="2000" dirty="0" smtClean="0"/>
              <a:t>lóḛ, lúyḛ </a:t>
            </a:r>
            <a:r>
              <a:rPr lang="ru-RU" sz="2000" i="1" dirty="0" smtClean="0"/>
              <a:t>n fishing rod</a:t>
            </a:r>
            <a:endParaRPr lang="ru-RU" sz="2000" b="1" dirty="0" smtClean="0"/>
          </a:p>
          <a:p>
            <a:r>
              <a:rPr lang="ru-RU" sz="2000" b="1" dirty="0" smtClean="0"/>
              <a:t>MANDING </a:t>
            </a:r>
            <a:r>
              <a:rPr lang="ru-RU" sz="2000" dirty="0" smtClean="0"/>
              <a:t>ǹ-dóolen (?),</a:t>
            </a:r>
            <a:r>
              <a:rPr lang="ru-RU" sz="2000" b="1" i="1" dirty="0" smtClean="0"/>
              <a:t> Mandinka </a:t>
            </a:r>
            <a:r>
              <a:rPr lang="ru-RU" sz="2000" b="1" dirty="0" smtClean="0"/>
              <a:t>DC </a:t>
            </a:r>
            <a:r>
              <a:rPr lang="ru-RU" sz="2000" dirty="0" smtClean="0"/>
              <a:t>dóoliŋ, MD doliŋ </a:t>
            </a:r>
            <a:r>
              <a:rPr lang="ru-RU" sz="2000" i="1" dirty="0" smtClean="0"/>
              <a:t>n fishing rod,</a:t>
            </a:r>
            <a:r>
              <a:rPr lang="ru-RU" sz="2000" b="1" i="1" dirty="0" smtClean="0"/>
              <a:t> Xasonka </a:t>
            </a:r>
            <a:r>
              <a:rPr lang="ru-RU" sz="2000" b="1" dirty="0" smtClean="0"/>
              <a:t>TD </a:t>
            </a:r>
            <a:r>
              <a:rPr lang="ru-RU" sz="2000" dirty="0" smtClean="0"/>
              <a:t>dòlliŋ,</a:t>
            </a:r>
            <a:r>
              <a:rPr lang="ru-RU" sz="2000" b="1" i="1" dirty="0" smtClean="0"/>
              <a:t> Kagoro </a:t>
            </a:r>
            <a:r>
              <a:rPr lang="ru-RU" sz="2000" b="1" dirty="0" smtClean="0"/>
              <a:t>(g, km) </a:t>
            </a:r>
            <a:r>
              <a:rPr lang="ru-RU" sz="2000" dirty="0" smtClean="0"/>
              <a:t>dóolḛ,</a:t>
            </a:r>
            <a:r>
              <a:rPr lang="ru-RU" sz="2000" b="1" i="1" dirty="0" smtClean="0"/>
              <a:t> Kagoro </a:t>
            </a:r>
            <a:r>
              <a:rPr lang="ru-RU" sz="2000" b="1" dirty="0" smtClean="0"/>
              <a:t>(sb) </a:t>
            </a:r>
            <a:r>
              <a:rPr lang="ru-RU" sz="2000" dirty="0" smtClean="0"/>
              <a:t>dó̰o̰le,</a:t>
            </a:r>
            <a:r>
              <a:rPr lang="ru-RU" sz="2000" b="1" i="1" dirty="0" smtClean="0"/>
              <a:t> Kagoro </a:t>
            </a:r>
            <a:r>
              <a:rPr lang="ru-RU" sz="2000" b="1" dirty="0" smtClean="0"/>
              <a:t>(gs, ju) </a:t>
            </a:r>
            <a:r>
              <a:rPr lang="ru-RU" sz="2000" dirty="0" smtClean="0"/>
              <a:t>dóole,</a:t>
            </a:r>
            <a:r>
              <a:rPr lang="ru-RU" sz="2000" b="1" i="1" dirty="0" smtClean="0"/>
              <a:t> Kagoro </a:t>
            </a:r>
            <a:r>
              <a:rPr lang="ru-RU" sz="2000" b="1" dirty="0" smtClean="0"/>
              <a:t>(kg) </a:t>
            </a:r>
            <a:r>
              <a:rPr lang="ru-RU" sz="2000" dirty="0" smtClean="0"/>
              <a:t>dóoli,</a:t>
            </a:r>
            <a:r>
              <a:rPr lang="ru-RU" sz="2000" b="1" i="1" dirty="0" smtClean="0"/>
              <a:t> Kagoro </a:t>
            </a:r>
            <a:r>
              <a:rPr lang="ru-RU" sz="2000" b="1" dirty="0" smtClean="0"/>
              <a:t>(sf) </a:t>
            </a:r>
            <a:r>
              <a:rPr lang="ru-RU" sz="2000" dirty="0" smtClean="0"/>
              <a:t>dóolo,</a:t>
            </a:r>
            <a:r>
              <a:rPr lang="ru-RU" sz="2000" b="1" i="1" dirty="0" smtClean="0"/>
              <a:t> Maninka </a:t>
            </a:r>
            <a:r>
              <a:rPr lang="ru-RU" sz="2000" dirty="0" smtClean="0"/>
              <a:t>dólḛ, dúlḛ,</a:t>
            </a:r>
            <a:r>
              <a:rPr lang="ru-RU" sz="2000" b="1" i="1" dirty="0" smtClean="0"/>
              <a:t> Bamana </a:t>
            </a:r>
            <a:r>
              <a:rPr lang="ru-RU" sz="2000" dirty="0" smtClean="0"/>
              <a:t>dólḛ, ǹdólḛ </a:t>
            </a:r>
            <a:r>
              <a:rPr lang="ru-RU" sz="2000" i="1" dirty="0" smtClean="0"/>
              <a:t>n fishing hook; fishing rod,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Kong Jula </a:t>
            </a:r>
            <a:r>
              <a:rPr lang="ru-RU" sz="2000" b="1" dirty="0" smtClean="0"/>
              <a:t>GA </a:t>
            </a:r>
            <a:r>
              <a:rPr lang="ru-RU" sz="2000" dirty="0" smtClean="0"/>
              <a:t>dúlḛ</a:t>
            </a:r>
            <a:endParaRPr lang="ru-RU" sz="2000" b="1" dirty="0" smtClean="0"/>
          </a:p>
          <a:p>
            <a:r>
              <a:rPr lang="af-ZA" sz="2000" b="1" dirty="0" smtClean="0"/>
              <a:t>SONINKE-BOZO: </a:t>
            </a:r>
            <a:r>
              <a:rPr lang="ru-RU" sz="2000" b="1" i="1" dirty="0" smtClean="0"/>
              <a:t>Soninke </a:t>
            </a:r>
            <a:r>
              <a:rPr lang="ru-RU" sz="2000" b="1" dirty="0" smtClean="0"/>
              <a:t>SM </a:t>
            </a:r>
            <a:r>
              <a:rPr lang="ru-RU" sz="2000" dirty="0" smtClean="0"/>
              <a:t>dooliN/dooliŋŋe, pl. -u </a:t>
            </a:r>
            <a:r>
              <a:rPr lang="ru-RU" sz="2000" i="1" dirty="0" smtClean="0"/>
              <a:t>n fishing rod; fishing line with many hooks on it,</a:t>
            </a:r>
            <a:r>
              <a:rPr lang="ru-RU" sz="2000" b="1" i="1" dirty="0" smtClean="0"/>
              <a:t> Tieyaxo </a:t>
            </a:r>
            <a:r>
              <a:rPr lang="ru-RU" sz="2000" b="1" dirty="0" smtClean="0"/>
              <a:t>KZ </a:t>
            </a:r>
            <a:r>
              <a:rPr lang="ru-RU" sz="2000" dirty="0" smtClean="0"/>
              <a:t>jílân,</a:t>
            </a:r>
            <a:r>
              <a:rPr lang="ru-RU" sz="2000" b="1" i="1" dirty="0" smtClean="0"/>
              <a:t> Sorogama </a:t>
            </a:r>
            <a:r>
              <a:rPr lang="ru-RU" sz="2000" b="1" dirty="0" smtClean="0"/>
              <a:t>LA </a:t>
            </a:r>
            <a:r>
              <a:rPr lang="ru-RU" sz="2000" dirty="0" smtClean="0"/>
              <a:t>jáán</a:t>
            </a:r>
            <a:endParaRPr lang="ru-RU" sz="2000" b="1" dirty="0" smtClean="0"/>
          </a:p>
          <a:p>
            <a:r>
              <a:rPr lang="af-ZA" sz="2000" b="1" dirty="0" smtClean="0"/>
              <a:t>SAMOGO: </a:t>
            </a:r>
            <a:r>
              <a:rPr lang="ru-RU" sz="2000" b="1" i="1" dirty="0" smtClean="0"/>
              <a:t>Seeku </a:t>
            </a:r>
            <a:r>
              <a:rPr lang="ru-RU" sz="2000" b="1" dirty="0" smtClean="0"/>
              <a:t>PR </a:t>
            </a:r>
            <a:r>
              <a:rPr lang="ru-RU" sz="2000" dirty="0" smtClean="0"/>
              <a:t>jòllèn</a:t>
            </a:r>
            <a:endParaRPr lang="ru-RU" sz="2000" b="1" dirty="0" smtClean="0"/>
          </a:p>
          <a:p>
            <a:r>
              <a:rPr lang="ru-RU" sz="2000" b="1" dirty="0" smtClean="0"/>
              <a:t>SOUTH</a:t>
            </a:r>
            <a:r>
              <a:rPr lang="af-ZA" sz="2000" b="1" dirty="0" smtClean="0"/>
              <a:t> </a:t>
            </a:r>
            <a:r>
              <a:rPr lang="ru-RU" sz="2000" b="1" dirty="0" smtClean="0"/>
              <a:t>MANDE</a:t>
            </a:r>
            <a:r>
              <a:rPr lang="af-ZA" sz="2000" b="1" dirty="0" smtClean="0"/>
              <a:t>: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Guro </a:t>
            </a:r>
            <a:r>
              <a:rPr lang="ru-RU" sz="2000" b="1" dirty="0" smtClean="0"/>
              <a:t>#, BN </a:t>
            </a:r>
            <a:r>
              <a:rPr lang="ru-RU" sz="2000" dirty="0" smtClean="0"/>
              <a:t>dūlē </a:t>
            </a:r>
            <a:r>
              <a:rPr lang="ru-RU" sz="2000" i="1" dirty="0" smtClean="0"/>
              <a:t>n fishing rod,</a:t>
            </a:r>
            <a:r>
              <a:rPr lang="ru-RU" sz="2000" b="1" i="1" dirty="0" smtClean="0"/>
              <a:t> Mwan </a:t>
            </a:r>
            <a:r>
              <a:rPr lang="ru-RU" sz="2000" b="1" dirty="0" smtClean="0"/>
              <a:t># </a:t>
            </a:r>
            <a:r>
              <a:rPr lang="ru-RU" sz="2000" dirty="0" smtClean="0"/>
              <a:t>dúléŋ́,</a:t>
            </a:r>
            <a:r>
              <a:rPr lang="ru-RU" sz="2000" b="1" i="1" dirty="0" smtClean="0"/>
              <a:t> Ben </a:t>
            </a:r>
            <a:r>
              <a:rPr lang="ru-RU" sz="2000" b="1" dirty="0" smtClean="0"/>
              <a:t># </a:t>
            </a:r>
            <a:r>
              <a:rPr lang="ru-RU" sz="2000" dirty="0" smtClean="0"/>
              <a:t>dúwléŋ́ </a:t>
            </a:r>
            <a:r>
              <a:rPr lang="ru-RU" sz="2000" i="1" dirty="0" smtClean="0"/>
              <a:t>n fishing rod</a:t>
            </a:r>
            <a:endParaRPr lang="ru-RU" sz="2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A reminder: </a:t>
            </a:r>
            <a:endParaRPr lang="ru-RU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Mande</a:t>
            </a:r>
            <a:r>
              <a:rPr lang="en-US" dirty="0" smtClean="0"/>
              <a:t> &lt; Niger-Congo,</a:t>
            </a:r>
          </a:p>
          <a:p>
            <a:pPr>
              <a:buNone/>
            </a:pPr>
            <a:r>
              <a:rPr lang="en-US" dirty="0" smtClean="0"/>
              <a:t>60 to 75 languages, two branches:</a:t>
            </a:r>
            <a:endParaRPr lang="en-US" b="1" dirty="0" smtClean="0"/>
          </a:p>
          <a:p>
            <a:r>
              <a:rPr lang="en-US" b="1" dirty="0" smtClean="0"/>
              <a:t>Western: </a:t>
            </a:r>
            <a:r>
              <a:rPr lang="en-US" dirty="0" err="1" smtClean="0"/>
              <a:t>Manding</a:t>
            </a:r>
            <a:r>
              <a:rPr lang="en-US" dirty="0" smtClean="0"/>
              <a:t>, </a:t>
            </a:r>
            <a:r>
              <a:rPr lang="en-US" dirty="0" err="1" smtClean="0"/>
              <a:t>Mokole</a:t>
            </a:r>
            <a:r>
              <a:rPr lang="en-US" dirty="0" smtClean="0"/>
              <a:t>, </a:t>
            </a:r>
            <a:r>
              <a:rPr lang="en-US" dirty="0" err="1" smtClean="0"/>
              <a:t>Vai-Kono</a:t>
            </a:r>
            <a:r>
              <a:rPr lang="en-US" dirty="0" smtClean="0"/>
              <a:t>, Jogo-Jeri, </a:t>
            </a:r>
            <a:r>
              <a:rPr lang="en-US" dirty="0" err="1" smtClean="0"/>
              <a:t>Susu</a:t>
            </a:r>
            <a:r>
              <a:rPr lang="en-US" dirty="0" smtClean="0"/>
              <a:t>-Southwestern, Soninke-Bozo, </a:t>
            </a:r>
            <a:r>
              <a:rPr lang="en-US" dirty="0" err="1" smtClean="0"/>
              <a:t>Samogho</a:t>
            </a:r>
            <a:r>
              <a:rPr lang="en-US" dirty="0" smtClean="0"/>
              <a:t>, </a:t>
            </a:r>
            <a:r>
              <a:rPr lang="en-US" dirty="0" err="1" smtClean="0"/>
              <a:t>Bobo</a:t>
            </a:r>
            <a:r>
              <a:rPr lang="en-US" dirty="0" smtClean="0"/>
              <a:t> groups;</a:t>
            </a:r>
          </a:p>
          <a:p>
            <a:r>
              <a:rPr lang="en-US" b="1" dirty="0" smtClean="0"/>
              <a:t>South-Eastern: </a:t>
            </a:r>
            <a:r>
              <a:rPr lang="en-US" dirty="0" smtClean="0"/>
              <a:t>Southern, Eastern groups.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Genetic depth</a:t>
            </a:r>
            <a:endParaRPr lang="ru-RU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About 5300 years ago, separation of Western and Southeastern branches (17-20% between the most distant groups, Southwestern and Eastern, which corresponds to about 6000 years)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Daughter groups, 1000 to 3500 years: </a:t>
            </a:r>
            <a:r>
              <a:rPr lang="en-US" dirty="0" err="1" smtClean="0"/>
              <a:t>Manding</a:t>
            </a:r>
            <a:r>
              <a:rPr lang="en-US" dirty="0" smtClean="0"/>
              <a:t> 1200; </a:t>
            </a:r>
            <a:r>
              <a:rPr lang="en-US" dirty="0" err="1" smtClean="0"/>
              <a:t>Mokole</a:t>
            </a:r>
            <a:r>
              <a:rPr lang="en-US" dirty="0" smtClean="0"/>
              <a:t> 1500; Jogo-Jeri 1700; Southwestern 2000; Soninke-Bozo 3100; Southern 2600; Eastern 3100.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Proto-Mande phonological system </a:t>
            </a:r>
            <a:endParaRPr lang="ru-RU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Some crucial features:</a:t>
            </a:r>
          </a:p>
          <a:p>
            <a:pPr>
              <a:buFontTx/>
              <a:buChar char="-"/>
            </a:pPr>
            <a:r>
              <a:rPr lang="en-US" dirty="0" smtClean="0"/>
              <a:t>Nasal and ATR harmony;</a:t>
            </a:r>
          </a:p>
          <a:p>
            <a:pPr>
              <a:buFontTx/>
              <a:buChar char="-"/>
            </a:pPr>
            <a:r>
              <a:rPr lang="en-US" dirty="0" smtClean="0"/>
              <a:t>No nasal consonants; </a:t>
            </a:r>
          </a:p>
          <a:p>
            <a:pPr>
              <a:buFontTx/>
              <a:buChar char="-"/>
            </a:pPr>
            <a:r>
              <a:rPr lang="en-US" dirty="0" smtClean="0"/>
              <a:t>Implosive / </a:t>
            </a:r>
            <a:r>
              <a:rPr lang="en-US" dirty="0" err="1" smtClean="0"/>
              <a:t>sonants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smtClean="0"/>
              <a:t>Highly probably, metric foot; different consonantal inventories in foot-initial and foot-internal positions.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35758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9 oral and 5 nasal vowels; </a:t>
            </a:r>
            <a:br>
              <a:rPr lang="en-US" sz="4000" dirty="0" smtClean="0"/>
            </a:br>
            <a:r>
              <a:rPr lang="en-US" sz="4000" dirty="0" smtClean="0"/>
              <a:t>ATR and nasal harmony </a:t>
            </a:r>
            <a:br>
              <a:rPr lang="en-US" sz="4000" dirty="0" smtClean="0"/>
            </a:br>
            <a:r>
              <a:rPr lang="en-US" sz="4000" dirty="0" smtClean="0"/>
              <a:t>(domain: metric foot)</a:t>
            </a:r>
            <a:br>
              <a:rPr lang="en-US" sz="4000" dirty="0" smtClean="0"/>
            </a:br>
            <a:r>
              <a:rPr lang="en-US" sz="4000" dirty="0" smtClean="0"/>
              <a:t>Probably, phonologically relevant vowel length</a:t>
            </a:r>
            <a:br>
              <a:rPr lang="en-US" sz="4000" dirty="0" smtClean="0"/>
            </a:br>
            <a:r>
              <a:rPr lang="en-US" sz="4000" dirty="0" smtClean="0"/>
              <a:t>Syllabic types: *CV, *CV</a:t>
            </a:r>
            <a:r>
              <a:rPr lang="af-ZA" sz="4000" dirty="0" smtClean="0"/>
              <a:t>ŋ (*CVN), N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88" y="4143381"/>
          <a:ext cx="8229600" cy="228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50348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Arial"/>
                        </a:rPr>
                        <a:t>+ ATR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–ATR</a:t>
                      </a:r>
                      <a:endParaRPr lang="ru-RU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bb D SILDoulos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bb D SILDoulos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f-ZA" sz="2800">
                          <a:latin typeface="Times New Roman"/>
                          <a:ea typeface="Times New Roman"/>
                          <a:cs typeface="Arial"/>
                        </a:rPr>
                        <a:t>Nasal series</a:t>
                      </a:r>
                      <a:endParaRPr lang="ru-RU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Arial"/>
                        </a:rPr>
                        <a:t>*i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Arial"/>
                        </a:rPr>
                        <a:t>*u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ɩ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ʋ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f-ZA" sz="3200" dirty="0" smtClean="0">
                          <a:latin typeface="Doulos SIL"/>
                          <a:ea typeface="Times New Roman"/>
                          <a:cs typeface="Arial"/>
                        </a:rPr>
                        <a:t>*N</a:t>
                      </a: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ĩ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*u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̃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</a:tr>
              <a:tr h="59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Arial"/>
                        </a:rPr>
                        <a:t>*e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Arial"/>
                        </a:rPr>
                        <a:t>*o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ɛ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 dirty="0">
                          <a:latin typeface="Doulos SIL"/>
                          <a:ea typeface="Times New Roman"/>
                          <a:cs typeface="Arial"/>
                        </a:rPr>
                        <a:t>ɔ</a:t>
                      </a:r>
                      <a:endParaRPr lang="ru-RU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ẽ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Doulos SIL"/>
                          <a:ea typeface="Times New Roman"/>
                          <a:cs typeface="Arial"/>
                        </a:rPr>
                        <a:t>*o</a:t>
                      </a:r>
                      <a:r>
                        <a:rPr lang="af-ZA" sz="3200">
                          <a:latin typeface="Doulos SIL"/>
                          <a:ea typeface="Times New Roman"/>
                          <a:cs typeface="Arial"/>
                        </a:rPr>
                        <a:t>̃</a:t>
                      </a: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</a:tr>
              <a:tr h="59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Arial"/>
                        </a:rPr>
                        <a:t>*a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Doulos SIL"/>
                          <a:ea typeface="Times New Roman"/>
                          <a:cs typeface="Arial"/>
                        </a:rPr>
                        <a:t>*a</a:t>
                      </a:r>
                      <a:endParaRPr lang="ru-RU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Doulos SIL"/>
                          <a:ea typeface="Times New Roman"/>
                          <a:cs typeface="Arial"/>
                        </a:rPr>
                        <a:t>*a</a:t>
                      </a:r>
                      <a:r>
                        <a:rPr lang="af-ZA" sz="3200" dirty="0">
                          <a:latin typeface="Doulos SIL"/>
                          <a:ea typeface="Times New Roman"/>
                          <a:cs typeface="Arial"/>
                        </a:rPr>
                        <a:t>̃</a:t>
                      </a:r>
                      <a:endParaRPr lang="ru-RU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Doulos SI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Consonants:</a:t>
            </a:r>
            <a:endParaRPr lang="ru-RU" smtClean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phonemic nasal consonants (implosives and sonants have nasal allophones)</a:t>
            </a:r>
          </a:p>
          <a:p>
            <a:r>
              <a:rPr lang="en-US" smtClean="0"/>
              <a:t>Opposition “implosive : explosive consonants”</a:t>
            </a:r>
          </a:p>
          <a:p>
            <a:endParaRPr lang="ru-RU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500" y="3500438"/>
          <a:ext cx="8001000" cy="2286000"/>
        </p:xfrm>
        <a:graphic>
          <a:graphicData uri="http://schemas.openxmlformats.org/drawingml/2006/table">
            <a:tbl>
              <a:tblPr/>
              <a:tblGrid>
                <a:gridCol w="3500438"/>
                <a:gridCol w="1214437"/>
                <a:gridCol w="1071563"/>
                <a:gridCol w="1143000"/>
                <a:gridCol w="107156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Phoneme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/</a:t>
                      </a:r>
                      <a:r>
                        <a:rPr kumimoji="0" lang="af-Z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ɓ/ 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/ɗ/ 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/y/ 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/w/ 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Oral allophone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[ɓ]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[ɗ]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[y]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[w]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Nasal allophone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[m]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[n]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[ɲ]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oulos SIL" pitchFamily="2" charset="-52"/>
                          <a:ea typeface="Doulos SIL" pitchFamily="2" charset="-52"/>
                          <a:cs typeface="Doulos SIL" pitchFamily="2" charset="-52"/>
                        </a:rPr>
                        <a:t>[ŋ]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oulos SIL" pitchFamily="2" charset="-52"/>
                        <a:ea typeface="Doulos SIL" pitchFamily="2" charset="-52"/>
                        <a:cs typeface="Doulos SIL" pitchFamily="2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r>
              <a:rPr lang="af-ZA" smtClean="0"/>
              <a:t>The main argument for this system:</a:t>
            </a:r>
            <a:endParaRPr lang="ru-RU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f-ZA" sz="3000" smtClean="0"/>
              <a:t>Quasi-absence of sequences “nasal consonant + semi-closed vowel” in Western Mande (ex.: Bamana)</a:t>
            </a:r>
          </a:p>
          <a:p>
            <a:pPr>
              <a:buFont typeface="Arial" pitchFamily="34" charset="0"/>
              <a:buNone/>
            </a:pPr>
            <a:endParaRPr lang="ru-RU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625" y="2500313"/>
          <a:ext cx="8143933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19"/>
                <a:gridCol w="693969"/>
                <a:gridCol w="1632869"/>
                <a:gridCol w="1163419"/>
                <a:gridCol w="1163419"/>
                <a:gridCol w="540887"/>
                <a:gridCol w="1785951"/>
              </a:tblGrid>
              <a:tr h="489861">
                <a:tc>
                  <a:txBody>
                    <a:bodyPr/>
                    <a:lstStyle/>
                    <a:p>
                      <a:r>
                        <a:rPr lang="af-ZA" sz="2800" dirty="0" smtClean="0"/>
                        <a:t>PM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2800" dirty="0" smtClean="0"/>
                        <a:t>Bamana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2800" dirty="0" smtClean="0"/>
                        <a:t>PM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2800" dirty="0" smtClean="0"/>
                        <a:t>Bamana</a:t>
                      </a:r>
                      <a:endParaRPr lang="ru-RU" sz="28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*ɓe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be</a:t>
                      </a:r>
                      <a:endParaRPr lang="ru-RU" sz="32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*bɛ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</a:t>
                      </a:r>
                      <a:r>
                        <a:rPr lang="af-ZA" sz="3200" dirty="0" smtClean="0"/>
                        <a:t>ɛ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*ɓɛ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bɛ</a:t>
                      </a:r>
                      <a:endParaRPr lang="ru-RU" sz="32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*bẽ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af-ZA" sz="3200" dirty="0" smtClean="0"/>
                        <a:t>bɛ̃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*mẽ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mɛ̃</a:t>
                      </a:r>
                      <a:endParaRPr lang="ru-RU" sz="32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*beŋ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bẽ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*ɓeŋ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bẽ</a:t>
                      </a:r>
                      <a:endParaRPr lang="ru-RU" sz="32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*bɛŋ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bɛ̃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*ɓɛŋ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bɛ̃</a:t>
                      </a:r>
                      <a:endParaRPr lang="ru-RU" sz="3200" dirty="0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*bẽŋ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bɛ̃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*mẽŋ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&gt;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 sz="3200" dirty="0" smtClean="0"/>
                        <a:t>mɛ̃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mtClean="0"/>
              <a:t>All Mande languages are tonal</a:t>
            </a:r>
            <a:endParaRPr lang="ru-RU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Western Mande: 2 level tones (exceptions: Southern Kpelle, 3 tones; Samogho group, 3 to 4 tones; Bobo, 3 tones)</a:t>
            </a:r>
          </a:p>
          <a:p>
            <a:r>
              <a:rPr lang="af-ZA" dirty="0" smtClean="0"/>
              <a:t>Southeastern Mande: 3 to 5 level tones</a:t>
            </a:r>
          </a:p>
          <a:p>
            <a:r>
              <a:rPr lang="af-ZA" b="1" dirty="0" smtClean="0"/>
              <a:t>Proto-Mande: presumably, 2 level tones. </a:t>
            </a:r>
          </a:p>
          <a:p>
            <a:r>
              <a:rPr lang="af-ZA" dirty="0" smtClean="0"/>
              <a:t>Tonal split in daughter languages through tone-depressor consonants (ex.: Guro; probably, Boko) and foot compression.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1647</Words>
  <Application>Microsoft Office PowerPoint</Application>
  <PresentationFormat>Affichage à l'écran (4:3)</PresentationFormat>
  <Paragraphs>199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Proto-Mande reconstruction: State of the art</vt:lpstr>
      <vt:lpstr>Mande languages</vt:lpstr>
      <vt:lpstr>A reminder: </vt:lpstr>
      <vt:lpstr>Genetic depth</vt:lpstr>
      <vt:lpstr>Proto-Mande phonological system </vt:lpstr>
      <vt:lpstr>9 oral and 5 nasal vowels;  ATR and nasal harmony  (domain: metric foot) Probably, phonologically relevant vowel length Syllabic types: *CV, *CVŋ (*CVN), N </vt:lpstr>
      <vt:lpstr>Consonants:</vt:lpstr>
      <vt:lpstr>The main argument for this system:</vt:lpstr>
      <vt:lpstr>All Mande languages are tonal</vt:lpstr>
      <vt:lpstr>Noun morphology reconstructon</vt:lpstr>
      <vt:lpstr>Nasal prefix *Ǹ- (small objects, dangerous objects... etc.), reflexes: </vt:lpstr>
      <vt:lpstr>Nouns for elder relatives:</vt:lpstr>
      <vt:lpstr>Opposition “alienable : inalianable” (“free noun : relational noun”)</vt:lpstr>
      <vt:lpstr>An intriguing evidence:</vt:lpstr>
      <vt:lpstr>Pronominal morphology</vt:lpstr>
      <vt:lpstr>Verbal morphology</vt:lpstr>
      <vt:lpstr>Further derivational morphology:</vt:lpstr>
      <vt:lpstr>A preliminary conclusion:</vt:lpstr>
      <vt:lpstr>TAM morphology</vt:lpstr>
      <vt:lpstr>Some candidates for the PM-level reconstruction, position Aux:</vt:lpstr>
      <vt:lpstr>Candidates for the PM level, slot -mrph</vt:lpstr>
      <vt:lpstr>A preliminary conclusion: </vt:lpstr>
      <vt:lpstr>Phonological reconstruction: mainly initial consonants</vt:lpstr>
      <vt:lpstr>Lexical reconstruction</vt:lpstr>
      <vt:lpstr>Sample entry from the comparative database: *bɛ́nbá</vt:lpstr>
      <vt:lpstr>Sample entry: *yɛ̀lɛ́ ‘hole’</vt:lpstr>
      <vt:lpstr>Sample entry: *Ǹ-dóoléŋ̀ ‘hook’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Proto-Mande</dc:title>
  <dc:creator>-</dc:creator>
  <cp:lastModifiedBy>-</cp:lastModifiedBy>
  <cp:revision>79</cp:revision>
  <dcterms:created xsi:type="dcterms:W3CDTF">2012-09-15T13:05:04Z</dcterms:created>
  <dcterms:modified xsi:type="dcterms:W3CDTF">2013-03-21T18:41:40Z</dcterms:modified>
</cp:coreProperties>
</file>