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5" r:id="rId2"/>
    <p:sldId id="277" r:id="rId3"/>
    <p:sldId id="260" r:id="rId4"/>
    <p:sldId id="280" r:id="rId5"/>
    <p:sldId id="278" r:id="rId6"/>
    <p:sldId id="279" r:id="rId7"/>
    <p:sldId id="281" r:id="rId8"/>
    <p:sldId id="28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76" autoAdjust="0"/>
  </p:normalViewPr>
  <p:slideViewPr>
    <p:cSldViewPr>
      <p:cViewPr>
        <p:scale>
          <a:sx n="77" d="100"/>
          <a:sy n="77" d="100"/>
        </p:scale>
        <p:origin x="-11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2BD54-F569-46FD-B6E9-CFB8FD49ED88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9A7D-70D2-4EF8-B10B-CBF33A46C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9A7D-70D2-4EF8-B10B-CBF33A46C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5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D3F0FF-FE87-4B68-8AD6-DED2708BEE39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6360C4F-109C-4CE2-B234-581B8A132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10160000" cy="6862763"/>
          </a:xfrm>
        </p:spPr>
      </p:pic>
      <p:sp>
        <p:nvSpPr>
          <p:cNvPr id="5" name="TextBox 4"/>
          <p:cNvSpPr txBox="1"/>
          <p:nvPr/>
        </p:nvSpPr>
        <p:spPr>
          <a:xfrm>
            <a:off x="1979712" y="1052736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И. А. Грунтов, О. М. Мазо.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Уточнение монгольской глоттохронологии по результатам экспедиции во Внутреннюю Монголию.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9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нутренняя Монголия, Кит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8411" cy="2965699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9" y="3200400"/>
            <a:ext cx="4937381" cy="3657600"/>
          </a:xfrm>
        </p:spPr>
      </p:pic>
      <p:sp>
        <p:nvSpPr>
          <p:cNvPr id="7" name="Овал 6"/>
          <p:cNvSpPr/>
          <p:nvPr/>
        </p:nvSpPr>
        <p:spPr>
          <a:xfrm>
            <a:off x="3635897" y="836712"/>
            <a:ext cx="72007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59624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                                       Эвенкийский </a:t>
            </a:r>
            <a:r>
              <a:rPr lang="ru-RU" sz="800" dirty="0" err="1" smtClean="0">
                <a:solidFill>
                  <a:schemeClr val="bg1"/>
                </a:solidFill>
              </a:rPr>
              <a:t>самон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17926" cy="42850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229200"/>
            <a:ext cx="6963112" cy="778024"/>
          </a:xfrm>
        </p:spPr>
        <p:txBody>
          <a:bodyPr/>
          <a:lstStyle/>
          <a:p>
            <a:r>
              <a:rPr lang="ru-RU" sz="4400" dirty="0" smtClean="0"/>
              <a:t>Информанты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161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Группы лексики по устойчивости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ru-RU" sz="2400" dirty="0" err="1" smtClean="0">
                <a:solidFill>
                  <a:schemeClr val="bg1"/>
                </a:solidFill>
              </a:rPr>
              <a:t>Сверхустойчивая</a:t>
            </a:r>
            <a:r>
              <a:rPr lang="ru-RU" sz="2400" dirty="0" smtClean="0">
                <a:solidFill>
                  <a:schemeClr val="bg1"/>
                </a:solidFill>
              </a:rPr>
              <a:t> часть (</a:t>
            </a:r>
            <a:r>
              <a:rPr lang="ru-RU" sz="2400" dirty="0" smtClean="0">
                <a:solidFill>
                  <a:schemeClr val="bg1"/>
                </a:solidFill>
              </a:rPr>
              <a:t>74 слова) </a:t>
            </a:r>
            <a:r>
              <a:rPr lang="ru-RU" sz="2400" dirty="0" smtClean="0">
                <a:solidFill>
                  <a:schemeClr val="bg1"/>
                </a:solidFill>
              </a:rPr>
              <a:t>– лексемы, представляющие эти значения тождественны во всех монгольских языках. Сюда относятся следующие значения: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белый, видеть, вода, волосы, вошь, глаз, говорить, год, давать, далекий, два, дерево, длинный, есть, желтый, женская грудь, </a:t>
            </a:r>
            <a:r>
              <a:rPr lang="ru-RU" sz="2400" i="1" dirty="0" smtClean="0">
                <a:solidFill>
                  <a:schemeClr val="bg1"/>
                </a:solidFill>
              </a:rPr>
              <a:t>жир, </a:t>
            </a:r>
            <a:r>
              <a:rPr lang="ru-RU" sz="2400" i="1" dirty="0" smtClean="0">
                <a:solidFill>
                  <a:schemeClr val="bg1"/>
                </a:solidFill>
              </a:rPr>
              <a:t>земля, змея, знать, зуб, имя, кожа, кость, красный, кровь, кто, лист, луна, много, мы, мясо, новый, нога,  ноготь, нос, ночь, облако, огонь, один, пепел, перо, печень, полный, приходить, рог, рот, рука, рыба, семя, сердце, сидеть, собака, солнце, соль</a:t>
            </a:r>
            <a:r>
              <a:rPr lang="ru-RU" sz="2400" i="1" dirty="0" smtClean="0">
                <a:solidFill>
                  <a:schemeClr val="bg1"/>
                </a:solidFill>
              </a:rPr>
              <a:t>, </a:t>
            </a:r>
            <a:r>
              <a:rPr lang="ru-RU" sz="2400" i="1" dirty="0" smtClean="0">
                <a:solidFill>
                  <a:schemeClr val="bg1"/>
                </a:solidFill>
              </a:rPr>
              <a:t>тот, ты, тяжелый, убивать, умирать, ухо, хвост, ходить, хороший, человек, червь, черный, что, шея, этот, я, язык, яйцо, холодный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2. Устойчивая часть (</a:t>
            </a:r>
            <a:r>
              <a:rPr lang="ru-RU" sz="2200" dirty="0" smtClean="0">
                <a:solidFill>
                  <a:schemeClr val="bg1"/>
                </a:solidFill>
              </a:rPr>
              <a:t>16 слов</a:t>
            </a:r>
            <a:r>
              <a:rPr lang="ru-RU" sz="2200" dirty="0" smtClean="0">
                <a:solidFill>
                  <a:schemeClr val="bg1"/>
                </a:solidFill>
              </a:rPr>
              <a:t>) — лексемы, представляющие эти значения, тождественны почти во всех монгольских языках, кроме одного-двух.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Сюда относятся следующие значения:</a:t>
            </a:r>
          </a:p>
          <a:p>
            <a:r>
              <a:rPr lang="ru-RU" sz="2200" i="1" dirty="0" smtClean="0">
                <a:solidFill>
                  <a:schemeClr val="bg1"/>
                </a:solidFill>
              </a:rPr>
              <a:t>близкий, весь </a:t>
            </a:r>
            <a:r>
              <a:rPr lang="ru-RU" sz="2200" i="1" dirty="0" smtClean="0">
                <a:solidFill>
                  <a:srgbClr val="FFFF00"/>
                </a:solidFill>
              </a:rPr>
              <a:t>, </a:t>
            </a:r>
            <a:r>
              <a:rPr lang="ru-RU" sz="2200" i="1" dirty="0" smtClean="0">
                <a:solidFill>
                  <a:schemeClr val="bg1"/>
                </a:solidFill>
              </a:rPr>
              <a:t>гора, женщина, жечь</a:t>
            </a:r>
            <a:r>
              <a:rPr lang="ru-RU" sz="2200" i="1" dirty="0" smtClean="0">
                <a:solidFill>
                  <a:schemeClr val="bg1"/>
                </a:solidFill>
              </a:rPr>
              <a:t>, звезда, </a:t>
            </a:r>
            <a:r>
              <a:rPr lang="ru-RU" sz="2200" i="1" dirty="0" smtClean="0">
                <a:solidFill>
                  <a:schemeClr val="bg1"/>
                </a:solidFill>
              </a:rPr>
              <a:t>колено, круглый, лежать, летать, </a:t>
            </a:r>
            <a:r>
              <a:rPr lang="ru-RU" sz="2200" i="1" dirty="0" smtClean="0">
                <a:solidFill>
                  <a:schemeClr val="bg1"/>
                </a:solidFill>
              </a:rPr>
              <a:t>мужчина, </a:t>
            </a:r>
            <a:r>
              <a:rPr lang="ru-RU" sz="2200" i="1" dirty="0" smtClean="0">
                <a:solidFill>
                  <a:schemeClr val="bg1"/>
                </a:solidFill>
              </a:rPr>
              <a:t>пить, </a:t>
            </a:r>
            <a:r>
              <a:rPr lang="ru-RU" sz="2200" i="1" dirty="0" smtClean="0">
                <a:solidFill>
                  <a:schemeClr val="bg1"/>
                </a:solidFill>
              </a:rPr>
              <a:t>птица, </a:t>
            </a:r>
            <a:r>
              <a:rPr lang="ru-RU" sz="2200" i="1" dirty="0" smtClean="0">
                <a:solidFill>
                  <a:schemeClr val="bg1"/>
                </a:solidFill>
              </a:rPr>
              <a:t>слушать </a:t>
            </a:r>
            <a:r>
              <a:rPr lang="ru-RU" sz="2200" i="1" dirty="0" smtClean="0">
                <a:solidFill>
                  <a:schemeClr val="bg1"/>
                </a:solidFill>
              </a:rPr>
              <a:t>, спать</a:t>
            </a:r>
            <a:r>
              <a:rPr lang="ru-RU" sz="2200" i="1" dirty="0" smtClean="0">
                <a:solidFill>
                  <a:schemeClr val="bg1"/>
                </a:solidFill>
              </a:rPr>
              <a:t>, тонкий</a:t>
            </a:r>
            <a:r>
              <a:rPr lang="ru-RU" sz="2200" i="1" dirty="0" smtClean="0">
                <a:solidFill>
                  <a:schemeClr val="bg1"/>
                </a:solidFill>
              </a:rPr>
              <a:t>.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3. Неустойчивая часть (20 слов) — лексемы, представляющие эти значения, разнятся в большинстве монгольских языков.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К этой группе относятся следующие значения:</a:t>
            </a:r>
          </a:p>
          <a:p>
            <a:r>
              <a:rPr lang="ru-RU" sz="2200" i="1" dirty="0" smtClean="0">
                <a:solidFill>
                  <a:schemeClr val="bg1"/>
                </a:solidFill>
              </a:rPr>
              <a:t>Большой, </a:t>
            </a:r>
            <a:r>
              <a:rPr lang="ru-RU" sz="2200" i="1" dirty="0" smtClean="0">
                <a:solidFill>
                  <a:srgbClr val="FFFF00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ветер, голова, дождь, дорога, дым, живот, зеленый, камень, кора, корень, короткий, кусать, маленький, не, </a:t>
            </a:r>
            <a:r>
              <a:rPr lang="ru-RU" sz="2200" i="1" dirty="0" smtClean="0">
                <a:solidFill>
                  <a:schemeClr val="bg1"/>
                </a:solidFill>
              </a:rPr>
              <a:t>песок, плыть</a:t>
            </a:r>
            <a:r>
              <a:rPr lang="ru-RU" sz="2200" i="1" dirty="0" smtClean="0">
                <a:solidFill>
                  <a:schemeClr val="bg1"/>
                </a:solidFill>
              </a:rPr>
              <a:t>, стоять, </a:t>
            </a:r>
            <a:r>
              <a:rPr lang="ru-RU" sz="2200" i="1" dirty="0" smtClean="0">
                <a:solidFill>
                  <a:schemeClr val="bg1"/>
                </a:solidFill>
              </a:rPr>
              <a:t>сухой, </a:t>
            </a:r>
            <a:r>
              <a:rPr lang="ru-RU" sz="2200" i="1" dirty="0" smtClean="0">
                <a:solidFill>
                  <a:schemeClr val="bg1"/>
                </a:solidFill>
              </a:rPr>
              <a:t>теплый.</a:t>
            </a:r>
            <a:endParaRPr lang="ru-RU" sz="2200" dirty="0" smtClean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3" b="15224"/>
          <a:stretch>
            <a:fillRect/>
          </a:stretch>
        </p:blipFill>
        <p:spPr bwMode="auto">
          <a:xfrm>
            <a:off x="0" y="1484784"/>
            <a:ext cx="9144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Классификация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монгольских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языков</a:t>
            </a:r>
            <a:r>
              <a:rPr lang="ru-RU" b="1" dirty="0" smtClean="0">
                <a:solidFill>
                  <a:schemeClr val="bg1"/>
                </a:solidFill>
              </a:rPr>
              <a:t> (до экспедиции)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" y="692696"/>
            <a:ext cx="9120979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340768"/>
            <a:ext cx="7618040" cy="4665711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Новобаргутский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старобаргутский</a:t>
            </a:r>
            <a:r>
              <a:rPr lang="ru-RU" dirty="0" smtClean="0">
                <a:solidFill>
                  <a:schemeClr val="bg1"/>
                </a:solidFill>
              </a:rPr>
              <a:t> лексически ближе к </a:t>
            </a:r>
            <a:r>
              <a:rPr lang="ru-RU" dirty="0" err="1" smtClean="0">
                <a:solidFill>
                  <a:schemeClr val="bg1"/>
                </a:solidFill>
              </a:rPr>
              <a:t>халха</a:t>
            </a:r>
            <a:r>
              <a:rPr lang="ru-RU" dirty="0" smtClean="0">
                <a:solidFill>
                  <a:schemeClr val="bg1"/>
                </a:solidFill>
              </a:rPr>
              <a:t>, чем к бурятам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Ближайший родственник </a:t>
            </a:r>
            <a:r>
              <a:rPr lang="ru-RU" dirty="0" err="1" smtClean="0">
                <a:solidFill>
                  <a:schemeClr val="bg1"/>
                </a:solidFill>
              </a:rPr>
              <a:t>хамниганского</a:t>
            </a:r>
            <a:r>
              <a:rPr lang="ru-RU" dirty="0" smtClean="0">
                <a:solidFill>
                  <a:schemeClr val="bg1"/>
                </a:solidFill>
              </a:rPr>
              <a:t> – бурятский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Шира-югурский</a:t>
            </a:r>
            <a:r>
              <a:rPr lang="ru-RU" dirty="0" smtClean="0">
                <a:solidFill>
                  <a:schemeClr val="bg1"/>
                </a:solidFill>
              </a:rPr>
              <a:t> находится в северной подгруппе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 всех монгольских языков </a:t>
            </a:r>
            <a:r>
              <a:rPr lang="ru-RU" dirty="0" err="1" smtClean="0">
                <a:solidFill>
                  <a:schemeClr val="bg1"/>
                </a:solidFill>
              </a:rPr>
              <a:t>дагурский</a:t>
            </a:r>
            <a:r>
              <a:rPr lang="ru-RU" dirty="0" smtClean="0">
                <a:solidFill>
                  <a:schemeClr val="bg1"/>
                </a:solidFill>
              </a:rPr>
              <a:t> отделился раньше всех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Фонетические изоглоссы делят монгольские языки не так, как лексические.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43408"/>
            <a:ext cx="10579052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429000"/>
            <a:ext cx="6804248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90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1002</TotalTime>
  <Words>385</Words>
  <Application>Microsoft Office PowerPoint</Application>
  <PresentationFormat>Экран (4:3)</PresentationFormat>
  <Paragraphs>24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Информанты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Ilya Gruntov</cp:lastModifiedBy>
  <cp:revision>27</cp:revision>
  <dcterms:created xsi:type="dcterms:W3CDTF">2013-10-10T16:05:45Z</dcterms:created>
  <dcterms:modified xsi:type="dcterms:W3CDTF">2014-03-28T07:44:37Z</dcterms:modified>
</cp:coreProperties>
</file>