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sldIdLst>
    <p:sldId id="256" r:id="rId2"/>
    <p:sldId id="257" r:id="rId3"/>
    <p:sldId id="273" r:id="rId4"/>
    <p:sldId id="269" r:id="rId5"/>
    <p:sldId id="268" r:id="rId6"/>
    <p:sldId id="258" r:id="rId7"/>
    <p:sldId id="270" r:id="rId8"/>
    <p:sldId id="262" r:id="rId9"/>
    <p:sldId id="274" r:id="rId10"/>
    <p:sldId id="277" r:id="rId11"/>
    <p:sldId id="275" r:id="rId12"/>
    <p:sldId id="278" r:id="rId13"/>
    <p:sldId id="276" r:id="rId14"/>
    <p:sldId id="264" r:id="rId15"/>
    <p:sldId id="279" r:id="rId16"/>
    <p:sldId id="266"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lya Gruntov" initials="IG"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2" d="100"/>
          <a:sy n="82" d="100"/>
        </p:scale>
        <p:origin x="67" y="389"/>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4E23CB-4B66-4E4A-922C-D2D363DEDBCF}" type="datetimeFigureOut">
              <a:rPr lang="ru-RU" smtClean="0"/>
              <a:t>02.04.2018</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3CE497-265E-4705-99F5-0D478CEEE5A4}" type="slidenum">
              <a:rPr lang="ru-RU" smtClean="0"/>
              <a:t>‹#›</a:t>
            </a:fld>
            <a:endParaRPr lang="ru-RU"/>
          </a:p>
        </p:txBody>
      </p:sp>
    </p:spTree>
    <p:extLst>
      <p:ext uri="{BB962C8B-B14F-4D97-AF65-F5344CB8AC3E}">
        <p14:creationId xmlns:p14="http://schemas.microsoft.com/office/powerpoint/2010/main" val="4199572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4/2/2018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4/2/2018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4/2/2018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4/2/2018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4/2/2018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4/2/2018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4/2/2018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4/2/2018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4/2/2018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4/2/2018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4/2/2018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4/2/2018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4/2/2018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normAutofit fontScale="90000"/>
          </a:bodyPr>
          <a:lstStyle/>
          <a:p>
            <a:r>
              <a:rPr lang="ru-RU" sz="4800" b="1" dirty="0" smtClean="0"/>
              <a:t>Ольга Мазо и Илья Грунтов</a:t>
            </a:r>
            <a:br>
              <a:rPr lang="ru-RU" sz="4800" b="1" dirty="0" smtClean="0"/>
            </a:br>
            <a:r>
              <a:rPr lang="ru-RU" sz="4800" b="1" dirty="0" smtClean="0"/>
              <a:t/>
            </a:r>
            <a:br>
              <a:rPr lang="ru-RU" sz="4800" b="1" dirty="0" smtClean="0"/>
            </a:br>
            <a:r>
              <a:rPr lang="ru-RU" sz="4800" b="1" dirty="0" err="1" smtClean="0"/>
              <a:t>Монгорские</a:t>
            </a:r>
            <a:r>
              <a:rPr lang="ru-RU" sz="4800" b="1" dirty="0" smtClean="0"/>
              <a:t> языки: в поисках межъязыковых границ</a:t>
            </a:r>
            <a:endParaRPr lang="ru-RU" sz="4800" b="1" dirty="0"/>
          </a:p>
        </p:txBody>
      </p:sp>
      <p:sp>
        <p:nvSpPr>
          <p:cNvPr id="7" name="Текст 6"/>
          <p:cNvSpPr>
            <a:spLocks noGrp="1"/>
          </p:cNvSpPr>
          <p:nvPr>
            <p:ph type="body" idx="1"/>
          </p:nvPr>
        </p:nvSpPr>
        <p:spPr/>
        <p:txBody>
          <a:bodyPr/>
          <a:lstStyle/>
          <a:p>
            <a:r>
              <a:rPr lang="ru-RU" b="1" dirty="0" smtClean="0"/>
              <a:t>Март 2018</a:t>
            </a:r>
            <a:endParaRPr lang="ru-RU" b="1" dirty="0"/>
          </a:p>
        </p:txBody>
      </p:sp>
    </p:spTree>
    <p:extLst>
      <p:ext uri="{BB962C8B-B14F-4D97-AF65-F5344CB8AC3E}">
        <p14:creationId xmlns:p14="http://schemas.microsoft.com/office/powerpoint/2010/main" val="37803893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Текст 2"/>
          <p:cNvSpPr>
            <a:spLocks noGrp="1"/>
          </p:cNvSpPr>
          <p:nvPr>
            <p:ph type="body" idx="1"/>
          </p:nvPr>
        </p:nvSpPr>
        <p:spPr/>
        <p:txBody>
          <a:bodyPr/>
          <a:lstStyle/>
          <a:p>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4159318578"/>
              </p:ext>
            </p:extLst>
          </p:nvPr>
        </p:nvGraphicFramePr>
        <p:xfrm>
          <a:off x="339514" y="1101251"/>
          <a:ext cx="11521440" cy="2829692"/>
        </p:xfrm>
        <a:graphic>
          <a:graphicData uri="http://schemas.openxmlformats.org/drawingml/2006/table">
            <a:tbl>
              <a:tblPr firstRow="1" bandRow="1">
                <a:tableStyleId>{93296810-A885-4BE3-A3E7-6D5BEEA58F35}</a:tableStyleId>
              </a:tblPr>
              <a:tblGrid>
                <a:gridCol w="3703111"/>
                <a:gridCol w="3703111"/>
                <a:gridCol w="4115218"/>
              </a:tblGrid>
              <a:tr h="387383">
                <a:tc>
                  <a:txBody>
                    <a:bodyPr/>
                    <a:lstStyle/>
                    <a:p>
                      <a:endParaRPr lang="ru-RU" dirty="0"/>
                    </a:p>
                  </a:txBody>
                  <a:tcPr/>
                </a:tc>
                <a:tc>
                  <a:txBody>
                    <a:bodyPr/>
                    <a:lstStyle/>
                    <a:p>
                      <a:r>
                        <a:rPr lang="ru-RU" dirty="0" err="1" smtClean="0"/>
                        <a:t>Минхэ</a:t>
                      </a:r>
                      <a:endParaRPr lang="ru-RU" dirty="0"/>
                    </a:p>
                  </a:txBody>
                  <a:tcPr/>
                </a:tc>
                <a:tc>
                  <a:txBody>
                    <a:bodyPr/>
                    <a:lstStyle/>
                    <a:p>
                      <a:r>
                        <a:rPr lang="ru-RU" smtClean="0"/>
                        <a:t>Хуцзу</a:t>
                      </a:r>
                      <a:endParaRPr lang="ru-RU" dirty="0"/>
                    </a:p>
                  </a:txBody>
                  <a:tcPr/>
                </a:tc>
              </a:tr>
              <a:tr h="387383">
                <a:tc>
                  <a:txBody>
                    <a:bodyPr/>
                    <a:lstStyle/>
                    <a:p>
                      <a:r>
                        <a:rPr lang="ru-RU" sz="1800" dirty="0" smtClean="0"/>
                        <a:t>вспомогательные пространственные</a:t>
                      </a:r>
                      <a:r>
                        <a:rPr lang="ru-RU" sz="1800" baseline="0" dirty="0" smtClean="0"/>
                        <a:t>  глаголы с </a:t>
                      </a:r>
                      <a:r>
                        <a:rPr lang="ru-RU" sz="1800" baseline="0" dirty="0" err="1" smtClean="0"/>
                        <a:t>инхоативным</a:t>
                      </a:r>
                      <a:r>
                        <a:rPr lang="ru-RU" sz="1800" baseline="0" dirty="0" smtClean="0"/>
                        <a:t> значением</a:t>
                      </a:r>
                      <a:endParaRPr lang="ru-RU" sz="1800" dirty="0"/>
                    </a:p>
                  </a:txBody>
                  <a:tcPr/>
                </a:tc>
                <a:tc>
                  <a:txBody>
                    <a:bodyPr/>
                    <a:lstStyle/>
                    <a:p>
                      <a:pPr algn="ctr"/>
                      <a:r>
                        <a:rPr lang="ru-RU" sz="1800" dirty="0" smtClean="0"/>
                        <a:t>-</a:t>
                      </a:r>
                      <a:endParaRPr lang="ru-RU" sz="1800" dirty="0"/>
                    </a:p>
                  </a:txBody>
                  <a:tcPr/>
                </a:tc>
                <a:tc>
                  <a:txBody>
                    <a:bodyPr/>
                    <a:lstStyle/>
                    <a:p>
                      <a:pPr algn="ctr"/>
                      <a:r>
                        <a:rPr lang="ru-RU" sz="1800" dirty="0" smtClean="0"/>
                        <a:t>+</a:t>
                      </a:r>
                      <a:endParaRPr lang="ru-RU" sz="1800" dirty="0"/>
                    </a:p>
                  </a:txBody>
                  <a:tcPr/>
                </a:tc>
              </a:tr>
              <a:tr h="387383">
                <a:tc>
                  <a:txBody>
                    <a:bodyPr/>
                    <a:lstStyle/>
                    <a:p>
                      <a:r>
                        <a:rPr lang="ru-RU" sz="1800" dirty="0" smtClean="0"/>
                        <a:t>Связка </a:t>
                      </a:r>
                      <a:r>
                        <a:rPr lang="tr-TR" sz="1800" dirty="0" smtClean="0"/>
                        <a:t>shi</a:t>
                      </a:r>
                      <a:r>
                        <a:rPr lang="tr-TR" sz="1800" baseline="0" dirty="0" smtClean="0"/>
                        <a:t> </a:t>
                      </a:r>
                      <a:r>
                        <a:rPr lang="ru-RU" sz="1800" baseline="0" dirty="0" smtClean="0"/>
                        <a:t>из китайского</a:t>
                      </a:r>
                      <a:endParaRPr lang="ru-RU" sz="1800" dirty="0"/>
                    </a:p>
                  </a:txBody>
                  <a:tcPr/>
                </a:tc>
                <a:tc>
                  <a:txBody>
                    <a:bodyPr/>
                    <a:lstStyle/>
                    <a:p>
                      <a:pPr algn="ctr"/>
                      <a:r>
                        <a:rPr lang="ru-RU" sz="1800" dirty="0" smtClean="0"/>
                        <a:t>+</a:t>
                      </a:r>
                      <a:endParaRPr lang="ru-RU" sz="1800" dirty="0"/>
                    </a:p>
                  </a:txBody>
                  <a:tcPr/>
                </a:tc>
                <a:tc>
                  <a:txBody>
                    <a:bodyPr/>
                    <a:lstStyle/>
                    <a:p>
                      <a:pPr algn="ctr"/>
                      <a:endParaRPr lang="en-US" sz="1800" dirty="0" smtClean="0"/>
                    </a:p>
                    <a:p>
                      <a:pPr algn="ctr"/>
                      <a:endParaRPr lang="ru-RU" sz="1800" dirty="0"/>
                    </a:p>
                  </a:txBody>
                  <a:tcPr/>
                </a:tc>
              </a:tr>
              <a:tr h="387383">
                <a:tc>
                  <a:txBody>
                    <a:bodyPr/>
                    <a:lstStyle/>
                    <a:p>
                      <a:r>
                        <a:rPr lang="ru-RU" sz="1800" dirty="0" smtClean="0"/>
                        <a:t>Порядковые числительные</a:t>
                      </a:r>
                      <a:endParaRPr lang="ru-RU" sz="1800" dirty="0"/>
                    </a:p>
                  </a:txBody>
                  <a:tcPr/>
                </a:tc>
                <a:tc>
                  <a:txBody>
                    <a:bodyPr/>
                    <a:lstStyle/>
                    <a:p>
                      <a:pPr algn="ctr"/>
                      <a:r>
                        <a:rPr lang="en-US" sz="1800" dirty="0" smtClean="0"/>
                        <a:t>di-</a:t>
                      </a:r>
                      <a:endParaRPr lang="ru-RU" sz="1800" dirty="0"/>
                    </a:p>
                  </a:txBody>
                  <a:tcPr/>
                </a:tc>
                <a:tc>
                  <a:txBody>
                    <a:bodyPr/>
                    <a:lstStyle/>
                    <a:p>
                      <a:pPr algn="ctr"/>
                      <a:r>
                        <a:rPr lang="en-US" sz="1800" dirty="0" smtClean="0"/>
                        <a:t>-</a:t>
                      </a:r>
                      <a:r>
                        <a:rPr lang="en-US" sz="1800" dirty="0" err="1" smtClean="0"/>
                        <a:t>dar</a:t>
                      </a:r>
                      <a:endParaRPr lang="ru-RU" sz="1800" dirty="0"/>
                    </a:p>
                  </a:txBody>
                  <a:tcPr/>
                </a:tc>
              </a:tr>
              <a:tr h="387383">
                <a:tc>
                  <a:txBody>
                    <a:bodyPr/>
                    <a:lstStyle/>
                    <a:p>
                      <a:r>
                        <a:rPr lang="ru-RU" sz="1800" dirty="0" smtClean="0"/>
                        <a:t>Китайские</a:t>
                      </a:r>
                      <a:r>
                        <a:rPr lang="ru-RU" sz="1800" baseline="0" dirty="0" smtClean="0"/>
                        <a:t> числительные</a:t>
                      </a:r>
                      <a:endParaRPr lang="ru-RU" sz="1800" dirty="0"/>
                    </a:p>
                  </a:txBody>
                  <a:tcPr/>
                </a:tc>
                <a:tc>
                  <a:txBody>
                    <a:bodyPr/>
                    <a:lstStyle/>
                    <a:p>
                      <a:pPr algn="ctr"/>
                      <a:r>
                        <a:rPr lang="ru-RU" sz="1800" dirty="0" smtClean="0"/>
                        <a:t>все кроме 1 и 2</a:t>
                      </a:r>
                      <a:endParaRPr lang="ru-RU" sz="1800" dirty="0"/>
                    </a:p>
                  </a:txBody>
                  <a:tcPr/>
                </a:tc>
                <a:tc>
                  <a:txBody>
                    <a:bodyPr/>
                    <a:lstStyle/>
                    <a:p>
                      <a:pPr algn="ctr"/>
                      <a:r>
                        <a:rPr lang="ru-RU" sz="1800" dirty="0" smtClean="0"/>
                        <a:t>только монгольские</a:t>
                      </a:r>
                      <a:endParaRPr lang="ru-RU" sz="1800" dirty="0"/>
                    </a:p>
                  </a:txBody>
                  <a:tcPr/>
                </a:tc>
              </a:tr>
              <a:tr h="387383">
                <a:tc>
                  <a:txBody>
                    <a:bodyPr/>
                    <a:lstStyle/>
                    <a:p>
                      <a:r>
                        <a:rPr lang="ru-RU" sz="1800" dirty="0" smtClean="0"/>
                        <a:t>Счетные слова</a:t>
                      </a:r>
                      <a:endParaRPr lang="ru-RU" sz="1800" dirty="0"/>
                    </a:p>
                  </a:txBody>
                  <a:tcPr/>
                </a:tc>
                <a:tc>
                  <a:txBody>
                    <a:bodyPr/>
                    <a:lstStyle/>
                    <a:p>
                      <a:pPr algn="ctr"/>
                      <a:r>
                        <a:rPr lang="ru-RU" sz="1800" dirty="0" smtClean="0"/>
                        <a:t>обязательно после числительных</a:t>
                      </a:r>
                      <a:endParaRPr lang="ru-RU" sz="1800" dirty="0"/>
                    </a:p>
                  </a:txBody>
                  <a:tcPr/>
                </a:tc>
                <a:tc>
                  <a:txBody>
                    <a:bodyPr/>
                    <a:lstStyle/>
                    <a:p>
                      <a:pPr algn="ctr"/>
                      <a:r>
                        <a:rPr lang="ru-RU" sz="1800" dirty="0" smtClean="0"/>
                        <a:t>-</a:t>
                      </a:r>
                      <a:endParaRPr lang="ru-RU" sz="1800" dirty="0"/>
                    </a:p>
                  </a:txBody>
                  <a:tcPr/>
                </a:tc>
              </a:tr>
            </a:tbl>
          </a:graphicData>
        </a:graphic>
      </p:graphicFrame>
    </p:spTree>
    <p:extLst>
      <p:ext uri="{BB962C8B-B14F-4D97-AF65-F5344CB8AC3E}">
        <p14:creationId xmlns:p14="http://schemas.microsoft.com/office/powerpoint/2010/main" val="91428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03868" y="108789"/>
            <a:ext cx="9592732" cy="992224"/>
          </a:xfrm>
        </p:spPr>
        <p:txBody>
          <a:bodyPr>
            <a:normAutofit fontScale="90000"/>
          </a:bodyPr>
          <a:lstStyle/>
          <a:p>
            <a:r>
              <a:rPr lang="ru-RU" b="1" dirty="0" smtClean="0"/>
              <a:t>Изоглоссы в языках </a:t>
            </a:r>
            <a:r>
              <a:rPr lang="ru-RU" b="1" dirty="0" err="1" smtClean="0"/>
              <a:t>Цинхая</a:t>
            </a:r>
            <a:r>
              <a:rPr lang="ru-RU" b="1" dirty="0" smtClean="0"/>
              <a:t> </a:t>
            </a:r>
            <a:r>
              <a:rPr lang="ru-RU" b="1" dirty="0" err="1" smtClean="0"/>
              <a:t>Ганьсу</a:t>
            </a:r>
            <a:r>
              <a:rPr lang="ru-RU" b="1" dirty="0" smtClean="0"/>
              <a:t/>
            </a:r>
            <a:br>
              <a:rPr lang="ru-RU" b="1" dirty="0" smtClean="0"/>
            </a:br>
            <a:endParaRPr lang="ru-RU" b="1" dirty="0"/>
          </a:p>
        </p:txBody>
      </p:sp>
      <p:sp>
        <p:nvSpPr>
          <p:cNvPr id="3" name="Текст 2"/>
          <p:cNvSpPr>
            <a:spLocks noGrp="1"/>
          </p:cNvSpPr>
          <p:nvPr>
            <p:ph type="body" idx="1"/>
          </p:nvPr>
        </p:nvSpPr>
        <p:spPr/>
        <p:txBody>
          <a:bodyPr/>
          <a:lstStyle/>
          <a:p>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9428" y="735530"/>
            <a:ext cx="7833441" cy="5767078"/>
          </a:xfrm>
          <a:prstGeom prst="rect">
            <a:avLst/>
          </a:prstGeom>
        </p:spPr>
      </p:pic>
    </p:spTree>
    <p:extLst>
      <p:ext uri="{BB962C8B-B14F-4D97-AF65-F5344CB8AC3E}">
        <p14:creationId xmlns:p14="http://schemas.microsoft.com/office/powerpoint/2010/main" val="39278192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98136" y="218561"/>
            <a:ext cx="9592732" cy="752400"/>
          </a:xfrm>
        </p:spPr>
        <p:txBody>
          <a:bodyPr/>
          <a:lstStyle/>
          <a:p>
            <a:pPr algn="l"/>
            <a:r>
              <a:rPr lang="ru-RU" b="1" dirty="0" smtClean="0"/>
              <a:t>Фонетика</a:t>
            </a:r>
            <a:endParaRPr lang="ru-RU" b="1" dirty="0"/>
          </a:p>
        </p:txBody>
      </p:sp>
      <p:sp>
        <p:nvSpPr>
          <p:cNvPr id="3" name="Текст 2"/>
          <p:cNvSpPr>
            <a:spLocks noGrp="1"/>
          </p:cNvSpPr>
          <p:nvPr>
            <p:ph type="body" idx="1"/>
          </p:nvPr>
        </p:nvSpPr>
        <p:spPr>
          <a:xfrm>
            <a:off x="1303868" y="970961"/>
            <a:ext cx="9592732" cy="5618375"/>
          </a:xfrm>
        </p:spPr>
        <p:txBody>
          <a:bodyPr/>
          <a:lstStyle/>
          <a:p>
            <a:pPr algn="r"/>
            <a:r>
              <a:rPr lang="ru-RU" sz="3200" b="1" dirty="0" smtClean="0"/>
              <a:t>Грамматика</a:t>
            </a:r>
          </a:p>
          <a:p>
            <a:pPr algn="r"/>
            <a:endParaRPr lang="ru-RU" sz="3200" b="1" dirty="0" smtClean="0"/>
          </a:p>
          <a:p>
            <a:endParaRPr lang="ru-RU" dirty="0"/>
          </a:p>
          <a:p>
            <a:endParaRPr lang="ru-RU" dirty="0" smtClean="0"/>
          </a:p>
          <a:p>
            <a:endParaRPr lang="ru-RU" dirty="0"/>
          </a:p>
          <a:p>
            <a:endParaRPr lang="ru-RU" dirty="0" smtClean="0"/>
          </a:p>
          <a:p>
            <a:endParaRPr lang="ru-RU" dirty="0"/>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68" y="759482"/>
            <a:ext cx="6347579" cy="3812518"/>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3759" y="2487168"/>
            <a:ext cx="7336361" cy="4606553"/>
          </a:xfrm>
          <a:prstGeom prst="rect">
            <a:avLst/>
          </a:prstGeom>
        </p:spPr>
      </p:pic>
    </p:spTree>
    <p:extLst>
      <p:ext uri="{BB962C8B-B14F-4D97-AF65-F5344CB8AC3E}">
        <p14:creationId xmlns:p14="http://schemas.microsoft.com/office/powerpoint/2010/main" val="2152938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4578" y="107994"/>
            <a:ext cx="9592732" cy="520097"/>
          </a:xfrm>
        </p:spPr>
        <p:txBody>
          <a:bodyPr>
            <a:normAutofit fontScale="90000"/>
          </a:bodyPr>
          <a:lstStyle/>
          <a:p>
            <a:r>
              <a:rPr lang="ru-RU" dirty="0" smtClean="0"/>
              <a:t>Местоимения</a:t>
            </a:r>
            <a:endParaRPr lang="ru-RU" dirty="0"/>
          </a:p>
        </p:txBody>
      </p:sp>
      <p:sp>
        <p:nvSpPr>
          <p:cNvPr id="3" name="Текст 2"/>
          <p:cNvSpPr>
            <a:spLocks noGrp="1"/>
          </p:cNvSpPr>
          <p:nvPr>
            <p:ph type="body" idx="1"/>
          </p:nvPr>
        </p:nvSpPr>
        <p:spPr>
          <a:xfrm>
            <a:off x="1303868" y="895739"/>
            <a:ext cx="9592732" cy="4980127"/>
          </a:xfrm>
        </p:spPr>
        <p:txBody>
          <a:bodyPr/>
          <a:lstStyle/>
          <a:p>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1774525561"/>
              </p:ext>
            </p:extLst>
          </p:nvPr>
        </p:nvGraphicFramePr>
        <p:xfrm>
          <a:off x="1154578" y="643813"/>
          <a:ext cx="10004833" cy="6085185"/>
        </p:xfrm>
        <a:graphic>
          <a:graphicData uri="http://schemas.openxmlformats.org/drawingml/2006/table">
            <a:tbl>
              <a:tblPr firstRow="1" firstCol="1" bandRow="1">
                <a:tableStyleId>{5C22544A-7EE6-4342-B048-85BDC9FD1C3A}</a:tableStyleId>
              </a:tblPr>
              <a:tblGrid>
                <a:gridCol w="1247527"/>
                <a:gridCol w="497368"/>
                <a:gridCol w="1248347"/>
                <a:gridCol w="729639"/>
                <a:gridCol w="814175"/>
                <a:gridCol w="1163811"/>
                <a:gridCol w="1247527"/>
                <a:gridCol w="698450"/>
                <a:gridCol w="814175"/>
                <a:gridCol w="918410"/>
                <a:gridCol w="625404"/>
              </a:tblGrid>
              <a:tr h="311883">
                <a:tc>
                  <a:txBody>
                    <a:bodyPr/>
                    <a:lstStyle/>
                    <a:p>
                      <a:pPr algn="just">
                        <a:spcAft>
                          <a:spcPts val="0"/>
                        </a:spcAft>
                      </a:pPr>
                      <a:r>
                        <a:rPr lang="en-US" sz="1400" kern="50" dirty="0">
                          <a:effectLst/>
                        </a:rPr>
                        <a:t> </a:t>
                      </a:r>
                      <a:endParaRPr lang="ru-RU" sz="1400" kern="50" dirty="0">
                        <a:effectLst/>
                        <a:latin typeface="Times New Roman" panose="02020603050405020304" pitchFamily="18" charset="0"/>
                        <a:ea typeface="SimSun" panose="02010600030101010101" pitchFamily="2" charset="-122"/>
                      </a:endParaRPr>
                    </a:p>
                  </a:txBody>
                  <a:tcPr marL="0" marR="17780" marT="0" marB="0"/>
                </a:tc>
                <a:tc>
                  <a:txBody>
                    <a:bodyPr/>
                    <a:lstStyle/>
                    <a:p>
                      <a:pPr algn="just">
                        <a:spcAft>
                          <a:spcPts val="0"/>
                        </a:spcAft>
                      </a:pPr>
                      <a:r>
                        <a:rPr lang="en-US" sz="1400" kern="50" dirty="0">
                          <a:effectLst/>
                        </a:rPr>
                        <a:t>Proto</a:t>
                      </a:r>
                      <a:endParaRPr lang="ru-RU" sz="1400" kern="50" dirty="0">
                        <a:effectLst/>
                        <a:latin typeface="Times New Roman" panose="02020603050405020304" pitchFamily="18" charset="0"/>
                        <a:ea typeface="SimSun" panose="02010600030101010101" pitchFamily="2" charset="-122"/>
                      </a:endParaRPr>
                    </a:p>
                  </a:txBody>
                  <a:tcPr marL="0" marR="17780" marT="0" marB="0"/>
                </a:tc>
                <a:tc gridSpan="2">
                  <a:txBody>
                    <a:bodyPr/>
                    <a:lstStyle/>
                    <a:p>
                      <a:pPr algn="just">
                        <a:spcAft>
                          <a:spcPts val="0"/>
                        </a:spcAft>
                      </a:pPr>
                      <a:r>
                        <a:rPr lang="ru-RU" sz="1400" kern="50">
                          <a:effectLst/>
                        </a:rPr>
                        <a:t>минхэ</a:t>
                      </a:r>
                      <a:endParaRPr lang="ru-RU" sz="1400" kern="50">
                        <a:effectLst/>
                        <a:latin typeface="Times New Roman" panose="02020603050405020304" pitchFamily="18" charset="0"/>
                        <a:ea typeface="SimSun" panose="02010600030101010101" pitchFamily="2" charset="-122"/>
                      </a:endParaRPr>
                    </a:p>
                  </a:txBody>
                  <a:tcPr marL="0" marR="17780" marT="0" marB="0"/>
                </a:tc>
                <a:tc hMerge="1">
                  <a:txBody>
                    <a:bodyPr/>
                    <a:lstStyle/>
                    <a:p>
                      <a:endParaRPr lang="ru-RU"/>
                    </a:p>
                  </a:txBody>
                  <a:tcPr/>
                </a:tc>
                <a:tc>
                  <a:txBody>
                    <a:bodyPr/>
                    <a:lstStyle/>
                    <a:p>
                      <a:pPr algn="just">
                        <a:spcAft>
                          <a:spcPts val="0"/>
                        </a:spcAft>
                      </a:pPr>
                      <a:r>
                        <a:rPr lang="ru-RU" sz="1400" kern="50">
                          <a:effectLst/>
                        </a:rPr>
                        <a:t>хуцзу</a:t>
                      </a:r>
                      <a:endParaRPr lang="ru-RU" sz="1400" kern="50">
                        <a:effectLst/>
                        <a:latin typeface="Times New Roman" panose="02020603050405020304" pitchFamily="18" charset="0"/>
                        <a:ea typeface="SimSun" panose="02010600030101010101" pitchFamily="2" charset="-122"/>
                      </a:endParaRPr>
                    </a:p>
                  </a:txBody>
                  <a:tcPr marL="0" marR="17780" marT="0" marB="0"/>
                </a:tc>
                <a:tc>
                  <a:txBody>
                    <a:bodyPr/>
                    <a:lstStyle/>
                    <a:p>
                      <a:pPr algn="just">
                        <a:spcAft>
                          <a:spcPts val="0"/>
                        </a:spcAft>
                      </a:pPr>
                      <a:r>
                        <a:rPr lang="ru-RU" sz="1400" kern="50">
                          <a:effectLst/>
                        </a:rPr>
                        <a:t>баоань</a:t>
                      </a:r>
                      <a:endParaRPr lang="ru-RU" sz="1400" kern="50">
                        <a:effectLst/>
                        <a:latin typeface="Times New Roman" panose="02020603050405020304" pitchFamily="18" charset="0"/>
                        <a:ea typeface="SimSun" panose="02010600030101010101" pitchFamily="2" charset="-122"/>
                      </a:endParaRPr>
                    </a:p>
                  </a:txBody>
                  <a:tcPr marL="0" marR="17780" marT="0" marB="0"/>
                </a:tc>
                <a:tc gridSpan="2">
                  <a:txBody>
                    <a:bodyPr/>
                    <a:lstStyle/>
                    <a:p>
                      <a:pPr algn="just">
                        <a:spcAft>
                          <a:spcPts val="0"/>
                        </a:spcAft>
                      </a:pPr>
                      <a:r>
                        <a:rPr lang="ru-RU" sz="1400" kern="50">
                          <a:effectLst/>
                        </a:rPr>
                        <a:t>дунсян</a:t>
                      </a:r>
                      <a:endParaRPr lang="ru-RU" sz="1400" kern="50">
                        <a:effectLst/>
                        <a:latin typeface="Times New Roman" panose="02020603050405020304" pitchFamily="18" charset="0"/>
                        <a:ea typeface="SimSun" panose="02010600030101010101" pitchFamily="2" charset="-122"/>
                      </a:endParaRPr>
                    </a:p>
                  </a:txBody>
                  <a:tcPr marL="0" marR="17780" marT="0" marB="0"/>
                </a:tc>
                <a:tc hMerge="1">
                  <a:txBody>
                    <a:bodyPr/>
                    <a:lstStyle/>
                    <a:p>
                      <a:endParaRPr lang="ru-RU"/>
                    </a:p>
                  </a:txBody>
                  <a:tcPr/>
                </a:tc>
                <a:tc gridSpan="2">
                  <a:txBody>
                    <a:bodyPr/>
                    <a:lstStyle/>
                    <a:p>
                      <a:pPr algn="just">
                        <a:spcAft>
                          <a:spcPts val="0"/>
                        </a:spcAft>
                      </a:pPr>
                      <a:r>
                        <a:rPr lang="ru-RU" sz="1400" kern="50">
                          <a:effectLst/>
                        </a:rPr>
                        <a:t>ШЮ</a:t>
                      </a:r>
                      <a:endParaRPr lang="ru-RU" sz="1400" kern="50">
                        <a:effectLst/>
                        <a:latin typeface="Times New Roman" panose="02020603050405020304" pitchFamily="18" charset="0"/>
                        <a:ea typeface="SimSun" panose="02010600030101010101" pitchFamily="2" charset="-122"/>
                      </a:endParaRPr>
                    </a:p>
                  </a:txBody>
                  <a:tcPr marL="0" marR="17780" marT="0" marB="0"/>
                </a:tc>
                <a:tc hMerge="1">
                  <a:txBody>
                    <a:bodyPr/>
                    <a:lstStyle/>
                    <a:p>
                      <a:endParaRPr lang="ru-RU"/>
                    </a:p>
                  </a:txBody>
                  <a:tcPr/>
                </a:tc>
                <a:tc>
                  <a:txBody>
                    <a:bodyPr/>
                    <a:lstStyle/>
                    <a:p>
                      <a:pPr algn="just">
                        <a:spcAft>
                          <a:spcPts val="0"/>
                        </a:spcAft>
                      </a:pPr>
                      <a:r>
                        <a:rPr lang="ru-RU" sz="1400" kern="50">
                          <a:effectLst/>
                        </a:rPr>
                        <a:t>канцзя</a:t>
                      </a:r>
                      <a:endParaRPr lang="ru-RU" sz="1400" kern="50">
                        <a:effectLst/>
                        <a:latin typeface="Times New Roman" panose="02020603050405020304" pitchFamily="18" charset="0"/>
                        <a:ea typeface="SimSun" panose="02010600030101010101" pitchFamily="2" charset="-122"/>
                      </a:endParaRPr>
                    </a:p>
                  </a:txBody>
                  <a:tcPr marL="0" marR="17780" marT="0" marB="0"/>
                </a:tc>
              </a:tr>
              <a:tr h="311883">
                <a:tc>
                  <a:txBody>
                    <a:bodyPr/>
                    <a:lstStyle/>
                    <a:p>
                      <a:pPr algn="just">
                        <a:spcAft>
                          <a:spcPts val="0"/>
                        </a:spcAft>
                      </a:pPr>
                      <a:r>
                        <a:rPr lang="en-US" sz="1400" kern="50">
                          <a:effectLst/>
                        </a:rPr>
                        <a:t> </a:t>
                      </a:r>
                      <a:endParaRPr lang="ru-RU" sz="1400" kern="50">
                        <a:effectLst/>
                        <a:latin typeface="Times New Roman" panose="02020603050405020304" pitchFamily="18" charset="0"/>
                        <a:ea typeface="SimSun" panose="02010600030101010101" pitchFamily="2" charset="-122"/>
                      </a:endParaRPr>
                    </a:p>
                  </a:txBody>
                  <a:tcPr marL="0" marR="17780" marT="0" marB="0"/>
                </a:tc>
                <a:tc>
                  <a:txBody>
                    <a:bodyPr/>
                    <a:lstStyle/>
                    <a:p>
                      <a:pPr algn="just">
                        <a:spcAft>
                          <a:spcPts val="0"/>
                        </a:spcAft>
                      </a:pPr>
                      <a:r>
                        <a:rPr lang="en-US" sz="1400" kern="50">
                          <a:effectLst/>
                        </a:rPr>
                        <a:t> </a:t>
                      </a:r>
                      <a:endParaRPr lang="ru-RU" sz="1400" kern="50">
                        <a:effectLst/>
                        <a:latin typeface="Times New Roman" panose="02020603050405020304" pitchFamily="18" charset="0"/>
                        <a:ea typeface="SimSun" panose="02010600030101010101" pitchFamily="2" charset="-122"/>
                      </a:endParaRPr>
                    </a:p>
                  </a:txBody>
                  <a:tcPr marL="0" marR="17780" marT="0" marB="0"/>
                </a:tc>
                <a:tc>
                  <a:txBody>
                    <a:bodyPr/>
                    <a:lstStyle/>
                    <a:p>
                      <a:pPr algn="just">
                        <a:spcAft>
                          <a:spcPts val="0"/>
                        </a:spcAft>
                      </a:pPr>
                      <a:r>
                        <a:rPr lang="en-US" sz="1400" kern="50" dirty="0" smtClean="0">
                          <a:effectLst/>
                        </a:rPr>
                        <a:t>Slater 2003</a:t>
                      </a:r>
                      <a:endParaRPr lang="ru-RU" sz="1400" kern="50" dirty="0">
                        <a:effectLst/>
                        <a:latin typeface="Times New Roman" panose="02020603050405020304" pitchFamily="18" charset="0"/>
                        <a:ea typeface="SimSun" panose="02010600030101010101" pitchFamily="2" charset="-122"/>
                      </a:endParaRPr>
                    </a:p>
                  </a:txBody>
                  <a:tcPr marL="0" marR="17780" marT="0" marB="0"/>
                </a:tc>
                <a:tc>
                  <a:txBody>
                    <a:bodyPr/>
                    <a:lstStyle/>
                    <a:p>
                      <a:pPr algn="just">
                        <a:spcAft>
                          <a:spcPts val="0"/>
                        </a:spcAft>
                      </a:pPr>
                      <a:r>
                        <a:rPr lang="en-US" sz="1400" kern="50" dirty="0">
                          <a:effectLst/>
                        </a:rPr>
                        <a:t>T</a:t>
                      </a:r>
                      <a:r>
                        <a:rPr lang="ru-RU" sz="1400" kern="50" dirty="0" err="1" smtClean="0">
                          <a:effectLst/>
                        </a:rPr>
                        <a:t>одаева</a:t>
                      </a:r>
                      <a:r>
                        <a:rPr lang="en-US" sz="1400" kern="50" dirty="0" smtClean="0">
                          <a:effectLst/>
                        </a:rPr>
                        <a:t> 1973</a:t>
                      </a:r>
                      <a:endParaRPr lang="ru-RU" sz="1400" kern="50" dirty="0">
                        <a:effectLst/>
                        <a:latin typeface="Times New Roman" panose="02020603050405020304" pitchFamily="18" charset="0"/>
                        <a:ea typeface="SimSun" panose="02010600030101010101" pitchFamily="2" charset="-122"/>
                      </a:endParaRPr>
                    </a:p>
                  </a:txBody>
                  <a:tcPr marL="0" marR="17780" marT="0" marB="0"/>
                </a:tc>
                <a:tc>
                  <a:txBody>
                    <a:bodyPr/>
                    <a:lstStyle/>
                    <a:p>
                      <a:pPr algn="just">
                        <a:spcAft>
                          <a:spcPts val="0"/>
                        </a:spcAft>
                      </a:pPr>
                      <a:r>
                        <a:rPr lang="en-US" sz="1400" kern="50" dirty="0">
                          <a:effectLst/>
                        </a:rPr>
                        <a:t>T</a:t>
                      </a:r>
                      <a:r>
                        <a:rPr lang="ru-RU" sz="1400" kern="50" dirty="0" err="1" smtClean="0">
                          <a:effectLst/>
                        </a:rPr>
                        <a:t>одаева</a:t>
                      </a:r>
                      <a:r>
                        <a:rPr lang="en-US" sz="1400" kern="50" dirty="0" smtClean="0">
                          <a:effectLst/>
                        </a:rPr>
                        <a:t> 1973</a:t>
                      </a:r>
                      <a:endParaRPr lang="ru-RU" sz="1400" kern="50" dirty="0">
                        <a:effectLst/>
                        <a:latin typeface="Times New Roman" panose="02020603050405020304" pitchFamily="18" charset="0"/>
                        <a:ea typeface="SimSun" panose="02010600030101010101" pitchFamily="2" charset="-122"/>
                      </a:endParaRPr>
                    </a:p>
                  </a:txBody>
                  <a:tcPr marL="0" marR="17780" marT="0" marB="0"/>
                </a:tc>
                <a:tc>
                  <a:txBody>
                    <a:bodyPr/>
                    <a:lstStyle/>
                    <a:p>
                      <a:pPr algn="just">
                        <a:spcAft>
                          <a:spcPts val="0"/>
                        </a:spcAft>
                      </a:pPr>
                      <a:r>
                        <a:rPr lang="ru-RU" sz="1400" kern="50" dirty="0">
                          <a:effectLst/>
                        </a:rPr>
                        <a:t>С</a:t>
                      </a:r>
                      <a:r>
                        <a:rPr lang="en-US" sz="1400" kern="50" dirty="0">
                          <a:effectLst/>
                        </a:rPr>
                        <a:t>hen </a:t>
                      </a:r>
                      <a:r>
                        <a:rPr lang="en-US" sz="1400" kern="50" dirty="0" smtClean="0">
                          <a:effectLst/>
                        </a:rPr>
                        <a:t>1986</a:t>
                      </a:r>
                      <a:endParaRPr lang="ru-RU" sz="1400" kern="50" dirty="0">
                        <a:effectLst/>
                        <a:latin typeface="Times New Roman" panose="02020603050405020304" pitchFamily="18" charset="0"/>
                        <a:ea typeface="SimSun" panose="02010600030101010101" pitchFamily="2" charset="-122"/>
                      </a:endParaRPr>
                    </a:p>
                  </a:txBody>
                  <a:tcPr marL="0" marR="17780" marT="0" marB="0"/>
                </a:tc>
                <a:tc>
                  <a:txBody>
                    <a:bodyPr/>
                    <a:lstStyle/>
                    <a:p>
                      <a:pPr algn="just">
                        <a:spcAft>
                          <a:spcPts val="0"/>
                        </a:spcAft>
                      </a:pPr>
                      <a:r>
                        <a:rPr lang="en-US" sz="1400" kern="50" dirty="0">
                          <a:effectLst/>
                        </a:rPr>
                        <a:t>T</a:t>
                      </a:r>
                      <a:r>
                        <a:rPr lang="ru-RU" sz="1400" kern="50" dirty="0" err="1" smtClean="0">
                          <a:effectLst/>
                        </a:rPr>
                        <a:t>одаева</a:t>
                      </a:r>
                      <a:r>
                        <a:rPr lang="en-US" sz="1400" kern="50" dirty="0" smtClean="0">
                          <a:effectLst/>
                        </a:rPr>
                        <a:t> 1961</a:t>
                      </a:r>
                      <a:endParaRPr lang="ru-RU" sz="1400" kern="50" dirty="0">
                        <a:effectLst/>
                        <a:latin typeface="Times New Roman" panose="02020603050405020304" pitchFamily="18" charset="0"/>
                        <a:ea typeface="SimSun" panose="02010600030101010101" pitchFamily="2" charset="-122"/>
                      </a:endParaRPr>
                    </a:p>
                  </a:txBody>
                  <a:tcPr marL="0" marR="17780" marT="0" marB="0"/>
                </a:tc>
                <a:tc>
                  <a:txBody>
                    <a:bodyPr/>
                    <a:lstStyle/>
                    <a:p>
                      <a:pPr algn="just">
                        <a:spcAft>
                          <a:spcPts val="0"/>
                        </a:spcAft>
                      </a:pPr>
                      <a:r>
                        <a:rPr lang="en-US" sz="1400" kern="50" dirty="0" smtClean="0">
                          <a:effectLst/>
                        </a:rPr>
                        <a:t>Liu 1981</a:t>
                      </a:r>
                      <a:endParaRPr lang="ru-RU" sz="1400" kern="50" dirty="0">
                        <a:effectLst/>
                        <a:latin typeface="Times New Roman" panose="02020603050405020304" pitchFamily="18" charset="0"/>
                        <a:ea typeface="SimSun" panose="02010600030101010101" pitchFamily="2" charset="-122"/>
                      </a:endParaRPr>
                    </a:p>
                  </a:txBody>
                  <a:tcPr marL="0" marR="17780" marT="0" marB="0"/>
                </a:tc>
                <a:tc>
                  <a:txBody>
                    <a:bodyPr/>
                    <a:lstStyle/>
                    <a:p>
                      <a:pPr algn="just">
                        <a:spcAft>
                          <a:spcPts val="0"/>
                        </a:spcAft>
                      </a:pPr>
                      <a:r>
                        <a:rPr lang="ru-RU" sz="1400" kern="50" dirty="0" err="1" smtClean="0">
                          <a:effectLst/>
                        </a:rPr>
                        <a:t>Тенишев</a:t>
                      </a:r>
                      <a:r>
                        <a:rPr lang="ru-RU" sz="1400" kern="50" dirty="0" smtClean="0">
                          <a:effectLst/>
                        </a:rPr>
                        <a:t>, </a:t>
                      </a:r>
                      <a:r>
                        <a:rPr lang="en-US" sz="1400" kern="50" dirty="0" smtClean="0">
                          <a:effectLst/>
                        </a:rPr>
                        <a:t>T</a:t>
                      </a:r>
                      <a:r>
                        <a:rPr lang="ru-RU" sz="1400" kern="50" dirty="0" err="1" smtClean="0">
                          <a:effectLst/>
                        </a:rPr>
                        <a:t>одаева</a:t>
                      </a:r>
                      <a:r>
                        <a:rPr lang="ru-RU" sz="1400" kern="50" dirty="0" smtClean="0">
                          <a:effectLst/>
                        </a:rPr>
                        <a:t> 1966</a:t>
                      </a:r>
                      <a:endParaRPr lang="ru-RU" sz="1400" kern="50" dirty="0">
                        <a:effectLst/>
                        <a:latin typeface="Times New Roman" panose="02020603050405020304" pitchFamily="18" charset="0"/>
                        <a:ea typeface="SimSun" panose="02010600030101010101" pitchFamily="2" charset="-122"/>
                      </a:endParaRPr>
                    </a:p>
                  </a:txBody>
                  <a:tcPr marL="0" marR="17780" marT="0" marB="0"/>
                </a:tc>
                <a:tc>
                  <a:txBody>
                    <a:bodyPr/>
                    <a:lstStyle/>
                    <a:p>
                      <a:pPr algn="just">
                        <a:spcAft>
                          <a:spcPts val="0"/>
                        </a:spcAft>
                      </a:pPr>
                      <a:r>
                        <a:rPr lang="en-US" sz="1400" kern="50" dirty="0" err="1" smtClean="0">
                          <a:effectLst/>
                        </a:rPr>
                        <a:t>Nugteren</a:t>
                      </a:r>
                      <a:r>
                        <a:rPr lang="ru-RU" sz="1400" kern="50" dirty="0" smtClean="0">
                          <a:effectLst/>
                        </a:rPr>
                        <a:t> 2003</a:t>
                      </a:r>
                      <a:endParaRPr lang="ru-RU" sz="1400" kern="50" dirty="0">
                        <a:effectLst/>
                        <a:latin typeface="Times New Roman" panose="02020603050405020304" pitchFamily="18" charset="0"/>
                        <a:ea typeface="SimSun" panose="02010600030101010101" pitchFamily="2" charset="-122"/>
                      </a:endParaRPr>
                    </a:p>
                  </a:txBody>
                  <a:tcPr marL="0" marR="17780" marT="0" marB="0"/>
                </a:tc>
                <a:tc>
                  <a:txBody>
                    <a:bodyPr/>
                    <a:lstStyle/>
                    <a:p>
                      <a:pPr algn="just">
                        <a:spcAft>
                          <a:spcPts val="0"/>
                        </a:spcAft>
                      </a:pPr>
                      <a:r>
                        <a:rPr lang="en-US" sz="1400" kern="50" dirty="0" err="1" smtClean="0">
                          <a:effectLst/>
                        </a:rPr>
                        <a:t>Sečenčogt</a:t>
                      </a:r>
                      <a:r>
                        <a:rPr lang="ru-RU" sz="1400" kern="50" dirty="0" smtClean="0">
                          <a:effectLst/>
                        </a:rPr>
                        <a:t> 1999</a:t>
                      </a:r>
                      <a:endParaRPr lang="ru-RU" sz="1400" kern="50" dirty="0">
                        <a:effectLst/>
                        <a:latin typeface="Times New Roman" panose="02020603050405020304" pitchFamily="18" charset="0"/>
                        <a:ea typeface="SimSun" panose="02010600030101010101" pitchFamily="2" charset="-122"/>
                      </a:endParaRPr>
                    </a:p>
                  </a:txBody>
                  <a:tcPr marL="0" marR="17780" marT="0" marB="0"/>
                </a:tc>
              </a:tr>
              <a:tr h="311883">
                <a:tc>
                  <a:txBody>
                    <a:bodyPr/>
                    <a:lstStyle/>
                    <a:p>
                      <a:pPr algn="just">
                        <a:spcAft>
                          <a:spcPts val="0"/>
                        </a:spcAft>
                      </a:pPr>
                      <a:r>
                        <a:rPr lang="en-US" sz="1400" kern="50">
                          <a:effectLst/>
                        </a:rPr>
                        <a:t>Nom</a:t>
                      </a:r>
                      <a:endParaRPr lang="ru-RU" sz="1400" kern="50">
                        <a:effectLst/>
                        <a:latin typeface="Times New Roman" panose="02020603050405020304" pitchFamily="18" charset="0"/>
                        <a:ea typeface="SimSun" panose="02010600030101010101" pitchFamily="2" charset="-122"/>
                      </a:endParaRPr>
                    </a:p>
                  </a:txBody>
                  <a:tcPr marL="0" marR="17780" marT="0" marB="0"/>
                </a:tc>
                <a:tc>
                  <a:txBody>
                    <a:bodyPr/>
                    <a:lstStyle/>
                    <a:p>
                      <a:pPr algn="just">
                        <a:spcAft>
                          <a:spcPts val="0"/>
                        </a:spcAft>
                      </a:pPr>
                      <a:r>
                        <a:rPr lang="en-US" sz="1400" kern="50">
                          <a:effectLst/>
                        </a:rPr>
                        <a:t>bi</a:t>
                      </a:r>
                      <a:endParaRPr lang="ru-RU" sz="1400" kern="50">
                        <a:effectLst/>
                        <a:latin typeface="Times New Roman" panose="02020603050405020304" pitchFamily="18" charset="0"/>
                        <a:ea typeface="SimSun" panose="02010600030101010101" pitchFamily="2" charset="-122"/>
                      </a:endParaRPr>
                    </a:p>
                  </a:txBody>
                  <a:tcPr marL="0" marR="17780" marT="0" marB="0"/>
                </a:tc>
                <a:tc>
                  <a:txBody>
                    <a:bodyPr/>
                    <a:lstStyle/>
                    <a:p>
                      <a:pPr algn="just">
                        <a:spcAft>
                          <a:spcPts val="0"/>
                        </a:spcAft>
                      </a:pPr>
                      <a:r>
                        <a:rPr lang="en-US" sz="1400" kern="50">
                          <a:effectLst/>
                        </a:rPr>
                        <a:t>bi</a:t>
                      </a:r>
                      <a:endParaRPr lang="ru-RU" sz="1400" kern="50">
                        <a:effectLst/>
                        <a:latin typeface="Times New Roman" panose="02020603050405020304" pitchFamily="18" charset="0"/>
                        <a:ea typeface="SimSun" panose="02010600030101010101" pitchFamily="2" charset="-122"/>
                      </a:endParaRPr>
                    </a:p>
                  </a:txBody>
                  <a:tcPr marL="0" marR="17780" marT="0" marB="0"/>
                </a:tc>
                <a:tc>
                  <a:txBody>
                    <a:bodyPr/>
                    <a:lstStyle/>
                    <a:p>
                      <a:pPr algn="just">
                        <a:spcAft>
                          <a:spcPts val="0"/>
                        </a:spcAft>
                      </a:pPr>
                      <a:r>
                        <a:rPr lang="en-US" sz="1400" kern="50">
                          <a:effectLst/>
                        </a:rPr>
                        <a:t>bi</a:t>
                      </a:r>
                      <a:endParaRPr lang="ru-RU" sz="1400" kern="50">
                        <a:effectLst/>
                        <a:latin typeface="Times New Roman" panose="02020603050405020304" pitchFamily="18" charset="0"/>
                        <a:ea typeface="SimSun" panose="02010600030101010101" pitchFamily="2" charset="-122"/>
                      </a:endParaRPr>
                    </a:p>
                  </a:txBody>
                  <a:tcPr marL="0" marR="17780" marT="0" marB="0"/>
                </a:tc>
                <a:tc>
                  <a:txBody>
                    <a:bodyPr/>
                    <a:lstStyle/>
                    <a:p>
                      <a:pPr algn="just">
                        <a:spcAft>
                          <a:spcPts val="0"/>
                        </a:spcAft>
                      </a:pPr>
                      <a:r>
                        <a:rPr lang="ru-RU" sz="1400" kern="50">
                          <a:effectLst/>
                        </a:rPr>
                        <a:t>бу</a:t>
                      </a:r>
                      <a:endParaRPr lang="ru-RU" sz="1400" kern="50">
                        <a:effectLst/>
                        <a:latin typeface="Times New Roman" panose="02020603050405020304" pitchFamily="18" charset="0"/>
                        <a:ea typeface="SimSun" panose="02010600030101010101" pitchFamily="2" charset="-122"/>
                      </a:endParaRPr>
                    </a:p>
                  </a:txBody>
                  <a:tcPr marL="0" marR="17780" marT="0" marB="0"/>
                </a:tc>
                <a:tc>
                  <a:txBody>
                    <a:bodyPr/>
                    <a:lstStyle/>
                    <a:p>
                      <a:pPr algn="just">
                        <a:spcAft>
                          <a:spcPts val="0"/>
                        </a:spcAft>
                      </a:pPr>
                      <a:r>
                        <a:rPr lang="en-US" sz="1400" kern="50">
                          <a:effectLst/>
                        </a:rPr>
                        <a:t>bǝ/bu</a:t>
                      </a:r>
                      <a:endParaRPr lang="ru-RU" sz="1400" kern="50">
                        <a:effectLst/>
                        <a:latin typeface="Times New Roman" panose="02020603050405020304" pitchFamily="18" charset="0"/>
                        <a:ea typeface="SimSun" panose="02010600030101010101" pitchFamily="2" charset="-122"/>
                      </a:endParaRPr>
                    </a:p>
                  </a:txBody>
                  <a:tcPr marL="0" marR="17780" marT="0" marB="0"/>
                </a:tc>
                <a:tc>
                  <a:txBody>
                    <a:bodyPr/>
                    <a:lstStyle/>
                    <a:p>
                      <a:pPr algn="just">
                        <a:spcAft>
                          <a:spcPts val="0"/>
                        </a:spcAft>
                      </a:pPr>
                      <a:r>
                        <a:rPr lang="ru-RU" sz="1400" kern="50">
                          <a:effectLst/>
                        </a:rPr>
                        <a:t>би</a:t>
                      </a:r>
                      <a:endParaRPr lang="ru-RU" sz="1400" kern="50">
                        <a:effectLst/>
                        <a:latin typeface="Times New Roman" panose="02020603050405020304" pitchFamily="18" charset="0"/>
                        <a:ea typeface="SimSun" panose="02010600030101010101" pitchFamily="2" charset="-122"/>
                      </a:endParaRPr>
                    </a:p>
                  </a:txBody>
                  <a:tcPr marL="0" marR="17780" marT="0" marB="0"/>
                </a:tc>
                <a:tc>
                  <a:txBody>
                    <a:bodyPr/>
                    <a:lstStyle/>
                    <a:p>
                      <a:pPr algn="just">
                        <a:spcAft>
                          <a:spcPts val="0"/>
                        </a:spcAft>
                      </a:pPr>
                      <a:r>
                        <a:rPr lang="en-US" sz="1400" kern="50">
                          <a:effectLst/>
                        </a:rPr>
                        <a:t>bi</a:t>
                      </a:r>
                      <a:endParaRPr lang="ru-RU" sz="1400" kern="50">
                        <a:effectLst/>
                        <a:latin typeface="Times New Roman" panose="02020603050405020304" pitchFamily="18" charset="0"/>
                        <a:ea typeface="SimSun" panose="02010600030101010101" pitchFamily="2" charset="-122"/>
                      </a:endParaRPr>
                    </a:p>
                  </a:txBody>
                  <a:tcPr marL="0" marR="17780" marT="0" marB="0"/>
                </a:tc>
                <a:tc>
                  <a:txBody>
                    <a:bodyPr/>
                    <a:lstStyle/>
                    <a:p>
                      <a:pPr algn="just">
                        <a:spcAft>
                          <a:spcPts val="0"/>
                        </a:spcAft>
                      </a:pPr>
                      <a:r>
                        <a:rPr lang="ru-RU" sz="1400" kern="50">
                          <a:effectLst/>
                        </a:rPr>
                        <a:t>бу</a:t>
                      </a:r>
                      <a:endParaRPr lang="ru-RU" sz="1400" kern="50">
                        <a:effectLst/>
                        <a:latin typeface="Times New Roman" panose="02020603050405020304" pitchFamily="18" charset="0"/>
                        <a:ea typeface="SimSun" panose="02010600030101010101" pitchFamily="2" charset="-122"/>
                      </a:endParaRPr>
                    </a:p>
                  </a:txBody>
                  <a:tcPr marL="0" marR="17780" marT="0" marB="0"/>
                </a:tc>
                <a:tc>
                  <a:txBody>
                    <a:bodyPr/>
                    <a:lstStyle/>
                    <a:p>
                      <a:pPr algn="just">
                        <a:spcAft>
                          <a:spcPts val="0"/>
                        </a:spcAft>
                      </a:pPr>
                      <a:r>
                        <a:rPr lang="en-US" sz="1400" kern="50">
                          <a:effectLst/>
                        </a:rPr>
                        <a:t>bi~bu</a:t>
                      </a:r>
                      <a:endParaRPr lang="ru-RU" sz="1400" kern="50">
                        <a:effectLst/>
                        <a:latin typeface="Times New Roman" panose="02020603050405020304" pitchFamily="18" charset="0"/>
                        <a:ea typeface="SimSun" panose="02010600030101010101" pitchFamily="2" charset="-122"/>
                      </a:endParaRPr>
                    </a:p>
                  </a:txBody>
                  <a:tcPr marL="0" marR="17780" marT="0" marB="0"/>
                </a:tc>
                <a:tc>
                  <a:txBody>
                    <a:bodyPr/>
                    <a:lstStyle/>
                    <a:p>
                      <a:pPr algn="just">
                        <a:spcAft>
                          <a:spcPts val="0"/>
                        </a:spcAft>
                      </a:pPr>
                      <a:r>
                        <a:rPr lang="en-US" sz="1400" kern="50">
                          <a:effectLst/>
                        </a:rPr>
                        <a:t>bi</a:t>
                      </a:r>
                      <a:endParaRPr lang="ru-RU" sz="1400" kern="50">
                        <a:effectLst/>
                        <a:latin typeface="Times New Roman" panose="02020603050405020304" pitchFamily="18" charset="0"/>
                        <a:ea typeface="SimSun" panose="02010600030101010101" pitchFamily="2" charset="-122"/>
                      </a:endParaRPr>
                    </a:p>
                  </a:txBody>
                  <a:tcPr marL="0" marR="17780" marT="0" marB="0"/>
                </a:tc>
              </a:tr>
              <a:tr h="431499">
                <a:tc>
                  <a:txBody>
                    <a:bodyPr/>
                    <a:lstStyle/>
                    <a:p>
                      <a:pPr algn="just">
                        <a:spcAft>
                          <a:spcPts val="0"/>
                        </a:spcAft>
                      </a:pPr>
                      <a:r>
                        <a:rPr lang="en-US" sz="1400" kern="50">
                          <a:effectLst/>
                        </a:rPr>
                        <a:t>Gen</a:t>
                      </a:r>
                      <a:endParaRPr lang="ru-RU" sz="1400" kern="50">
                        <a:effectLst/>
                        <a:latin typeface="Times New Roman" panose="02020603050405020304" pitchFamily="18" charset="0"/>
                        <a:ea typeface="SimSun" panose="02010600030101010101" pitchFamily="2" charset="-122"/>
                      </a:endParaRPr>
                    </a:p>
                  </a:txBody>
                  <a:tcPr marL="0" marR="17780" marT="0" marB="0"/>
                </a:tc>
                <a:tc>
                  <a:txBody>
                    <a:bodyPr/>
                    <a:lstStyle/>
                    <a:p>
                      <a:pPr algn="just">
                        <a:spcAft>
                          <a:spcPts val="0"/>
                        </a:spcAft>
                      </a:pPr>
                      <a:r>
                        <a:rPr lang="en-US" sz="1400" kern="50">
                          <a:effectLst/>
                        </a:rPr>
                        <a:t>min-U</a:t>
                      </a:r>
                      <a:endParaRPr lang="ru-RU" sz="1400" kern="50">
                        <a:effectLst/>
                        <a:latin typeface="Times New Roman" panose="02020603050405020304" pitchFamily="18" charset="0"/>
                        <a:ea typeface="SimSun" panose="02010600030101010101" pitchFamily="2" charset="-122"/>
                      </a:endParaRPr>
                    </a:p>
                  </a:txBody>
                  <a:tcPr marL="0" marR="17780" marT="0" marB="0"/>
                </a:tc>
                <a:tc>
                  <a:txBody>
                    <a:bodyPr/>
                    <a:lstStyle/>
                    <a:p>
                      <a:pPr algn="just">
                        <a:spcAft>
                          <a:spcPts val="0"/>
                        </a:spcAft>
                      </a:pPr>
                      <a:r>
                        <a:rPr lang="en-US" sz="1400" kern="50">
                          <a:effectLst/>
                        </a:rPr>
                        <a:t>muni</a:t>
                      </a:r>
                      <a:endParaRPr lang="ru-RU" sz="1400" kern="50">
                        <a:effectLst/>
                        <a:latin typeface="Times New Roman" panose="02020603050405020304" pitchFamily="18" charset="0"/>
                        <a:ea typeface="SimSun" panose="02010600030101010101" pitchFamily="2" charset="-122"/>
                      </a:endParaRPr>
                    </a:p>
                  </a:txBody>
                  <a:tcPr marL="0" marR="17780" marT="0" marB="0"/>
                </a:tc>
                <a:tc>
                  <a:txBody>
                    <a:bodyPr/>
                    <a:lstStyle/>
                    <a:p>
                      <a:pPr algn="just">
                        <a:spcAft>
                          <a:spcPts val="0"/>
                        </a:spcAft>
                      </a:pPr>
                      <a:r>
                        <a:rPr lang="ru-RU" sz="1400" kern="50">
                          <a:effectLst/>
                        </a:rPr>
                        <a:t>мини</a:t>
                      </a:r>
                      <a:endParaRPr lang="ru-RU" sz="1400" kern="50">
                        <a:effectLst/>
                        <a:latin typeface="Times New Roman" panose="02020603050405020304" pitchFamily="18" charset="0"/>
                        <a:ea typeface="SimSun" panose="02010600030101010101" pitchFamily="2" charset="-122"/>
                      </a:endParaRPr>
                    </a:p>
                  </a:txBody>
                  <a:tcPr marL="0" marR="17780" marT="0" marB="0"/>
                </a:tc>
                <a:tc>
                  <a:txBody>
                    <a:bodyPr/>
                    <a:lstStyle/>
                    <a:p>
                      <a:pPr algn="just">
                        <a:spcAft>
                          <a:spcPts val="0"/>
                        </a:spcAft>
                      </a:pPr>
                      <a:r>
                        <a:rPr lang="ru-RU" sz="1400" kern="50">
                          <a:effectLst/>
                        </a:rPr>
                        <a:t>муне</a:t>
                      </a:r>
                      <a:endParaRPr lang="ru-RU" sz="1400" kern="50">
                        <a:effectLst/>
                        <a:latin typeface="Times New Roman" panose="02020603050405020304" pitchFamily="18" charset="0"/>
                        <a:ea typeface="SimSun" panose="02010600030101010101" pitchFamily="2" charset="-122"/>
                      </a:endParaRPr>
                    </a:p>
                  </a:txBody>
                  <a:tcPr marL="0" marR="17780" marT="0" marB="0"/>
                </a:tc>
                <a:tc>
                  <a:txBody>
                    <a:bodyPr/>
                    <a:lstStyle/>
                    <a:p>
                      <a:pPr algn="just">
                        <a:spcAft>
                          <a:spcPts val="0"/>
                        </a:spcAft>
                      </a:pPr>
                      <a:r>
                        <a:rPr lang="en-US" sz="1400" kern="50">
                          <a:effectLst/>
                        </a:rPr>
                        <a:t>mǝnǝ</a:t>
                      </a:r>
                      <a:endParaRPr lang="ru-RU" sz="1400" kern="50">
                        <a:effectLst/>
                        <a:latin typeface="Times New Roman" panose="02020603050405020304" pitchFamily="18" charset="0"/>
                        <a:ea typeface="SimSun" panose="02010600030101010101" pitchFamily="2" charset="-122"/>
                      </a:endParaRPr>
                    </a:p>
                  </a:txBody>
                  <a:tcPr marL="0" marR="17780" marT="0" marB="0"/>
                </a:tc>
                <a:tc>
                  <a:txBody>
                    <a:bodyPr/>
                    <a:lstStyle/>
                    <a:p>
                      <a:pPr algn="just">
                        <a:spcAft>
                          <a:spcPts val="0"/>
                        </a:spcAft>
                      </a:pPr>
                      <a:r>
                        <a:rPr lang="ru-RU" sz="1400" kern="50">
                          <a:effectLst/>
                        </a:rPr>
                        <a:t>мини, мийи</a:t>
                      </a:r>
                      <a:endParaRPr lang="ru-RU" sz="1400" kern="50">
                        <a:effectLst/>
                        <a:latin typeface="Times New Roman" panose="02020603050405020304" pitchFamily="18" charset="0"/>
                        <a:ea typeface="SimSun" panose="02010600030101010101" pitchFamily="2" charset="-122"/>
                      </a:endParaRPr>
                    </a:p>
                  </a:txBody>
                  <a:tcPr marL="0" marR="17780" marT="0" marB="0"/>
                </a:tc>
                <a:tc rowSpan="2">
                  <a:txBody>
                    <a:bodyPr/>
                    <a:lstStyle/>
                    <a:p>
                      <a:pPr algn="just">
                        <a:spcAft>
                          <a:spcPts val="0"/>
                        </a:spcAft>
                      </a:pPr>
                      <a:r>
                        <a:rPr lang="en-US" sz="1400" kern="50">
                          <a:effectLst/>
                        </a:rPr>
                        <a:t>mini~mani</a:t>
                      </a:r>
                      <a:endParaRPr lang="ru-RU" sz="1400" kern="50">
                        <a:effectLst/>
                        <a:latin typeface="Times New Roman" panose="02020603050405020304" pitchFamily="18" charset="0"/>
                        <a:ea typeface="SimSun" panose="02010600030101010101" pitchFamily="2" charset="-122"/>
                      </a:endParaRPr>
                    </a:p>
                  </a:txBody>
                  <a:tcPr marL="0" marR="17780" marT="0" marB="0"/>
                </a:tc>
                <a:tc>
                  <a:txBody>
                    <a:bodyPr/>
                    <a:lstStyle/>
                    <a:p>
                      <a:pPr algn="just">
                        <a:spcAft>
                          <a:spcPts val="0"/>
                        </a:spcAft>
                      </a:pPr>
                      <a:r>
                        <a:rPr lang="ru-RU" sz="1400" kern="50">
                          <a:effectLst/>
                        </a:rPr>
                        <a:t>муне</a:t>
                      </a:r>
                      <a:endParaRPr lang="ru-RU" sz="1400" kern="50">
                        <a:effectLst/>
                        <a:latin typeface="Times New Roman" panose="02020603050405020304" pitchFamily="18" charset="0"/>
                        <a:ea typeface="SimSun" panose="02010600030101010101" pitchFamily="2" charset="-122"/>
                      </a:endParaRPr>
                    </a:p>
                  </a:txBody>
                  <a:tcPr marL="0" marR="17780" marT="0" marB="0"/>
                </a:tc>
                <a:tc>
                  <a:txBody>
                    <a:bodyPr/>
                    <a:lstStyle/>
                    <a:p>
                      <a:pPr algn="just">
                        <a:spcAft>
                          <a:spcPts val="0"/>
                        </a:spcAft>
                      </a:pPr>
                      <a:r>
                        <a:rPr lang="en-US" sz="1400" kern="50">
                          <a:effectLst/>
                        </a:rPr>
                        <a:t>mini~muni</a:t>
                      </a:r>
                      <a:endParaRPr lang="ru-RU" sz="1400" kern="50">
                        <a:effectLst/>
                        <a:latin typeface="Times New Roman" panose="02020603050405020304" pitchFamily="18" charset="0"/>
                        <a:ea typeface="SimSun" panose="02010600030101010101" pitchFamily="2" charset="-122"/>
                      </a:endParaRPr>
                    </a:p>
                  </a:txBody>
                  <a:tcPr marL="0" marR="17780" marT="0" marB="0"/>
                </a:tc>
                <a:tc rowSpan="2">
                  <a:txBody>
                    <a:bodyPr/>
                    <a:lstStyle/>
                    <a:p>
                      <a:pPr algn="just">
                        <a:spcAft>
                          <a:spcPts val="0"/>
                        </a:spcAft>
                      </a:pPr>
                      <a:r>
                        <a:rPr lang="en-US" sz="1400" kern="50">
                          <a:effectLst/>
                        </a:rPr>
                        <a:t>mǝni</a:t>
                      </a:r>
                      <a:endParaRPr lang="ru-RU" sz="1400" kern="50">
                        <a:effectLst/>
                        <a:latin typeface="Times New Roman" panose="02020603050405020304" pitchFamily="18" charset="0"/>
                        <a:ea typeface="SimSun" panose="02010600030101010101" pitchFamily="2" charset="-122"/>
                      </a:endParaRPr>
                    </a:p>
                  </a:txBody>
                  <a:tcPr marL="0" marR="17780" marT="0" marB="0"/>
                </a:tc>
              </a:tr>
              <a:tr h="623765">
                <a:tc>
                  <a:txBody>
                    <a:bodyPr/>
                    <a:lstStyle/>
                    <a:p>
                      <a:pPr algn="just">
                        <a:spcAft>
                          <a:spcPts val="0"/>
                        </a:spcAft>
                      </a:pPr>
                      <a:r>
                        <a:rPr lang="en-US" sz="1400" kern="50">
                          <a:effectLst/>
                        </a:rPr>
                        <a:t>Acc</a:t>
                      </a:r>
                      <a:endParaRPr lang="ru-RU" sz="1400" kern="50">
                        <a:effectLst/>
                        <a:latin typeface="Times New Roman" panose="02020603050405020304" pitchFamily="18" charset="0"/>
                        <a:ea typeface="SimSun" panose="02010600030101010101" pitchFamily="2" charset="-122"/>
                      </a:endParaRPr>
                    </a:p>
                  </a:txBody>
                  <a:tcPr marL="0" marR="17780" marT="0" marB="0"/>
                </a:tc>
                <a:tc>
                  <a:txBody>
                    <a:bodyPr/>
                    <a:lstStyle/>
                    <a:p>
                      <a:pPr algn="just">
                        <a:spcAft>
                          <a:spcPts val="0"/>
                        </a:spcAft>
                      </a:pPr>
                      <a:r>
                        <a:rPr lang="en-US" sz="1400" kern="50">
                          <a:effectLst/>
                        </a:rPr>
                        <a:t>nama-</a:t>
                      </a:r>
                      <a:endParaRPr lang="ru-RU" sz="1400" kern="50">
                        <a:effectLst/>
                        <a:latin typeface="Times New Roman" panose="02020603050405020304" pitchFamily="18" charset="0"/>
                        <a:ea typeface="SimSun" panose="02010600030101010101" pitchFamily="2" charset="-122"/>
                      </a:endParaRPr>
                    </a:p>
                  </a:txBody>
                  <a:tcPr marL="0" marR="17780" marT="0" marB="0"/>
                </a:tc>
                <a:tc>
                  <a:txBody>
                    <a:bodyPr/>
                    <a:lstStyle/>
                    <a:p>
                      <a:pPr algn="just">
                        <a:spcAft>
                          <a:spcPts val="0"/>
                        </a:spcAft>
                      </a:pPr>
                      <a:r>
                        <a:rPr lang="en-US" sz="1400" kern="50">
                          <a:effectLst/>
                        </a:rPr>
                        <a:t>namei, nangda, </a:t>
                      </a:r>
                      <a:r>
                        <a:rPr lang="ru-RU" sz="1400" kern="50">
                          <a:effectLst/>
                        </a:rPr>
                        <a:t>(</a:t>
                      </a:r>
                      <a:r>
                        <a:rPr lang="en-US" sz="1400" kern="50">
                          <a:effectLst/>
                        </a:rPr>
                        <a:t>damei, dangda</a:t>
                      </a:r>
                      <a:r>
                        <a:rPr lang="ru-RU" sz="1400" kern="50">
                          <a:effectLst/>
                        </a:rPr>
                        <a:t>)</a:t>
                      </a:r>
                      <a:r>
                        <a:rPr lang="en-US" sz="1400" kern="50">
                          <a:effectLst/>
                        </a:rPr>
                        <a:t>    </a:t>
                      </a:r>
                      <a:endParaRPr lang="ru-RU" sz="1400" kern="50">
                        <a:effectLst/>
                        <a:latin typeface="Times New Roman" panose="02020603050405020304" pitchFamily="18" charset="0"/>
                        <a:ea typeface="SimSun" panose="02010600030101010101" pitchFamily="2" charset="-122"/>
                      </a:endParaRPr>
                    </a:p>
                  </a:txBody>
                  <a:tcPr marL="0" marR="17780" marT="0" marB="0"/>
                </a:tc>
                <a:tc>
                  <a:txBody>
                    <a:bodyPr/>
                    <a:lstStyle/>
                    <a:p>
                      <a:pPr algn="just">
                        <a:spcAft>
                          <a:spcPts val="0"/>
                        </a:spcAft>
                      </a:pPr>
                      <a:r>
                        <a:rPr lang="ru-RU" sz="1400" kern="50">
                          <a:effectLst/>
                        </a:rPr>
                        <a:t>нами</a:t>
                      </a:r>
                      <a:r>
                        <a:rPr lang="en-US" sz="1400" kern="50">
                          <a:effectLst/>
                        </a:rPr>
                        <a:t>, </a:t>
                      </a:r>
                      <a:r>
                        <a:rPr lang="ru-RU" sz="1400" kern="50">
                          <a:effectLst/>
                        </a:rPr>
                        <a:t>дами</a:t>
                      </a:r>
                      <a:endParaRPr lang="ru-RU" sz="1400" kern="50">
                        <a:effectLst/>
                        <a:latin typeface="Times New Roman" panose="02020603050405020304" pitchFamily="18" charset="0"/>
                        <a:ea typeface="SimSun" panose="02010600030101010101" pitchFamily="2" charset="-122"/>
                      </a:endParaRPr>
                    </a:p>
                  </a:txBody>
                  <a:tcPr marL="0" marR="17780" marT="0" marB="0"/>
                </a:tc>
                <a:tc rowSpan="2">
                  <a:txBody>
                    <a:bodyPr/>
                    <a:lstStyle/>
                    <a:p>
                      <a:pPr algn="just">
                        <a:spcAft>
                          <a:spcPts val="0"/>
                        </a:spcAft>
                      </a:pPr>
                      <a:r>
                        <a:rPr lang="ru-RU" sz="1400" kern="50">
                          <a:effectLst/>
                        </a:rPr>
                        <a:t>ндаа</a:t>
                      </a:r>
                      <a:endParaRPr lang="ru-RU" sz="1400" kern="50">
                        <a:effectLst/>
                        <a:latin typeface="Times New Roman" panose="02020603050405020304" pitchFamily="18" charset="0"/>
                        <a:ea typeface="SimSun" panose="02010600030101010101" pitchFamily="2" charset="-122"/>
                      </a:endParaRPr>
                    </a:p>
                  </a:txBody>
                  <a:tcPr marL="0" marR="17780" marT="0" marB="0"/>
                </a:tc>
                <a:tc rowSpan="2">
                  <a:txBody>
                    <a:bodyPr/>
                    <a:lstStyle/>
                    <a:p>
                      <a:pPr algn="just">
                        <a:spcAft>
                          <a:spcPts val="0"/>
                        </a:spcAft>
                      </a:pPr>
                      <a:r>
                        <a:rPr lang="en-US" sz="1400" kern="50">
                          <a:effectLst/>
                        </a:rPr>
                        <a:t>mǝnda/ nada/nandǝ,mǝndǝ/nadǝ</a:t>
                      </a:r>
                      <a:endParaRPr lang="ru-RU" sz="1400" kern="50">
                        <a:effectLst/>
                        <a:latin typeface="Times New Roman" panose="02020603050405020304" pitchFamily="18" charset="0"/>
                        <a:ea typeface="SimSun" panose="02010600030101010101" pitchFamily="2" charset="-122"/>
                      </a:endParaRPr>
                    </a:p>
                  </a:txBody>
                  <a:tcPr marL="0" marR="17780" marT="0" marB="0"/>
                </a:tc>
                <a:tc>
                  <a:txBody>
                    <a:bodyPr/>
                    <a:lstStyle/>
                    <a:p>
                      <a:pPr algn="just">
                        <a:spcAft>
                          <a:spcPts val="0"/>
                        </a:spcAft>
                      </a:pPr>
                      <a:r>
                        <a:rPr lang="ru-RU" sz="1400" kern="50">
                          <a:effectLst/>
                        </a:rPr>
                        <a:t>мини, мийи; нами</a:t>
                      </a:r>
                      <a:endParaRPr lang="ru-RU" sz="1400" kern="50">
                        <a:effectLst/>
                        <a:latin typeface="Times New Roman" panose="02020603050405020304" pitchFamily="18" charset="0"/>
                        <a:ea typeface="SimSun" panose="02010600030101010101" pitchFamily="2" charset="-122"/>
                      </a:endParaRPr>
                    </a:p>
                  </a:txBody>
                  <a:tcPr marL="0" marR="17780" marT="0" marB="0"/>
                </a:tc>
                <a:tc vMerge="1">
                  <a:txBody>
                    <a:bodyPr/>
                    <a:lstStyle/>
                    <a:p>
                      <a:endParaRPr lang="ru-RU"/>
                    </a:p>
                  </a:txBody>
                  <a:tcPr/>
                </a:tc>
                <a:tc>
                  <a:txBody>
                    <a:bodyPr/>
                    <a:lstStyle/>
                    <a:p>
                      <a:pPr algn="just">
                        <a:spcAft>
                          <a:spcPts val="0"/>
                        </a:spcAft>
                      </a:pPr>
                      <a:r>
                        <a:rPr lang="ru-RU" sz="1400" kern="50">
                          <a:effectLst/>
                        </a:rPr>
                        <a:t>намин</a:t>
                      </a:r>
                      <a:endParaRPr lang="ru-RU" sz="1400" kern="50">
                        <a:effectLst/>
                        <a:latin typeface="Times New Roman" panose="02020603050405020304" pitchFamily="18" charset="0"/>
                        <a:ea typeface="SimSun" panose="02010600030101010101" pitchFamily="2" charset="-122"/>
                      </a:endParaRPr>
                    </a:p>
                  </a:txBody>
                  <a:tcPr marL="0" marR="17780" marT="0" marB="0"/>
                </a:tc>
                <a:tc>
                  <a:txBody>
                    <a:bodyPr/>
                    <a:lstStyle/>
                    <a:p>
                      <a:pPr algn="just">
                        <a:spcAft>
                          <a:spcPts val="0"/>
                        </a:spcAft>
                      </a:pPr>
                      <a:r>
                        <a:rPr lang="en-US" sz="1400" kern="50">
                          <a:effectLst/>
                        </a:rPr>
                        <a:t>namiin ~ damiin</a:t>
                      </a:r>
                      <a:endParaRPr lang="ru-RU" sz="1400" kern="50">
                        <a:effectLst/>
                        <a:latin typeface="Times New Roman" panose="02020603050405020304" pitchFamily="18" charset="0"/>
                        <a:ea typeface="SimSun" panose="02010600030101010101" pitchFamily="2" charset="-122"/>
                      </a:endParaRPr>
                    </a:p>
                  </a:txBody>
                  <a:tcPr marL="0" marR="17780" marT="0" marB="0"/>
                </a:tc>
                <a:tc vMerge="1">
                  <a:txBody>
                    <a:bodyPr/>
                    <a:lstStyle/>
                    <a:p>
                      <a:endParaRPr lang="ru-RU"/>
                    </a:p>
                  </a:txBody>
                  <a:tcPr/>
                </a:tc>
              </a:tr>
              <a:tr h="623765">
                <a:tc>
                  <a:txBody>
                    <a:bodyPr/>
                    <a:lstStyle/>
                    <a:p>
                      <a:pPr algn="just">
                        <a:spcAft>
                          <a:spcPts val="0"/>
                        </a:spcAft>
                      </a:pPr>
                      <a:r>
                        <a:rPr lang="en-US" sz="1400" kern="50">
                          <a:effectLst/>
                        </a:rPr>
                        <a:t>Dat</a:t>
                      </a:r>
                      <a:endParaRPr lang="ru-RU" sz="1400" kern="50">
                        <a:effectLst/>
                        <a:latin typeface="Times New Roman" panose="02020603050405020304" pitchFamily="18" charset="0"/>
                        <a:ea typeface="SimSun" panose="02010600030101010101" pitchFamily="2" charset="-122"/>
                      </a:endParaRPr>
                    </a:p>
                  </a:txBody>
                  <a:tcPr marL="0" marR="17780" marT="0" marB="0"/>
                </a:tc>
                <a:tc>
                  <a:txBody>
                    <a:bodyPr/>
                    <a:lstStyle/>
                    <a:p>
                      <a:pPr algn="just">
                        <a:spcAft>
                          <a:spcPts val="0"/>
                        </a:spcAft>
                      </a:pPr>
                      <a:r>
                        <a:rPr lang="ru-RU" sz="1400" kern="50">
                          <a:effectLst/>
                        </a:rPr>
                        <a:t> </a:t>
                      </a:r>
                      <a:endParaRPr lang="ru-RU" sz="1400" kern="50">
                        <a:effectLst/>
                        <a:latin typeface="Times New Roman" panose="02020603050405020304" pitchFamily="18" charset="0"/>
                        <a:ea typeface="SimSun" panose="02010600030101010101" pitchFamily="2" charset="-122"/>
                      </a:endParaRPr>
                    </a:p>
                  </a:txBody>
                  <a:tcPr marL="0" marR="17780" marT="0" marB="0"/>
                </a:tc>
                <a:tc>
                  <a:txBody>
                    <a:bodyPr/>
                    <a:lstStyle/>
                    <a:p>
                      <a:pPr algn="just">
                        <a:spcAft>
                          <a:spcPts val="0"/>
                        </a:spcAft>
                      </a:pPr>
                      <a:r>
                        <a:rPr lang="en-US" sz="1400" kern="50">
                          <a:effectLst/>
                        </a:rPr>
                        <a:t>nameidu, nangda(du)</a:t>
                      </a:r>
                      <a:endParaRPr lang="ru-RU" sz="1400" kern="50">
                        <a:effectLst/>
                        <a:latin typeface="Times New Roman" panose="02020603050405020304" pitchFamily="18" charset="0"/>
                        <a:ea typeface="SimSun" panose="02010600030101010101" pitchFamily="2" charset="-122"/>
                      </a:endParaRPr>
                    </a:p>
                  </a:txBody>
                  <a:tcPr marL="0" marR="17780" marT="0" marB="0"/>
                </a:tc>
                <a:tc>
                  <a:txBody>
                    <a:bodyPr/>
                    <a:lstStyle/>
                    <a:p>
                      <a:pPr algn="just">
                        <a:spcAft>
                          <a:spcPts val="0"/>
                        </a:spcAft>
                      </a:pPr>
                      <a:r>
                        <a:rPr lang="ru-RU" sz="1400" kern="50" dirty="0" err="1">
                          <a:effectLst/>
                        </a:rPr>
                        <a:t>намиду</a:t>
                      </a:r>
                      <a:r>
                        <a:rPr lang="ru-RU" sz="1400" kern="50" dirty="0">
                          <a:effectLst/>
                        </a:rPr>
                        <a:t>, </a:t>
                      </a:r>
                      <a:r>
                        <a:rPr lang="ru-RU" sz="1400" kern="50" dirty="0" err="1">
                          <a:effectLst/>
                        </a:rPr>
                        <a:t>дамиду</a:t>
                      </a:r>
                      <a:endParaRPr lang="ru-RU" sz="1400" kern="50" dirty="0">
                        <a:effectLst/>
                        <a:latin typeface="Times New Roman" panose="02020603050405020304" pitchFamily="18" charset="0"/>
                        <a:ea typeface="SimSun" panose="02010600030101010101" pitchFamily="2" charset="-122"/>
                      </a:endParaRPr>
                    </a:p>
                  </a:txBody>
                  <a:tcPr marL="0" marR="17780" marT="0" marB="0"/>
                </a:tc>
                <a:tc vMerge="1">
                  <a:txBody>
                    <a:bodyPr/>
                    <a:lstStyle/>
                    <a:p>
                      <a:endParaRPr lang="ru-RU"/>
                    </a:p>
                  </a:txBody>
                  <a:tcPr/>
                </a:tc>
                <a:tc vMerge="1">
                  <a:txBody>
                    <a:bodyPr/>
                    <a:lstStyle/>
                    <a:p>
                      <a:endParaRPr lang="ru-RU"/>
                    </a:p>
                  </a:txBody>
                  <a:tcPr/>
                </a:tc>
                <a:tc>
                  <a:txBody>
                    <a:bodyPr/>
                    <a:lstStyle/>
                    <a:p>
                      <a:pPr algn="just">
                        <a:spcAft>
                          <a:spcPts val="0"/>
                        </a:spcAft>
                      </a:pPr>
                      <a:r>
                        <a:rPr lang="en-US" sz="1400" kern="50" dirty="0" err="1">
                          <a:effectLst/>
                        </a:rPr>
                        <a:t>Dat-Loc</a:t>
                      </a:r>
                      <a:endParaRPr lang="ru-RU" sz="1400" kern="50" dirty="0">
                        <a:effectLst/>
                      </a:endParaRPr>
                    </a:p>
                    <a:p>
                      <a:pPr algn="just">
                        <a:spcAft>
                          <a:spcPts val="0"/>
                        </a:spcAft>
                      </a:pPr>
                      <a:r>
                        <a:rPr lang="ru-RU" sz="1400" kern="50" dirty="0" err="1">
                          <a:effectLst/>
                        </a:rPr>
                        <a:t>мадэ</a:t>
                      </a:r>
                      <a:r>
                        <a:rPr lang="ru-RU" sz="1400" kern="50" dirty="0">
                          <a:effectLst/>
                        </a:rPr>
                        <a:t>, </a:t>
                      </a:r>
                      <a:r>
                        <a:rPr lang="ru-RU" sz="1400" kern="50" dirty="0" err="1">
                          <a:effectLst/>
                        </a:rPr>
                        <a:t>намадэ</a:t>
                      </a:r>
                      <a:endParaRPr lang="ru-RU" sz="1400" kern="50" dirty="0">
                        <a:effectLst/>
                        <a:latin typeface="Times New Roman" panose="02020603050405020304" pitchFamily="18" charset="0"/>
                        <a:ea typeface="SimSun" panose="02010600030101010101" pitchFamily="2" charset="-122"/>
                      </a:endParaRPr>
                    </a:p>
                  </a:txBody>
                  <a:tcPr marL="0" marR="17780" marT="0" marB="0"/>
                </a:tc>
                <a:tc>
                  <a:txBody>
                    <a:bodyPr/>
                    <a:lstStyle/>
                    <a:p>
                      <a:pPr algn="just">
                        <a:spcAft>
                          <a:spcPts val="0"/>
                        </a:spcAft>
                      </a:pPr>
                      <a:r>
                        <a:rPr lang="en-US" sz="1400" kern="50">
                          <a:effectLst/>
                        </a:rPr>
                        <a:t>madǝ~namadǝ</a:t>
                      </a:r>
                      <a:endParaRPr lang="ru-RU" sz="1400" kern="50">
                        <a:effectLst/>
                        <a:latin typeface="Times New Roman" panose="02020603050405020304" pitchFamily="18" charset="0"/>
                        <a:ea typeface="SimSun" panose="02010600030101010101" pitchFamily="2" charset="-122"/>
                      </a:endParaRPr>
                    </a:p>
                  </a:txBody>
                  <a:tcPr marL="0" marR="17780" marT="0" marB="0"/>
                </a:tc>
                <a:tc>
                  <a:txBody>
                    <a:bodyPr/>
                    <a:lstStyle/>
                    <a:p>
                      <a:pPr algn="just">
                        <a:spcAft>
                          <a:spcPts val="0"/>
                        </a:spcAft>
                      </a:pPr>
                      <a:r>
                        <a:rPr lang="en-US" sz="1400" kern="50">
                          <a:effectLst/>
                        </a:rPr>
                        <a:t>Dat-Loc</a:t>
                      </a:r>
                      <a:endParaRPr lang="ru-RU" sz="1400" kern="50">
                        <a:effectLst/>
                      </a:endParaRPr>
                    </a:p>
                    <a:p>
                      <a:pPr algn="just">
                        <a:spcAft>
                          <a:spcPts val="0"/>
                        </a:spcAft>
                      </a:pPr>
                      <a:r>
                        <a:rPr lang="ru-RU" sz="1400" kern="50">
                          <a:effectLst/>
                        </a:rPr>
                        <a:t>нанда</a:t>
                      </a:r>
                      <a:endParaRPr lang="ru-RU" sz="1400" kern="50">
                        <a:effectLst/>
                        <a:latin typeface="Times New Roman" panose="02020603050405020304" pitchFamily="18" charset="0"/>
                        <a:ea typeface="SimSun" panose="02010600030101010101" pitchFamily="2" charset="-122"/>
                      </a:endParaRPr>
                    </a:p>
                  </a:txBody>
                  <a:tcPr marL="0" marR="17780" marT="0" marB="0"/>
                </a:tc>
                <a:tc>
                  <a:txBody>
                    <a:bodyPr/>
                    <a:lstStyle/>
                    <a:p>
                      <a:pPr algn="just">
                        <a:spcAft>
                          <a:spcPts val="0"/>
                        </a:spcAft>
                      </a:pPr>
                      <a:r>
                        <a:rPr lang="en-US" sz="1400" kern="50">
                          <a:effectLst/>
                        </a:rPr>
                        <a:t>nanda~danda</a:t>
                      </a:r>
                      <a:endParaRPr lang="ru-RU" sz="1400" kern="50">
                        <a:effectLst/>
                        <a:latin typeface="Times New Roman" panose="02020603050405020304" pitchFamily="18" charset="0"/>
                        <a:ea typeface="SimSun" panose="02010600030101010101" pitchFamily="2" charset="-122"/>
                      </a:endParaRPr>
                    </a:p>
                  </a:txBody>
                  <a:tcPr marL="0" marR="17780" marT="0" marB="0"/>
                </a:tc>
                <a:tc>
                  <a:txBody>
                    <a:bodyPr/>
                    <a:lstStyle/>
                    <a:p>
                      <a:pPr algn="just">
                        <a:spcAft>
                          <a:spcPts val="0"/>
                        </a:spcAft>
                      </a:pPr>
                      <a:r>
                        <a:rPr lang="en-US" sz="1400" kern="50">
                          <a:effectLst/>
                        </a:rPr>
                        <a:t>nanda</a:t>
                      </a:r>
                      <a:endParaRPr lang="ru-RU" sz="1400" kern="50">
                        <a:effectLst/>
                        <a:latin typeface="Times New Roman" panose="02020603050405020304" pitchFamily="18" charset="0"/>
                        <a:ea typeface="SimSun" panose="02010600030101010101" pitchFamily="2" charset="-122"/>
                      </a:endParaRPr>
                    </a:p>
                  </a:txBody>
                  <a:tcPr marL="0" marR="17780" marT="0" marB="0"/>
                </a:tc>
              </a:tr>
              <a:tr h="935648">
                <a:tc>
                  <a:txBody>
                    <a:bodyPr/>
                    <a:lstStyle/>
                    <a:p>
                      <a:pPr algn="just">
                        <a:spcAft>
                          <a:spcPts val="0"/>
                        </a:spcAft>
                      </a:pPr>
                      <a:r>
                        <a:rPr lang="en-US" sz="1400" kern="50">
                          <a:effectLst/>
                        </a:rPr>
                        <a:t>Abl</a:t>
                      </a:r>
                      <a:endParaRPr lang="ru-RU" sz="1400" kern="50">
                        <a:effectLst/>
                        <a:latin typeface="Times New Roman" panose="02020603050405020304" pitchFamily="18" charset="0"/>
                        <a:ea typeface="SimSun" panose="02010600030101010101" pitchFamily="2" charset="-122"/>
                      </a:endParaRPr>
                    </a:p>
                  </a:txBody>
                  <a:tcPr marL="0" marR="17780" marT="0" marB="0"/>
                </a:tc>
                <a:tc>
                  <a:txBody>
                    <a:bodyPr/>
                    <a:lstStyle/>
                    <a:p>
                      <a:pPr algn="just">
                        <a:spcAft>
                          <a:spcPts val="0"/>
                        </a:spcAft>
                      </a:pPr>
                      <a:r>
                        <a:rPr lang="ru-RU" sz="1400" kern="50">
                          <a:effectLst/>
                        </a:rPr>
                        <a:t> </a:t>
                      </a:r>
                      <a:endParaRPr lang="ru-RU" sz="1400" kern="50">
                        <a:effectLst/>
                        <a:latin typeface="Times New Roman" panose="02020603050405020304" pitchFamily="18" charset="0"/>
                        <a:ea typeface="SimSun" panose="02010600030101010101" pitchFamily="2" charset="-122"/>
                      </a:endParaRPr>
                    </a:p>
                  </a:txBody>
                  <a:tcPr marL="0" marR="17780" marT="0" marB="0"/>
                </a:tc>
                <a:tc>
                  <a:txBody>
                    <a:bodyPr/>
                    <a:lstStyle/>
                    <a:p>
                      <a:pPr algn="just">
                        <a:spcAft>
                          <a:spcPts val="0"/>
                        </a:spcAft>
                      </a:pPr>
                      <a:r>
                        <a:rPr lang="ru-RU" sz="1400" kern="50">
                          <a:effectLst/>
                        </a:rPr>
                        <a:t> </a:t>
                      </a:r>
                      <a:endParaRPr lang="ru-RU" sz="1400" kern="50">
                        <a:effectLst/>
                        <a:latin typeface="Times New Roman" panose="02020603050405020304" pitchFamily="18" charset="0"/>
                        <a:ea typeface="SimSun" panose="02010600030101010101" pitchFamily="2" charset="-122"/>
                      </a:endParaRPr>
                    </a:p>
                  </a:txBody>
                  <a:tcPr marL="0" marR="17780" marT="0" marB="0"/>
                </a:tc>
                <a:tc>
                  <a:txBody>
                    <a:bodyPr/>
                    <a:lstStyle/>
                    <a:p>
                      <a:pPr algn="just">
                        <a:spcAft>
                          <a:spcPts val="0"/>
                        </a:spcAft>
                      </a:pPr>
                      <a:r>
                        <a:rPr lang="ru-RU" sz="1400" kern="50">
                          <a:effectLst/>
                        </a:rPr>
                        <a:t>намиса, дамиса</a:t>
                      </a:r>
                      <a:endParaRPr lang="ru-RU" sz="1400" kern="50">
                        <a:effectLst/>
                        <a:latin typeface="Times New Roman" panose="02020603050405020304" pitchFamily="18" charset="0"/>
                        <a:ea typeface="SimSun" panose="02010600030101010101" pitchFamily="2" charset="-122"/>
                      </a:endParaRPr>
                    </a:p>
                  </a:txBody>
                  <a:tcPr marL="0" marR="17780" marT="0" marB="0"/>
                </a:tc>
                <a:tc>
                  <a:txBody>
                    <a:bodyPr/>
                    <a:lstStyle/>
                    <a:p>
                      <a:pPr algn="just">
                        <a:spcAft>
                          <a:spcPts val="0"/>
                        </a:spcAft>
                      </a:pPr>
                      <a:r>
                        <a:rPr lang="ru-RU" sz="1400" kern="50">
                          <a:effectLst/>
                        </a:rPr>
                        <a:t>ндааса</a:t>
                      </a:r>
                      <a:endParaRPr lang="ru-RU" sz="1400" kern="50">
                        <a:effectLst/>
                        <a:latin typeface="Times New Roman" panose="02020603050405020304" pitchFamily="18" charset="0"/>
                        <a:ea typeface="SimSun" panose="02010600030101010101" pitchFamily="2" charset="-122"/>
                      </a:endParaRPr>
                    </a:p>
                  </a:txBody>
                  <a:tcPr marL="0" marR="17780" marT="0" marB="0"/>
                </a:tc>
                <a:tc>
                  <a:txBody>
                    <a:bodyPr/>
                    <a:lstStyle/>
                    <a:p>
                      <a:pPr algn="just">
                        <a:spcAft>
                          <a:spcPts val="0"/>
                        </a:spcAft>
                      </a:pPr>
                      <a:r>
                        <a:rPr lang="en-US" sz="1400" kern="50">
                          <a:effectLst/>
                        </a:rPr>
                        <a:t>m</a:t>
                      </a:r>
                      <a:r>
                        <a:rPr lang="ru-RU" sz="1400" kern="50">
                          <a:effectLst/>
                        </a:rPr>
                        <a:t>ǝ</a:t>
                      </a:r>
                      <a:r>
                        <a:rPr lang="en-US" sz="1400" kern="50">
                          <a:effectLst/>
                        </a:rPr>
                        <a:t>nsa</a:t>
                      </a:r>
                      <a:r>
                        <a:rPr lang="ru-RU" sz="1400" kern="50">
                          <a:effectLst/>
                        </a:rPr>
                        <a:t>/</a:t>
                      </a:r>
                      <a:r>
                        <a:rPr lang="en-US" sz="1400" kern="50">
                          <a:effectLst/>
                        </a:rPr>
                        <a:t>nasa</a:t>
                      </a:r>
                      <a:r>
                        <a:rPr lang="ru-RU" sz="1400" kern="50">
                          <a:effectLst/>
                        </a:rPr>
                        <a:t>/</a:t>
                      </a:r>
                      <a:r>
                        <a:rPr lang="en-US" sz="1400" kern="50">
                          <a:effectLst/>
                        </a:rPr>
                        <a:t>nas</a:t>
                      </a:r>
                      <a:r>
                        <a:rPr lang="ru-RU" sz="1400" kern="50">
                          <a:effectLst/>
                        </a:rPr>
                        <a:t>ǝ,</a:t>
                      </a:r>
                      <a:r>
                        <a:rPr lang="en-US" sz="1400" kern="50">
                          <a:effectLst/>
                        </a:rPr>
                        <a:t>b</a:t>
                      </a:r>
                      <a:r>
                        <a:rPr lang="ru-RU" sz="1400" kern="50">
                          <a:effectLst/>
                        </a:rPr>
                        <a:t>ǝ</a:t>
                      </a:r>
                      <a:r>
                        <a:rPr lang="en-US" sz="1400" kern="50">
                          <a:effectLst/>
                        </a:rPr>
                        <a:t>s</a:t>
                      </a:r>
                      <a:r>
                        <a:rPr lang="ru-RU" sz="1400" kern="50">
                          <a:effectLst/>
                        </a:rPr>
                        <a:t>ǝ, </a:t>
                      </a:r>
                      <a:r>
                        <a:rPr lang="en-US" sz="1400" kern="50">
                          <a:effectLst/>
                        </a:rPr>
                        <a:t>m</a:t>
                      </a:r>
                      <a:r>
                        <a:rPr lang="ru-RU" sz="1400" kern="50">
                          <a:effectLst/>
                        </a:rPr>
                        <a:t>ǝ</a:t>
                      </a:r>
                      <a:r>
                        <a:rPr lang="en-US" sz="1400" kern="50">
                          <a:effectLst/>
                        </a:rPr>
                        <a:t>ns</a:t>
                      </a:r>
                      <a:r>
                        <a:rPr lang="ru-RU" sz="1400" kern="50">
                          <a:effectLst/>
                        </a:rPr>
                        <a:t>/</a:t>
                      </a:r>
                      <a:r>
                        <a:rPr lang="en-US" sz="1400" kern="50">
                          <a:effectLst/>
                        </a:rPr>
                        <a:t>bus</a:t>
                      </a:r>
                      <a:r>
                        <a:rPr lang="ru-RU" sz="1400" kern="50">
                          <a:effectLst/>
                        </a:rPr>
                        <a:t>ɿ</a:t>
                      </a:r>
                      <a:endParaRPr lang="ru-RU" sz="1400" kern="50">
                        <a:effectLst/>
                        <a:latin typeface="Times New Roman" panose="02020603050405020304" pitchFamily="18" charset="0"/>
                        <a:ea typeface="SimSun" panose="02010600030101010101" pitchFamily="2" charset="-122"/>
                      </a:endParaRPr>
                    </a:p>
                  </a:txBody>
                  <a:tcPr marL="0" marR="17780" marT="0" marB="0"/>
                </a:tc>
                <a:tc>
                  <a:txBody>
                    <a:bodyPr/>
                    <a:lstStyle/>
                    <a:p>
                      <a:pPr algn="just">
                        <a:spcAft>
                          <a:spcPts val="0"/>
                        </a:spcAft>
                      </a:pPr>
                      <a:r>
                        <a:rPr lang="ru-RU" sz="1400" kern="50">
                          <a:effectLst/>
                        </a:rPr>
                        <a:t>масэ, намасэ</a:t>
                      </a:r>
                      <a:endParaRPr lang="ru-RU" sz="1400" kern="50">
                        <a:effectLst/>
                        <a:latin typeface="Times New Roman" panose="02020603050405020304" pitchFamily="18" charset="0"/>
                        <a:ea typeface="SimSun" panose="02010600030101010101" pitchFamily="2" charset="-122"/>
                      </a:endParaRPr>
                    </a:p>
                  </a:txBody>
                  <a:tcPr marL="0" marR="17780" marT="0" marB="0"/>
                </a:tc>
                <a:tc>
                  <a:txBody>
                    <a:bodyPr/>
                    <a:lstStyle/>
                    <a:p>
                      <a:pPr algn="just">
                        <a:spcAft>
                          <a:spcPts val="0"/>
                        </a:spcAft>
                      </a:pPr>
                      <a:r>
                        <a:rPr lang="en-US" sz="1400" kern="50">
                          <a:effectLst/>
                        </a:rPr>
                        <a:t>masǝ~namasǝ</a:t>
                      </a:r>
                      <a:endParaRPr lang="ru-RU" sz="1400" kern="50">
                        <a:effectLst/>
                        <a:latin typeface="Times New Roman" panose="02020603050405020304" pitchFamily="18" charset="0"/>
                        <a:ea typeface="SimSun" panose="02010600030101010101" pitchFamily="2" charset="-122"/>
                      </a:endParaRPr>
                    </a:p>
                  </a:txBody>
                  <a:tcPr marL="0" marR="17780" marT="0" marB="0"/>
                </a:tc>
                <a:tc>
                  <a:txBody>
                    <a:bodyPr/>
                    <a:lstStyle/>
                    <a:p>
                      <a:pPr algn="just">
                        <a:spcAft>
                          <a:spcPts val="0"/>
                        </a:spcAft>
                      </a:pPr>
                      <a:r>
                        <a:rPr lang="ru-RU" sz="1400" kern="50">
                          <a:effectLst/>
                        </a:rPr>
                        <a:t>нандаса</a:t>
                      </a:r>
                      <a:endParaRPr lang="ru-RU" sz="1400" kern="50">
                        <a:effectLst/>
                        <a:latin typeface="Times New Roman" panose="02020603050405020304" pitchFamily="18" charset="0"/>
                        <a:ea typeface="SimSun" panose="02010600030101010101" pitchFamily="2" charset="-122"/>
                      </a:endParaRPr>
                    </a:p>
                  </a:txBody>
                  <a:tcPr marL="0" marR="17780" marT="0" marB="0"/>
                </a:tc>
                <a:tc>
                  <a:txBody>
                    <a:bodyPr/>
                    <a:lstStyle/>
                    <a:p>
                      <a:pPr algn="just">
                        <a:spcAft>
                          <a:spcPts val="0"/>
                        </a:spcAft>
                      </a:pPr>
                      <a:r>
                        <a:rPr lang="en-US" sz="1400" kern="50">
                          <a:effectLst/>
                        </a:rPr>
                        <a:t>nandasa~dandasa</a:t>
                      </a:r>
                      <a:endParaRPr lang="ru-RU" sz="1400" kern="50">
                        <a:effectLst/>
                        <a:latin typeface="Times New Roman" panose="02020603050405020304" pitchFamily="18" charset="0"/>
                        <a:ea typeface="SimSun" panose="02010600030101010101" pitchFamily="2" charset="-122"/>
                      </a:endParaRPr>
                    </a:p>
                  </a:txBody>
                  <a:tcPr marL="0" marR="17780" marT="0" marB="0"/>
                </a:tc>
                <a:tc>
                  <a:txBody>
                    <a:bodyPr/>
                    <a:lstStyle/>
                    <a:p>
                      <a:pPr algn="just">
                        <a:spcAft>
                          <a:spcPts val="0"/>
                        </a:spcAft>
                      </a:pPr>
                      <a:r>
                        <a:rPr lang="ru-RU" sz="1400" kern="50">
                          <a:effectLst/>
                        </a:rPr>
                        <a:t> </a:t>
                      </a:r>
                      <a:endParaRPr lang="ru-RU" sz="1400" kern="50">
                        <a:effectLst/>
                        <a:latin typeface="Times New Roman" panose="02020603050405020304" pitchFamily="18" charset="0"/>
                        <a:ea typeface="SimSun" panose="02010600030101010101" pitchFamily="2" charset="-122"/>
                      </a:endParaRPr>
                    </a:p>
                  </a:txBody>
                  <a:tcPr marL="0" marR="17780" marT="0" marB="0"/>
                </a:tc>
              </a:tr>
              <a:tr h="647249">
                <a:tc rowSpan="2">
                  <a:txBody>
                    <a:bodyPr/>
                    <a:lstStyle/>
                    <a:p>
                      <a:pPr algn="just">
                        <a:spcAft>
                          <a:spcPts val="0"/>
                        </a:spcAft>
                      </a:pPr>
                      <a:r>
                        <a:rPr lang="en-US" sz="1400" kern="50">
                          <a:effectLst/>
                        </a:rPr>
                        <a:t>Instr</a:t>
                      </a:r>
                      <a:r>
                        <a:rPr lang="ru-RU" sz="1400" kern="50">
                          <a:effectLst/>
                        </a:rPr>
                        <a:t>-</a:t>
                      </a:r>
                      <a:r>
                        <a:rPr lang="en-US" sz="1400" kern="50">
                          <a:effectLst/>
                        </a:rPr>
                        <a:t>Ass</a:t>
                      </a:r>
                      <a:endParaRPr lang="ru-RU" sz="1400" kern="50">
                        <a:effectLst/>
                        <a:latin typeface="Times New Roman" panose="02020603050405020304" pitchFamily="18" charset="0"/>
                        <a:ea typeface="SimSun" panose="02010600030101010101" pitchFamily="2" charset="-122"/>
                      </a:endParaRPr>
                    </a:p>
                  </a:txBody>
                  <a:tcPr marL="0" marR="17780" marT="0" marB="0"/>
                </a:tc>
                <a:tc rowSpan="2">
                  <a:txBody>
                    <a:bodyPr/>
                    <a:lstStyle/>
                    <a:p>
                      <a:pPr algn="just">
                        <a:spcAft>
                          <a:spcPts val="0"/>
                        </a:spcAft>
                      </a:pPr>
                      <a:r>
                        <a:rPr lang="ru-RU" sz="1400" kern="50">
                          <a:effectLst/>
                        </a:rPr>
                        <a:t> </a:t>
                      </a:r>
                      <a:endParaRPr lang="ru-RU" sz="1400" kern="50">
                        <a:effectLst/>
                        <a:latin typeface="Times New Roman" panose="02020603050405020304" pitchFamily="18" charset="0"/>
                        <a:ea typeface="SimSun" panose="02010600030101010101" pitchFamily="2" charset="-122"/>
                      </a:endParaRPr>
                    </a:p>
                  </a:txBody>
                  <a:tcPr marL="0" marR="17780" marT="0" marB="0"/>
                </a:tc>
                <a:tc rowSpan="2">
                  <a:txBody>
                    <a:bodyPr/>
                    <a:lstStyle/>
                    <a:p>
                      <a:pPr algn="just">
                        <a:spcAft>
                          <a:spcPts val="0"/>
                        </a:spcAft>
                      </a:pPr>
                      <a:r>
                        <a:rPr lang="ru-RU" sz="1400" kern="50">
                          <a:effectLst/>
                        </a:rPr>
                        <a:t> </a:t>
                      </a:r>
                      <a:endParaRPr lang="ru-RU" sz="1400" kern="50">
                        <a:effectLst/>
                        <a:latin typeface="Times New Roman" panose="02020603050405020304" pitchFamily="18" charset="0"/>
                        <a:ea typeface="SimSun" panose="02010600030101010101" pitchFamily="2" charset="-122"/>
                      </a:endParaRPr>
                    </a:p>
                  </a:txBody>
                  <a:tcPr marL="0" marR="17780" marT="0" marB="0"/>
                </a:tc>
                <a:tc rowSpan="2">
                  <a:txBody>
                    <a:bodyPr/>
                    <a:lstStyle/>
                    <a:p>
                      <a:pPr algn="just">
                        <a:spcAft>
                          <a:spcPts val="0"/>
                        </a:spcAft>
                      </a:pPr>
                      <a:r>
                        <a:rPr lang="ru-RU" sz="1400" kern="50">
                          <a:effectLst/>
                        </a:rPr>
                        <a:t>намила, дамила</a:t>
                      </a:r>
                      <a:endParaRPr lang="ru-RU" sz="1400" kern="50">
                        <a:effectLst/>
                        <a:latin typeface="Times New Roman" panose="02020603050405020304" pitchFamily="18" charset="0"/>
                        <a:ea typeface="SimSun" panose="02010600030101010101" pitchFamily="2" charset="-122"/>
                      </a:endParaRPr>
                    </a:p>
                  </a:txBody>
                  <a:tcPr marL="0" marR="17780" marT="0" marB="0"/>
                </a:tc>
                <a:tc rowSpan="2">
                  <a:txBody>
                    <a:bodyPr/>
                    <a:lstStyle/>
                    <a:p>
                      <a:pPr algn="just">
                        <a:spcAft>
                          <a:spcPts val="0"/>
                        </a:spcAft>
                      </a:pPr>
                      <a:r>
                        <a:rPr lang="ru-RU" sz="1400" kern="50">
                          <a:effectLst/>
                        </a:rPr>
                        <a:t>ндаала</a:t>
                      </a:r>
                      <a:endParaRPr lang="ru-RU" sz="1400" kern="50">
                        <a:effectLst/>
                        <a:latin typeface="Times New Roman" panose="02020603050405020304" pitchFamily="18" charset="0"/>
                        <a:ea typeface="SimSun" panose="02010600030101010101" pitchFamily="2" charset="-122"/>
                      </a:endParaRPr>
                    </a:p>
                  </a:txBody>
                  <a:tcPr marL="0" marR="17780" marT="0" marB="0"/>
                </a:tc>
                <a:tc rowSpan="2">
                  <a:txBody>
                    <a:bodyPr/>
                    <a:lstStyle/>
                    <a:p>
                      <a:pPr algn="just">
                        <a:spcAft>
                          <a:spcPts val="0"/>
                        </a:spcAft>
                      </a:pPr>
                      <a:r>
                        <a:rPr lang="en-US" sz="1400" kern="50">
                          <a:effectLst/>
                        </a:rPr>
                        <a:t>m</a:t>
                      </a:r>
                      <a:r>
                        <a:rPr lang="ru-RU" sz="1400" kern="50">
                          <a:effectLst/>
                        </a:rPr>
                        <a:t>ǝ</a:t>
                      </a:r>
                      <a:r>
                        <a:rPr lang="en-US" sz="1400" kern="50">
                          <a:effectLst/>
                        </a:rPr>
                        <a:t>nda</a:t>
                      </a:r>
                      <a:r>
                        <a:rPr lang="ru-RU" sz="1400" kern="50">
                          <a:effectLst/>
                        </a:rPr>
                        <a:t>/</a:t>
                      </a:r>
                      <a:r>
                        <a:rPr lang="en-US" sz="1400" kern="50">
                          <a:effectLst/>
                        </a:rPr>
                        <a:t>nada</a:t>
                      </a:r>
                      <a:r>
                        <a:rPr lang="ru-RU" sz="1400" kern="50">
                          <a:effectLst/>
                        </a:rPr>
                        <a:t>/</a:t>
                      </a:r>
                      <a:r>
                        <a:rPr lang="en-US" sz="1400" kern="50">
                          <a:effectLst/>
                        </a:rPr>
                        <a:t>b</a:t>
                      </a:r>
                      <a:r>
                        <a:rPr lang="ru-RU" sz="1400" kern="50">
                          <a:effectLst/>
                        </a:rPr>
                        <a:t>ǝ</a:t>
                      </a:r>
                      <a:r>
                        <a:rPr lang="en-US" sz="1400" kern="50">
                          <a:effectLst/>
                        </a:rPr>
                        <a:t>Gal</a:t>
                      </a:r>
                      <a:r>
                        <a:rPr lang="ru-RU" sz="1400" kern="50">
                          <a:effectLst/>
                        </a:rPr>
                        <a:t>ǝ~</a:t>
                      </a:r>
                      <a:r>
                        <a:rPr lang="en-US" sz="1400" kern="50">
                          <a:effectLst/>
                        </a:rPr>
                        <a:t>m</a:t>
                      </a:r>
                      <a:r>
                        <a:rPr lang="ru-RU" sz="1400" kern="50">
                          <a:effectLst/>
                        </a:rPr>
                        <a:t>ǝ</a:t>
                      </a:r>
                      <a:r>
                        <a:rPr lang="en-US" sz="1400" kern="50">
                          <a:effectLst/>
                        </a:rPr>
                        <a:t>nd</a:t>
                      </a:r>
                      <a:r>
                        <a:rPr lang="ru-RU" sz="1400" kern="50">
                          <a:effectLst/>
                        </a:rPr>
                        <a:t>ǝ/</a:t>
                      </a:r>
                      <a:r>
                        <a:rPr lang="en-US" sz="1400" kern="50">
                          <a:effectLst/>
                        </a:rPr>
                        <a:t>buGal</a:t>
                      </a:r>
                      <a:r>
                        <a:rPr lang="ru-RU" sz="1400" kern="50">
                          <a:effectLst/>
                        </a:rPr>
                        <a:t>ǝ</a:t>
                      </a:r>
                      <a:endParaRPr lang="ru-RU" sz="1400" kern="50">
                        <a:effectLst/>
                        <a:latin typeface="Times New Roman" panose="02020603050405020304" pitchFamily="18" charset="0"/>
                        <a:ea typeface="SimSun" panose="02010600030101010101" pitchFamily="2" charset="-122"/>
                      </a:endParaRPr>
                    </a:p>
                  </a:txBody>
                  <a:tcPr marL="0" marR="17780" marT="0" marB="0"/>
                </a:tc>
                <a:tc>
                  <a:txBody>
                    <a:bodyPr/>
                    <a:lstStyle/>
                    <a:p>
                      <a:pPr algn="just">
                        <a:spcAft>
                          <a:spcPts val="0"/>
                        </a:spcAft>
                      </a:pPr>
                      <a:r>
                        <a:rPr lang="en-US" sz="1400" kern="50">
                          <a:effectLst/>
                        </a:rPr>
                        <a:t>Instr</a:t>
                      </a:r>
                      <a:endParaRPr lang="ru-RU" sz="1400" kern="50">
                        <a:effectLst/>
                      </a:endParaRPr>
                    </a:p>
                    <a:p>
                      <a:pPr algn="just">
                        <a:spcAft>
                          <a:spcPts val="0"/>
                        </a:spcAft>
                      </a:pPr>
                      <a:r>
                        <a:rPr lang="ru-RU" sz="1400" kern="50">
                          <a:effectLst/>
                        </a:rPr>
                        <a:t>биГала</a:t>
                      </a:r>
                      <a:endParaRPr lang="ru-RU" sz="1400" kern="50">
                        <a:effectLst/>
                        <a:latin typeface="Times New Roman" panose="02020603050405020304" pitchFamily="18" charset="0"/>
                        <a:ea typeface="SimSun" panose="02010600030101010101" pitchFamily="2" charset="-122"/>
                      </a:endParaRPr>
                    </a:p>
                  </a:txBody>
                  <a:tcPr marL="0" marR="17780" marT="0" marB="0"/>
                </a:tc>
                <a:tc rowSpan="2">
                  <a:txBody>
                    <a:bodyPr/>
                    <a:lstStyle/>
                    <a:p>
                      <a:pPr algn="just">
                        <a:spcAft>
                          <a:spcPts val="0"/>
                        </a:spcAft>
                      </a:pPr>
                      <a:r>
                        <a:rPr lang="en-US" sz="1400" kern="50">
                          <a:effectLst/>
                        </a:rPr>
                        <a:t>biGala</a:t>
                      </a:r>
                      <a:endParaRPr lang="ru-RU" sz="1400" kern="50">
                        <a:effectLst/>
                        <a:latin typeface="Times New Roman" panose="02020603050405020304" pitchFamily="18" charset="0"/>
                        <a:ea typeface="SimSun" panose="02010600030101010101" pitchFamily="2" charset="-122"/>
                      </a:endParaRPr>
                    </a:p>
                  </a:txBody>
                  <a:tcPr marL="0" marR="17780" marT="0" marB="0"/>
                </a:tc>
                <a:tc rowSpan="2">
                  <a:txBody>
                    <a:bodyPr/>
                    <a:lstStyle/>
                    <a:p>
                      <a:pPr algn="just">
                        <a:spcAft>
                          <a:spcPts val="0"/>
                        </a:spcAft>
                      </a:pPr>
                      <a:r>
                        <a:rPr lang="ru-RU" sz="1400" kern="50">
                          <a:effectLst/>
                        </a:rPr>
                        <a:t>нандаɣар</a:t>
                      </a:r>
                      <a:endParaRPr lang="ru-RU" sz="1400" kern="50">
                        <a:effectLst/>
                        <a:latin typeface="Times New Roman" panose="02020603050405020304" pitchFamily="18" charset="0"/>
                        <a:ea typeface="SimSun" panose="02010600030101010101" pitchFamily="2" charset="-122"/>
                      </a:endParaRPr>
                    </a:p>
                  </a:txBody>
                  <a:tcPr marL="0" marR="17780" marT="0" marB="0"/>
                </a:tc>
                <a:tc>
                  <a:txBody>
                    <a:bodyPr/>
                    <a:lstStyle/>
                    <a:p>
                      <a:pPr algn="just">
                        <a:spcAft>
                          <a:spcPts val="0"/>
                        </a:spcAft>
                      </a:pPr>
                      <a:r>
                        <a:rPr lang="en-US" sz="1400" kern="50">
                          <a:effectLst/>
                        </a:rPr>
                        <a:t>nandaghaar-dandaghaar</a:t>
                      </a:r>
                      <a:endParaRPr lang="ru-RU" sz="1400" kern="50">
                        <a:effectLst/>
                        <a:latin typeface="Times New Roman" panose="02020603050405020304" pitchFamily="18" charset="0"/>
                        <a:ea typeface="SimSun" panose="02010600030101010101" pitchFamily="2" charset="-122"/>
                      </a:endParaRPr>
                    </a:p>
                  </a:txBody>
                  <a:tcPr marL="0" marR="17780" marT="0" marB="0"/>
                </a:tc>
                <a:tc rowSpan="2">
                  <a:txBody>
                    <a:bodyPr/>
                    <a:lstStyle/>
                    <a:p>
                      <a:pPr algn="just">
                        <a:spcAft>
                          <a:spcPts val="0"/>
                        </a:spcAft>
                      </a:pPr>
                      <a:r>
                        <a:rPr lang="en-US" sz="1400" kern="50">
                          <a:effectLst/>
                        </a:rPr>
                        <a:t>biGala</a:t>
                      </a:r>
                      <a:endParaRPr lang="ru-RU" sz="1400" kern="50">
                        <a:effectLst/>
                        <a:latin typeface="Times New Roman" panose="02020603050405020304" pitchFamily="18" charset="0"/>
                        <a:ea typeface="SimSun" panose="02010600030101010101" pitchFamily="2" charset="-122"/>
                      </a:endParaRPr>
                    </a:p>
                  </a:txBody>
                  <a:tcPr marL="0" marR="17780" marT="0" marB="0"/>
                </a:tc>
              </a:tr>
              <a:tr h="623765">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just">
                        <a:spcAft>
                          <a:spcPts val="0"/>
                        </a:spcAft>
                      </a:pPr>
                      <a:r>
                        <a:rPr lang="en-US" sz="1400" kern="50" dirty="0">
                          <a:effectLst/>
                        </a:rPr>
                        <a:t>Ass </a:t>
                      </a:r>
                      <a:r>
                        <a:rPr lang="ru-RU" sz="1400" kern="50" dirty="0" err="1">
                          <a:effectLst/>
                        </a:rPr>
                        <a:t>малэ</a:t>
                      </a:r>
                      <a:r>
                        <a:rPr lang="ru-RU" sz="1400" kern="50" dirty="0">
                          <a:effectLst/>
                        </a:rPr>
                        <a:t>, </a:t>
                      </a:r>
                      <a:r>
                        <a:rPr lang="ru-RU" sz="1400" kern="50" dirty="0" err="1">
                          <a:effectLst/>
                        </a:rPr>
                        <a:t>намалэ</a:t>
                      </a:r>
                      <a:endParaRPr lang="ru-RU" sz="1400" kern="50" dirty="0">
                        <a:effectLst/>
                        <a:latin typeface="Times New Roman" panose="02020603050405020304" pitchFamily="18" charset="0"/>
                        <a:ea typeface="SimSun" panose="02010600030101010101" pitchFamily="2" charset="-122"/>
                      </a:endParaRPr>
                    </a:p>
                  </a:txBody>
                  <a:tcPr marL="0" marR="17780" marT="0" marB="0"/>
                </a:tc>
                <a:tc vMerge="1">
                  <a:txBody>
                    <a:bodyPr/>
                    <a:lstStyle/>
                    <a:p>
                      <a:endParaRPr lang="ru-RU"/>
                    </a:p>
                  </a:txBody>
                  <a:tcPr/>
                </a:tc>
                <a:tc vMerge="1">
                  <a:txBody>
                    <a:bodyPr/>
                    <a:lstStyle/>
                    <a:p>
                      <a:endParaRPr lang="ru-RU"/>
                    </a:p>
                  </a:txBody>
                  <a:tcPr/>
                </a:tc>
                <a:tc>
                  <a:txBody>
                    <a:bodyPr/>
                    <a:lstStyle/>
                    <a:p>
                      <a:pPr algn="just">
                        <a:spcAft>
                          <a:spcPts val="0"/>
                        </a:spcAft>
                      </a:pPr>
                      <a:r>
                        <a:rPr lang="en-US" sz="1400" kern="50" dirty="0">
                          <a:effectLst/>
                        </a:rPr>
                        <a:t> </a:t>
                      </a:r>
                      <a:endParaRPr lang="ru-RU" sz="1400" kern="50" dirty="0">
                        <a:effectLst/>
                        <a:latin typeface="Times New Roman" panose="02020603050405020304" pitchFamily="18" charset="0"/>
                        <a:ea typeface="SimSun" panose="02010600030101010101" pitchFamily="2" charset="-122"/>
                      </a:endParaRPr>
                    </a:p>
                  </a:txBody>
                  <a:tcPr marL="0" marR="17780" marT="0" marB="0"/>
                </a:tc>
                <a:tc vMerge="1">
                  <a:txBody>
                    <a:bodyPr/>
                    <a:lstStyle/>
                    <a:p>
                      <a:endParaRPr lang="ru-RU"/>
                    </a:p>
                  </a:txBody>
                  <a:tcPr/>
                </a:tc>
              </a:tr>
              <a:tr h="935648">
                <a:tc>
                  <a:txBody>
                    <a:bodyPr/>
                    <a:lstStyle/>
                    <a:p>
                      <a:pPr algn="just">
                        <a:spcAft>
                          <a:spcPts val="0"/>
                        </a:spcAft>
                      </a:pPr>
                      <a:r>
                        <a:rPr lang="en-US" sz="1400" kern="50">
                          <a:effectLst/>
                        </a:rPr>
                        <a:t>Com</a:t>
                      </a:r>
                      <a:endParaRPr lang="ru-RU" sz="1400" kern="50">
                        <a:effectLst/>
                        <a:latin typeface="Times New Roman" panose="02020603050405020304" pitchFamily="18" charset="0"/>
                        <a:ea typeface="SimSun" panose="02010600030101010101" pitchFamily="2" charset="-122"/>
                      </a:endParaRPr>
                    </a:p>
                  </a:txBody>
                  <a:tcPr marL="0" marR="17780" marT="0" marB="0"/>
                </a:tc>
                <a:tc>
                  <a:txBody>
                    <a:bodyPr/>
                    <a:lstStyle/>
                    <a:p>
                      <a:pPr algn="just">
                        <a:spcAft>
                          <a:spcPts val="0"/>
                        </a:spcAft>
                      </a:pPr>
                      <a:r>
                        <a:rPr lang="ru-RU" sz="1400" kern="50">
                          <a:effectLst/>
                        </a:rPr>
                        <a:t> </a:t>
                      </a:r>
                      <a:endParaRPr lang="ru-RU" sz="1400" kern="50">
                        <a:effectLst/>
                        <a:latin typeface="Times New Roman" panose="02020603050405020304" pitchFamily="18" charset="0"/>
                        <a:ea typeface="SimSun" panose="02010600030101010101" pitchFamily="2" charset="-122"/>
                      </a:endParaRPr>
                    </a:p>
                  </a:txBody>
                  <a:tcPr marL="0" marR="17780" marT="0" marB="0"/>
                </a:tc>
                <a:tc>
                  <a:txBody>
                    <a:bodyPr/>
                    <a:lstStyle/>
                    <a:p>
                      <a:pPr algn="just">
                        <a:spcAft>
                          <a:spcPts val="0"/>
                        </a:spcAft>
                      </a:pPr>
                      <a:r>
                        <a:rPr lang="ru-RU" sz="1400" kern="50">
                          <a:effectLst/>
                        </a:rPr>
                        <a:t> </a:t>
                      </a:r>
                      <a:endParaRPr lang="ru-RU" sz="1400" kern="50">
                        <a:effectLst/>
                        <a:latin typeface="Times New Roman" panose="02020603050405020304" pitchFamily="18" charset="0"/>
                        <a:ea typeface="SimSun" panose="02010600030101010101" pitchFamily="2" charset="-122"/>
                      </a:endParaRPr>
                    </a:p>
                  </a:txBody>
                  <a:tcPr marL="0" marR="17780" marT="0" marB="0"/>
                </a:tc>
                <a:tc>
                  <a:txBody>
                    <a:bodyPr/>
                    <a:lstStyle/>
                    <a:p>
                      <a:pPr algn="just">
                        <a:spcAft>
                          <a:spcPts val="0"/>
                        </a:spcAft>
                      </a:pPr>
                      <a:r>
                        <a:rPr lang="ru-RU" sz="1400" kern="50">
                          <a:effectLst/>
                        </a:rPr>
                        <a:t>намитаи, дамитаи</a:t>
                      </a:r>
                      <a:endParaRPr lang="ru-RU" sz="1400" kern="50">
                        <a:effectLst/>
                        <a:latin typeface="Times New Roman" panose="02020603050405020304" pitchFamily="18" charset="0"/>
                        <a:ea typeface="SimSun" panose="02010600030101010101" pitchFamily="2" charset="-122"/>
                      </a:endParaRPr>
                    </a:p>
                  </a:txBody>
                  <a:tcPr marL="0" marR="17780" marT="0" marB="0"/>
                </a:tc>
                <a:tc>
                  <a:txBody>
                    <a:bodyPr/>
                    <a:lstStyle/>
                    <a:p>
                      <a:pPr algn="just">
                        <a:spcAft>
                          <a:spcPts val="0"/>
                        </a:spcAft>
                      </a:pPr>
                      <a:r>
                        <a:rPr lang="ru-RU" sz="1400" kern="50">
                          <a:effectLst/>
                        </a:rPr>
                        <a:t> </a:t>
                      </a:r>
                      <a:endParaRPr lang="ru-RU" sz="1400" kern="50">
                        <a:effectLst/>
                        <a:latin typeface="Times New Roman" panose="02020603050405020304" pitchFamily="18" charset="0"/>
                        <a:ea typeface="SimSun" panose="02010600030101010101" pitchFamily="2" charset="-122"/>
                      </a:endParaRPr>
                    </a:p>
                  </a:txBody>
                  <a:tcPr marL="0" marR="17780" marT="0" marB="0"/>
                </a:tc>
                <a:tc>
                  <a:txBody>
                    <a:bodyPr/>
                    <a:lstStyle/>
                    <a:p>
                      <a:pPr algn="just">
                        <a:spcAft>
                          <a:spcPts val="0"/>
                        </a:spcAft>
                      </a:pPr>
                      <a:r>
                        <a:rPr lang="en-US" sz="1400" kern="50">
                          <a:effectLst/>
                        </a:rPr>
                        <a:t>--/--/bǝGalǝ/buGalǝ</a:t>
                      </a:r>
                      <a:endParaRPr lang="ru-RU" sz="1400" kern="50">
                        <a:effectLst/>
                        <a:latin typeface="Times New Roman" panose="02020603050405020304" pitchFamily="18" charset="0"/>
                        <a:ea typeface="SimSun" panose="02010600030101010101" pitchFamily="2" charset="-122"/>
                      </a:endParaRPr>
                    </a:p>
                  </a:txBody>
                  <a:tcPr marL="0" marR="17780" marT="0" marB="0"/>
                </a:tc>
                <a:tc>
                  <a:txBody>
                    <a:bodyPr/>
                    <a:lstStyle/>
                    <a:p>
                      <a:pPr algn="just">
                        <a:spcAft>
                          <a:spcPts val="0"/>
                        </a:spcAft>
                      </a:pPr>
                      <a:r>
                        <a:rPr lang="ru-RU" sz="1400" kern="50">
                          <a:effectLst/>
                        </a:rPr>
                        <a:t> </a:t>
                      </a:r>
                      <a:endParaRPr lang="ru-RU" sz="1400" kern="50">
                        <a:effectLst/>
                        <a:latin typeface="Times New Roman" panose="02020603050405020304" pitchFamily="18" charset="0"/>
                        <a:ea typeface="SimSun" panose="02010600030101010101" pitchFamily="2" charset="-122"/>
                      </a:endParaRPr>
                    </a:p>
                  </a:txBody>
                  <a:tcPr marL="0" marR="17780" marT="0" marB="0"/>
                </a:tc>
                <a:tc>
                  <a:txBody>
                    <a:bodyPr/>
                    <a:lstStyle/>
                    <a:p>
                      <a:pPr algn="just">
                        <a:spcAft>
                          <a:spcPts val="0"/>
                        </a:spcAft>
                      </a:pPr>
                      <a:r>
                        <a:rPr lang="en-US" sz="1400" kern="50">
                          <a:effectLst/>
                        </a:rPr>
                        <a:t>malǝ~namalǝ</a:t>
                      </a:r>
                      <a:endParaRPr lang="ru-RU" sz="1400" kern="50">
                        <a:effectLst/>
                        <a:latin typeface="Times New Roman" panose="02020603050405020304" pitchFamily="18" charset="0"/>
                        <a:ea typeface="SimSun" panose="02010600030101010101" pitchFamily="2" charset="-122"/>
                      </a:endParaRPr>
                    </a:p>
                  </a:txBody>
                  <a:tcPr marL="0" marR="17780" marT="0" marB="0"/>
                </a:tc>
                <a:tc>
                  <a:txBody>
                    <a:bodyPr/>
                    <a:lstStyle/>
                    <a:p>
                      <a:pPr algn="just">
                        <a:spcAft>
                          <a:spcPts val="0"/>
                        </a:spcAft>
                      </a:pPr>
                      <a:r>
                        <a:rPr lang="ru-RU" sz="1400" kern="50">
                          <a:effectLst/>
                        </a:rPr>
                        <a:t>нандала</a:t>
                      </a:r>
                      <a:endParaRPr lang="ru-RU" sz="1400" kern="50">
                        <a:effectLst/>
                        <a:latin typeface="Times New Roman" panose="02020603050405020304" pitchFamily="18" charset="0"/>
                        <a:ea typeface="SimSun" panose="02010600030101010101" pitchFamily="2" charset="-122"/>
                      </a:endParaRPr>
                    </a:p>
                  </a:txBody>
                  <a:tcPr marL="0" marR="17780" marT="0" marB="0"/>
                </a:tc>
                <a:tc>
                  <a:txBody>
                    <a:bodyPr/>
                    <a:lstStyle/>
                    <a:p>
                      <a:pPr algn="just">
                        <a:spcAft>
                          <a:spcPts val="0"/>
                        </a:spcAft>
                      </a:pPr>
                      <a:r>
                        <a:rPr lang="en-US" sz="1400" kern="50" dirty="0" err="1">
                          <a:effectLst/>
                        </a:rPr>
                        <a:t>nandala~dandala</a:t>
                      </a:r>
                      <a:endParaRPr lang="ru-RU" sz="1400" kern="50" dirty="0">
                        <a:effectLst/>
                        <a:latin typeface="Times New Roman" panose="02020603050405020304" pitchFamily="18" charset="0"/>
                        <a:ea typeface="SimSun" panose="02010600030101010101" pitchFamily="2" charset="-122"/>
                      </a:endParaRPr>
                    </a:p>
                  </a:txBody>
                  <a:tcPr marL="0" marR="17780" marT="0" marB="0"/>
                </a:tc>
                <a:tc>
                  <a:txBody>
                    <a:bodyPr/>
                    <a:lstStyle/>
                    <a:p>
                      <a:pPr algn="just">
                        <a:spcAft>
                          <a:spcPts val="0"/>
                        </a:spcAft>
                      </a:pPr>
                      <a:r>
                        <a:rPr lang="ru-RU" sz="1400" kern="50" dirty="0">
                          <a:effectLst/>
                        </a:rPr>
                        <a:t> </a:t>
                      </a:r>
                      <a:endParaRPr lang="ru-RU" sz="1400" kern="50" dirty="0">
                        <a:effectLst/>
                        <a:latin typeface="Times New Roman" panose="02020603050405020304" pitchFamily="18" charset="0"/>
                        <a:ea typeface="SimSun" panose="02010600030101010101" pitchFamily="2" charset="-122"/>
                      </a:endParaRPr>
                    </a:p>
                  </a:txBody>
                  <a:tcPr marL="0" marR="17780" marT="0" marB="0"/>
                </a:tc>
              </a:tr>
            </a:tbl>
          </a:graphicData>
        </a:graphic>
      </p:graphicFrame>
    </p:spTree>
    <p:extLst>
      <p:ext uri="{BB962C8B-B14F-4D97-AF65-F5344CB8AC3E}">
        <p14:creationId xmlns:p14="http://schemas.microsoft.com/office/powerpoint/2010/main" val="1040463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03868" y="871368"/>
            <a:ext cx="9592732" cy="737976"/>
          </a:xfrm>
        </p:spPr>
        <p:txBody>
          <a:bodyPr>
            <a:normAutofit fontScale="90000"/>
          </a:bodyPr>
          <a:lstStyle/>
          <a:p>
            <a:r>
              <a:rPr lang="ru-RU" dirty="0" smtClean="0"/>
              <a:t>Выводы</a:t>
            </a:r>
            <a:r>
              <a:rPr lang="en-US" dirty="0" smtClean="0"/>
              <a:t>:</a:t>
            </a:r>
            <a:br>
              <a:rPr lang="en-US" dirty="0" smtClean="0"/>
            </a:br>
            <a:endParaRPr lang="ru-RU" dirty="0"/>
          </a:p>
        </p:txBody>
      </p:sp>
      <p:sp>
        <p:nvSpPr>
          <p:cNvPr id="3" name="Текст 2"/>
          <p:cNvSpPr>
            <a:spLocks noGrp="1"/>
          </p:cNvSpPr>
          <p:nvPr>
            <p:ph type="body" idx="1"/>
          </p:nvPr>
        </p:nvSpPr>
        <p:spPr>
          <a:xfrm>
            <a:off x="1303868" y="1325881"/>
            <a:ext cx="9592732" cy="4549986"/>
          </a:xfrm>
        </p:spPr>
        <p:txBody>
          <a:bodyPr/>
          <a:lstStyle/>
          <a:p>
            <a:pPr algn="l"/>
            <a:r>
              <a:rPr lang="ru-RU" dirty="0" err="1"/>
              <a:t>Хуцзу</a:t>
            </a:r>
            <a:r>
              <a:rPr lang="ru-RU" dirty="0"/>
              <a:t> несмотря на внешнюю </a:t>
            </a:r>
            <a:r>
              <a:rPr lang="ru-RU" dirty="0" err="1"/>
              <a:t>инновативность</a:t>
            </a:r>
            <a:r>
              <a:rPr lang="ru-RU" dirty="0"/>
              <a:t> оказывается лексически консервативным языком</a:t>
            </a:r>
            <a:br>
              <a:rPr lang="ru-RU" dirty="0"/>
            </a:br>
            <a:r>
              <a:rPr lang="ru-RU" dirty="0"/>
              <a:t>Ближайший к </a:t>
            </a:r>
            <a:r>
              <a:rPr lang="ru-RU" dirty="0" err="1"/>
              <a:t>минхэ</a:t>
            </a:r>
            <a:r>
              <a:rPr lang="ru-RU" dirty="0"/>
              <a:t> по лексике язык – </a:t>
            </a:r>
            <a:r>
              <a:rPr lang="ru-RU" dirty="0" err="1"/>
              <a:t>хуцзу</a:t>
            </a:r>
            <a:r>
              <a:rPr lang="ru-RU" dirty="0"/>
              <a:t/>
            </a:r>
            <a:br>
              <a:rPr lang="ru-RU" dirty="0"/>
            </a:br>
            <a:r>
              <a:rPr lang="ru-RU" dirty="0" smtClean="0"/>
              <a:t>По </a:t>
            </a:r>
            <a:r>
              <a:rPr lang="ru-RU" dirty="0"/>
              <a:t>незаимствованной лексике </a:t>
            </a:r>
            <a:r>
              <a:rPr lang="ru-RU" dirty="0" err="1"/>
              <a:t>хуцзу</a:t>
            </a:r>
            <a:r>
              <a:rPr lang="ru-RU" dirty="0"/>
              <a:t> близок и к </a:t>
            </a:r>
            <a:r>
              <a:rPr lang="ru-RU" dirty="0" err="1"/>
              <a:t>минхэ</a:t>
            </a:r>
            <a:r>
              <a:rPr lang="ru-RU" dirty="0"/>
              <a:t> и к северным </a:t>
            </a:r>
            <a:r>
              <a:rPr lang="ru-RU" dirty="0" smtClean="0"/>
              <a:t>языкам</a:t>
            </a:r>
          </a:p>
          <a:p>
            <a:pPr algn="l"/>
            <a:r>
              <a:rPr lang="ru-RU" dirty="0" err="1" smtClean="0"/>
              <a:t>Минхэ</a:t>
            </a:r>
            <a:r>
              <a:rPr lang="ru-RU" dirty="0" smtClean="0"/>
              <a:t> подвержен более сильному влиянию китайского и в лексике, и в фонетике, и в грамматике. Отсюда возникают вторичные изоглоссы </a:t>
            </a:r>
            <a:r>
              <a:rPr lang="ru-RU" dirty="0" err="1" smtClean="0"/>
              <a:t>минхэ</a:t>
            </a:r>
            <a:r>
              <a:rPr lang="ru-RU" dirty="0" smtClean="0"/>
              <a:t> с </a:t>
            </a:r>
            <a:r>
              <a:rPr lang="ru-RU" dirty="0" err="1" smtClean="0"/>
              <a:t>дунсянским</a:t>
            </a:r>
            <a:r>
              <a:rPr lang="ru-RU" dirty="0" smtClean="0"/>
              <a:t> и </a:t>
            </a:r>
            <a:r>
              <a:rPr lang="ru-RU" dirty="0" err="1" smtClean="0"/>
              <a:t>канцзя</a:t>
            </a:r>
            <a:endParaRPr lang="ru-RU" dirty="0" smtClean="0"/>
          </a:p>
          <a:p>
            <a:pPr algn="l"/>
            <a:r>
              <a:rPr lang="ru-RU" dirty="0" err="1" smtClean="0"/>
              <a:t>Хуцзу</a:t>
            </a:r>
            <a:r>
              <a:rPr lang="ru-RU" dirty="0" smtClean="0"/>
              <a:t> явно связан изоглоссами с </a:t>
            </a:r>
            <a:r>
              <a:rPr lang="ru-RU" dirty="0" err="1" smtClean="0"/>
              <a:t>шираюгурским</a:t>
            </a:r>
            <a:endParaRPr lang="ru-RU" dirty="0" smtClean="0"/>
          </a:p>
          <a:p>
            <a:pPr algn="l"/>
            <a:endParaRPr lang="ru-RU" dirty="0" smtClean="0"/>
          </a:p>
          <a:p>
            <a:pPr algn="l"/>
            <a:endParaRPr lang="ru-RU" dirty="0" smtClean="0"/>
          </a:p>
          <a:p>
            <a:pPr algn="l"/>
            <a:endParaRPr lang="ru-RU" dirty="0"/>
          </a:p>
        </p:txBody>
      </p:sp>
    </p:spTree>
    <p:extLst>
      <p:ext uri="{BB962C8B-B14F-4D97-AF65-F5344CB8AC3E}">
        <p14:creationId xmlns:p14="http://schemas.microsoft.com/office/powerpoint/2010/main" val="6108485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03867" y="982132"/>
            <a:ext cx="10067517" cy="4809068"/>
          </a:xfrm>
        </p:spPr>
        <p:txBody>
          <a:bodyPr>
            <a:normAutofit fontScale="90000"/>
          </a:bodyPr>
          <a:lstStyle/>
          <a:p>
            <a:pPr algn="l"/>
            <a:r>
              <a:rPr lang="ru-RU" sz="1400" b="1" dirty="0">
                <a:latin typeface="Times New Roman" panose="02020603050405020304" pitchFamily="18" charset="0"/>
                <a:cs typeface="Times New Roman" panose="02020603050405020304" pitchFamily="18" charset="0"/>
              </a:rPr>
              <a:t>Литература</a:t>
            </a: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dirty="0" err="1"/>
              <a:t>Тенишев</a:t>
            </a:r>
            <a:r>
              <a:rPr lang="ru-RU" sz="1400" dirty="0"/>
              <a:t> Э.Р., Тодаева Б.Х.. Язык желтых уйгуров. М.  </a:t>
            </a:r>
            <a:r>
              <a:rPr lang="ru-RU" sz="1400" dirty="0">
                <a:latin typeface="Times New Roman" panose="02020603050405020304" pitchFamily="18" charset="0"/>
                <a:cs typeface="Times New Roman" panose="02020603050405020304" pitchFamily="18" charset="0"/>
              </a:rPr>
              <a:t> «Наука», 1966</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Тодаева Б.Х. </a:t>
            </a:r>
            <a:r>
              <a:rPr lang="ru-RU" sz="1400" dirty="0" err="1">
                <a:latin typeface="Times New Roman" panose="02020603050405020304" pitchFamily="18" charset="0"/>
                <a:cs typeface="Times New Roman" panose="02020603050405020304" pitchFamily="18" charset="0"/>
              </a:rPr>
              <a:t>Монгорский</a:t>
            </a:r>
            <a:r>
              <a:rPr lang="ru-RU" sz="1400" dirty="0">
                <a:latin typeface="Times New Roman" panose="02020603050405020304" pitchFamily="18" charset="0"/>
                <a:cs typeface="Times New Roman" panose="02020603050405020304" pitchFamily="18" charset="0"/>
              </a:rPr>
              <a:t> язык. М. «Наука», 1973</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Тодаева. Б.Х. </a:t>
            </a:r>
            <a:r>
              <a:rPr lang="ru-RU" sz="1400" dirty="0" err="1">
                <a:latin typeface="Times New Roman" panose="02020603050405020304" pitchFamily="18" charset="0"/>
                <a:cs typeface="Times New Roman" panose="02020603050405020304" pitchFamily="18" charset="0"/>
              </a:rPr>
              <a:t>Баоаньский</a:t>
            </a:r>
            <a:r>
              <a:rPr lang="ru-RU" sz="1400" dirty="0">
                <a:latin typeface="Times New Roman" panose="02020603050405020304" pitchFamily="18" charset="0"/>
                <a:cs typeface="Times New Roman" panose="02020603050405020304" pitchFamily="18" charset="0"/>
              </a:rPr>
              <a:t> язык. М. «Наука», 1964</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Тодаева. Б.Х. </a:t>
            </a:r>
            <a:r>
              <a:rPr lang="ru-RU" sz="1400" dirty="0" err="1">
                <a:latin typeface="Times New Roman" panose="02020603050405020304" pitchFamily="18" charset="0"/>
                <a:cs typeface="Times New Roman" panose="02020603050405020304" pitchFamily="18" charset="0"/>
              </a:rPr>
              <a:t>Дунсянский</a:t>
            </a:r>
            <a:r>
              <a:rPr lang="ru-RU" sz="1400" dirty="0">
                <a:latin typeface="Times New Roman" panose="02020603050405020304" pitchFamily="18" charset="0"/>
                <a:cs typeface="Times New Roman" panose="02020603050405020304" pitchFamily="18" charset="0"/>
              </a:rPr>
              <a:t> язык. М. «Восточная литература», 1961 </a:t>
            </a:r>
            <a:r>
              <a:rPr lang="en-US" sz="1400" dirty="0" smtClean="0">
                <a:latin typeface="Times New Roman" panose="02020603050405020304" pitchFamily="18" charset="0"/>
                <a:cs typeface="Times New Roman" panose="02020603050405020304" pitchFamily="18" charset="0"/>
              </a:rPr>
              <a:t/>
            </a:r>
            <a:br>
              <a:rPr lang="en-US" sz="1400" dirty="0" smtClean="0">
                <a:latin typeface="Times New Roman" panose="02020603050405020304" pitchFamily="18" charset="0"/>
                <a:cs typeface="Times New Roman" panose="02020603050405020304" pitchFamily="18" charset="0"/>
              </a:rPr>
            </a:br>
            <a:r>
              <a:rPr lang="en-US" sz="1400" dirty="0" err="1" smtClean="0">
                <a:latin typeface="Times New Roman" panose="02020603050405020304" pitchFamily="18" charset="0"/>
                <a:cs typeface="Times New Roman" panose="02020603050405020304" pitchFamily="18" charset="0"/>
              </a:rPr>
              <a:t>Faehndrich</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Burgel</a:t>
            </a:r>
            <a:r>
              <a:rPr lang="en-US" sz="1400" dirty="0" smtClean="0">
                <a:latin typeface="Times New Roman" panose="02020603050405020304" pitchFamily="18" charset="0"/>
                <a:cs typeface="Times New Roman" panose="02020603050405020304" pitchFamily="18" charset="0"/>
              </a:rPr>
              <a:t> R.M Sketch grammar of the </a:t>
            </a:r>
            <a:r>
              <a:rPr lang="en-US" sz="1400" dirty="0" err="1" smtClean="0">
                <a:latin typeface="Times New Roman" panose="02020603050405020304" pitchFamily="18" charset="0"/>
                <a:cs typeface="Times New Roman" panose="02020603050405020304" pitchFamily="18" charset="0"/>
              </a:rPr>
              <a:t>Karlong</a:t>
            </a:r>
            <a:r>
              <a:rPr lang="en-US" sz="1400" dirty="0" smtClean="0">
                <a:latin typeface="Times New Roman" panose="02020603050405020304" pitchFamily="18" charset="0"/>
                <a:cs typeface="Times New Roman" panose="02020603050405020304" pitchFamily="18" charset="0"/>
              </a:rPr>
              <a:t> variety of </a:t>
            </a:r>
            <a:r>
              <a:rPr lang="en-US" sz="1400" dirty="0" err="1" smtClean="0">
                <a:latin typeface="Times New Roman" panose="02020603050405020304" pitchFamily="18" charset="0"/>
                <a:cs typeface="Times New Roman" panose="02020603050405020304" pitchFamily="18" charset="0"/>
              </a:rPr>
              <a:t>Mongghul</a:t>
            </a:r>
            <a:r>
              <a:rPr lang="en-US" sz="1400" dirty="0" smtClean="0">
                <a:latin typeface="Times New Roman" panose="02020603050405020304" pitchFamily="18" charset="0"/>
                <a:cs typeface="Times New Roman" panose="02020603050405020304" pitchFamily="18" charset="0"/>
              </a:rPr>
              <a:t>, and dialectal survey of </a:t>
            </a:r>
            <a:r>
              <a:rPr lang="en-US" sz="1400" dirty="0" err="1" smtClean="0">
                <a:latin typeface="Times New Roman" panose="02020603050405020304" pitchFamily="18" charset="0"/>
                <a:cs typeface="Times New Roman" panose="02020603050405020304" pitchFamily="18" charset="0"/>
              </a:rPr>
              <a:t>Mongghul</a:t>
            </a:r>
            <a:r>
              <a:rPr lang="en-US" sz="1400" dirty="0" smtClean="0">
                <a:latin typeface="Times New Roman" panose="02020603050405020304" pitchFamily="18" charset="0"/>
                <a:cs typeface="Times New Roman" panose="02020603050405020304" pitchFamily="18" charset="0"/>
              </a:rPr>
              <a:t>. 2007</a:t>
            </a:r>
            <a:r>
              <a:rPr lang="ru-RU" sz="1400" dirty="0" smtClean="0">
                <a:latin typeface="Times New Roman" panose="02020603050405020304" pitchFamily="18" charset="0"/>
                <a:cs typeface="Times New Roman" panose="02020603050405020304" pitchFamily="18" charset="0"/>
              </a:rPr>
              <a:t/>
            </a:r>
            <a:br>
              <a:rPr lang="ru-RU" sz="1400" dirty="0" smtClean="0">
                <a:latin typeface="Times New Roman" panose="02020603050405020304" pitchFamily="18" charset="0"/>
                <a:cs typeface="Times New Roman" panose="02020603050405020304" pitchFamily="18" charset="0"/>
              </a:rPr>
            </a:br>
            <a:r>
              <a:rPr lang="en-US" sz="1400" dirty="0" smtClean="0">
                <a:latin typeface="Times New Roman" panose="02020603050405020304" pitchFamily="18" charset="0"/>
                <a:cs typeface="Times New Roman" panose="02020603050405020304" pitchFamily="18" charset="0"/>
              </a:rPr>
              <a:t>Georg </a:t>
            </a:r>
            <a:r>
              <a:rPr lang="en-US" sz="1400" dirty="0">
                <a:latin typeface="Times New Roman" panose="02020603050405020304" pitchFamily="18" charset="0"/>
                <a:cs typeface="Times New Roman" panose="02020603050405020304" pitchFamily="18" charset="0"/>
              </a:rPr>
              <a:t>S. </a:t>
            </a:r>
            <a:r>
              <a:rPr lang="en-US" sz="1400" dirty="0" err="1">
                <a:latin typeface="Times New Roman" panose="02020603050405020304" pitchFamily="18" charset="0"/>
                <a:cs typeface="Times New Roman" panose="02020603050405020304" pitchFamily="18" charset="0"/>
              </a:rPr>
              <a:t>Mongghul</a:t>
            </a:r>
            <a:r>
              <a:rPr lang="en-US" sz="1400" dirty="0">
                <a:latin typeface="Times New Roman" panose="02020603050405020304" pitchFamily="18" charset="0"/>
                <a:cs typeface="Times New Roman" panose="02020603050405020304" pitchFamily="18" charset="0"/>
              </a:rPr>
              <a:t> // The Mongol languages, ed. </a:t>
            </a:r>
            <a:r>
              <a:rPr lang="en-US" sz="1400" dirty="0" smtClean="0">
                <a:latin typeface="Times New Roman" panose="02020603050405020304" pitchFamily="18" charset="0"/>
                <a:cs typeface="Times New Roman" panose="02020603050405020304" pitchFamily="18" charset="0"/>
              </a:rPr>
              <a:t>J</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Janhunen</a:t>
            </a:r>
            <a:r>
              <a:rPr lang="en-US" sz="1400" dirty="0">
                <a:latin typeface="Times New Roman" panose="02020603050405020304" pitchFamily="18" charset="0"/>
                <a:cs typeface="Times New Roman" panose="02020603050405020304" pitchFamily="18" charset="0"/>
              </a:rPr>
              <a:t>, Routledge, 2003, </a:t>
            </a:r>
            <a:r>
              <a:rPr lang="en-US" sz="1400" dirty="0" smtClean="0">
                <a:latin typeface="Times New Roman" panose="02020603050405020304" pitchFamily="18" charset="0"/>
                <a:cs typeface="Times New Roman" panose="02020603050405020304" pitchFamily="18" charset="0"/>
              </a:rPr>
              <a:t>286-306</a:t>
            </a:r>
            <a:r>
              <a:rPr lang="ru-RU" sz="1400" dirty="0" smtClean="0">
                <a:latin typeface="Times New Roman" panose="02020603050405020304" pitchFamily="18" charset="0"/>
                <a:cs typeface="Times New Roman" panose="02020603050405020304" pitchFamily="18" charset="0"/>
              </a:rPr>
              <a:t/>
            </a:r>
            <a:br>
              <a:rPr lang="ru-RU" sz="1400" dirty="0" smtClean="0">
                <a:latin typeface="Times New Roman" panose="02020603050405020304" pitchFamily="18" charset="0"/>
                <a:cs typeface="Times New Roman" panose="02020603050405020304" pitchFamily="18" charset="0"/>
              </a:rPr>
            </a:br>
            <a:r>
              <a:rPr lang="en-US" sz="1400" dirty="0" err="1" smtClean="0">
                <a:latin typeface="Times New Roman" panose="02020603050405020304" pitchFamily="18" charset="0"/>
                <a:cs typeface="Times New Roman" panose="02020603050405020304" pitchFamily="18" charset="0"/>
              </a:rPr>
              <a:t>Nugteren</a:t>
            </a:r>
            <a:r>
              <a:rPr lang="en-US" sz="1400" dirty="0" smtClean="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H. Shira </a:t>
            </a:r>
            <a:r>
              <a:rPr lang="en-US" sz="1400" dirty="0" err="1">
                <a:latin typeface="Times New Roman" panose="02020603050405020304" pitchFamily="18" charset="0"/>
                <a:cs typeface="Times New Roman" panose="02020603050405020304" pitchFamily="18" charset="0"/>
              </a:rPr>
              <a:t>Yughur</a:t>
            </a:r>
            <a:r>
              <a:rPr lang="en-US" sz="1400" dirty="0">
                <a:latin typeface="Times New Roman" panose="02020603050405020304" pitchFamily="18" charset="0"/>
                <a:cs typeface="Times New Roman" panose="02020603050405020304" pitchFamily="18" charset="0"/>
              </a:rPr>
              <a:t> // The Mongol languages, ed. </a:t>
            </a:r>
            <a:r>
              <a:rPr lang="en-US" sz="1400" dirty="0" smtClean="0">
                <a:latin typeface="Times New Roman" panose="02020603050405020304" pitchFamily="18" charset="0"/>
                <a:cs typeface="Times New Roman" panose="02020603050405020304" pitchFamily="18" charset="0"/>
              </a:rPr>
              <a:t>J</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Janhunen</a:t>
            </a:r>
            <a:r>
              <a:rPr lang="en-US" sz="1400" dirty="0">
                <a:latin typeface="Times New Roman" panose="02020603050405020304" pitchFamily="18" charset="0"/>
                <a:cs typeface="Times New Roman" panose="02020603050405020304" pitchFamily="18" charset="0"/>
              </a:rPr>
              <a:t>, Routledge, 2003, </a:t>
            </a:r>
            <a:r>
              <a:rPr lang="en-US" sz="1400" dirty="0" smtClean="0">
                <a:latin typeface="Times New Roman" panose="02020603050405020304" pitchFamily="18" charset="0"/>
                <a:cs typeface="Times New Roman" panose="02020603050405020304" pitchFamily="18" charset="0"/>
              </a:rPr>
              <a:t>265-285</a:t>
            </a:r>
            <a:r>
              <a:rPr lang="ru-RU" sz="1400" dirty="0" smtClean="0">
                <a:latin typeface="Times New Roman" panose="02020603050405020304" pitchFamily="18" charset="0"/>
                <a:cs typeface="Times New Roman" panose="02020603050405020304" pitchFamily="18" charset="0"/>
              </a:rPr>
              <a:t/>
            </a:r>
            <a:br>
              <a:rPr lang="ru-RU" sz="1400" dirty="0" smtClean="0">
                <a:latin typeface="Times New Roman" panose="02020603050405020304" pitchFamily="18" charset="0"/>
                <a:cs typeface="Times New Roman" panose="02020603050405020304" pitchFamily="18" charset="0"/>
              </a:rPr>
            </a:br>
            <a:r>
              <a:rPr lang="en-US" sz="1400" dirty="0" err="1" smtClean="0">
                <a:latin typeface="Times New Roman" panose="02020603050405020304" pitchFamily="18" charset="0"/>
                <a:cs typeface="Times New Roman" panose="02020603050405020304" pitchFamily="18" charset="0"/>
              </a:rPr>
              <a:t>Nugteren</a:t>
            </a:r>
            <a:r>
              <a:rPr lang="en-US" sz="1400" dirty="0" smtClean="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H. Mongolic phonology and the Qinghai-Gansu languages. Utrecht, 2011 </a:t>
            </a:r>
            <a:r>
              <a:rPr lang="ru-RU" sz="1400" dirty="0" smtClean="0">
                <a:latin typeface="Times New Roman" panose="02020603050405020304" pitchFamily="18" charset="0"/>
                <a:cs typeface="Times New Roman" panose="02020603050405020304" pitchFamily="18" charset="0"/>
              </a:rPr>
              <a:t/>
            </a:r>
            <a:br>
              <a:rPr lang="ru-RU" sz="1400" dirty="0" smtClean="0">
                <a:latin typeface="Times New Roman" panose="02020603050405020304" pitchFamily="18" charset="0"/>
                <a:cs typeface="Times New Roman" panose="02020603050405020304" pitchFamily="18" charset="0"/>
              </a:rPr>
            </a:br>
            <a:r>
              <a:rPr lang="en-US" sz="1400" dirty="0" err="1">
                <a:latin typeface="Times New Roman" panose="02020603050405020304" pitchFamily="18" charset="0"/>
                <a:cs typeface="Times New Roman" panose="02020603050405020304" pitchFamily="18" charset="0"/>
              </a:rPr>
              <a:t>Rybatzki</a:t>
            </a:r>
            <a:r>
              <a:rPr lang="en-US" sz="1400" dirty="0">
                <a:latin typeface="Times New Roman" panose="02020603050405020304" pitchFamily="18" charset="0"/>
                <a:cs typeface="Times New Roman" panose="02020603050405020304" pitchFamily="18" charset="0"/>
              </a:rPr>
              <a:t>, V. Intra-Mongolic taxonomy // The Mongol languages, ed. </a:t>
            </a:r>
            <a:r>
              <a:rPr lang="en-US" sz="1400" dirty="0" smtClean="0">
                <a:latin typeface="Times New Roman" panose="02020603050405020304" pitchFamily="18" charset="0"/>
                <a:cs typeface="Times New Roman" panose="02020603050405020304" pitchFamily="18" charset="0"/>
              </a:rPr>
              <a:t>J</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Janhunen</a:t>
            </a:r>
            <a:r>
              <a:rPr lang="en-US" sz="1400" dirty="0">
                <a:latin typeface="Times New Roman" panose="02020603050405020304" pitchFamily="18" charset="0"/>
                <a:cs typeface="Times New Roman" panose="02020603050405020304" pitchFamily="18" charset="0"/>
              </a:rPr>
              <a:t>, Routledge, 2003, </a:t>
            </a:r>
            <a:r>
              <a:rPr lang="ru-RU" sz="1400" dirty="0" smtClean="0">
                <a:latin typeface="Times New Roman" panose="02020603050405020304" pitchFamily="18" charset="0"/>
                <a:cs typeface="Times New Roman" panose="02020603050405020304" pitchFamily="18" charset="0"/>
              </a:rPr>
              <a:t>364-390</a:t>
            </a:r>
            <a:br>
              <a:rPr lang="ru-RU" sz="1400" dirty="0" smtClean="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Slater, K. W. A Grammar of </a:t>
            </a:r>
            <a:r>
              <a:rPr lang="en-US" sz="1400" dirty="0" err="1">
                <a:latin typeface="Times New Roman" panose="02020603050405020304" pitchFamily="18" charset="0"/>
                <a:cs typeface="Times New Roman" panose="02020603050405020304" pitchFamily="18" charset="0"/>
              </a:rPr>
              <a:t>Mangghuer</a:t>
            </a:r>
            <a:r>
              <a:rPr lang="en-US" sz="1400" dirty="0">
                <a:latin typeface="Times New Roman" panose="02020603050405020304" pitchFamily="18" charset="0"/>
                <a:cs typeface="Times New Roman" panose="02020603050405020304" pitchFamily="18" charset="0"/>
              </a:rPr>
              <a:t>: A Mongolic Language of China’s </a:t>
            </a:r>
            <a:r>
              <a:rPr lang="en-US" sz="1400" dirty="0" smtClean="0">
                <a:latin typeface="Times New Roman" panose="02020603050405020304" pitchFamily="18" charset="0"/>
                <a:cs typeface="Times New Roman" panose="02020603050405020304" pitchFamily="18" charset="0"/>
              </a:rPr>
              <a:t>Qinghai-Gansu </a:t>
            </a:r>
            <a:r>
              <a:rPr lang="en-US" sz="1400" dirty="0" err="1" smtClean="0">
                <a:latin typeface="Times New Roman" panose="02020603050405020304" pitchFamily="18" charset="0"/>
                <a:cs typeface="Times New Roman" panose="02020603050405020304" pitchFamily="18" charset="0"/>
              </a:rPr>
              <a:t>Sprachbund</a:t>
            </a:r>
            <a:r>
              <a:rPr lang="en-US" sz="1400" dirty="0">
                <a:latin typeface="Times New Roman" panose="02020603050405020304" pitchFamily="18" charset="0"/>
                <a:cs typeface="Times New Roman" panose="02020603050405020304" pitchFamily="18" charset="0"/>
              </a:rPr>
              <a:t>. London &amp; New York, 2003.</a:t>
            </a:r>
            <a:br>
              <a:rPr lang="en-US" sz="1400" dirty="0">
                <a:latin typeface="Times New Roman" panose="02020603050405020304" pitchFamily="18" charset="0"/>
                <a:cs typeface="Times New Roman" panose="02020603050405020304" pitchFamily="18" charset="0"/>
              </a:rPr>
            </a:br>
            <a:r>
              <a:rPr lang="zh-CN" altLang="en-US" sz="1400" dirty="0" smtClean="0">
                <a:latin typeface="Times New Roman" panose="02020603050405020304" pitchFamily="18" charset="0"/>
                <a:cs typeface="Times New Roman" panose="02020603050405020304" pitchFamily="18" charset="0"/>
              </a:rPr>
              <a:t>布</a:t>
            </a:r>
            <a:r>
              <a:rPr lang="zh-CN" altLang="en-US" sz="1400" dirty="0">
                <a:latin typeface="Times New Roman" panose="02020603050405020304" pitchFamily="18" charset="0"/>
                <a:cs typeface="Times New Roman" panose="02020603050405020304" pitchFamily="18" charset="0"/>
              </a:rPr>
              <a:t>和</a:t>
            </a:r>
            <a:r>
              <a:rPr lang="en-US" altLang="zh-CN" sz="1400" dirty="0">
                <a:latin typeface="Times New Roman" panose="02020603050405020304" pitchFamily="18" charset="0"/>
                <a:cs typeface="Times New Roman" panose="02020603050405020304" pitchFamily="18" charset="0"/>
              </a:rPr>
              <a:t>, </a:t>
            </a:r>
            <a:r>
              <a:rPr lang="zh-CN" altLang="en-US" sz="1400" dirty="0">
                <a:latin typeface="Times New Roman" panose="02020603050405020304" pitchFamily="18" charset="0"/>
                <a:cs typeface="Times New Roman" panose="02020603050405020304" pitchFamily="18" charset="0"/>
              </a:rPr>
              <a:t>刘照雄</a:t>
            </a:r>
            <a:r>
              <a:rPr lang="en-US" altLang="zh-CN" sz="1400" dirty="0">
                <a:latin typeface="Times New Roman" panose="02020603050405020304" pitchFamily="18" charset="0"/>
                <a:cs typeface="Times New Roman" panose="02020603050405020304" pitchFamily="18" charset="0"/>
              </a:rPr>
              <a:t>. </a:t>
            </a:r>
            <a:r>
              <a:rPr lang="zh-CN" altLang="en-US" sz="1400" dirty="0">
                <a:latin typeface="Times New Roman" panose="02020603050405020304" pitchFamily="18" charset="0"/>
                <a:cs typeface="Times New Roman" panose="02020603050405020304" pitchFamily="18" charset="0"/>
              </a:rPr>
              <a:t>保安语简志</a:t>
            </a:r>
            <a:r>
              <a:rPr lang="en-US" altLang="zh-CN" sz="1400" dirty="0">
                <a:latin typeface="Times New Roman" panose="02020603050405020304" pitchFamily="18" charset="0"/>
                <a:cs typeface="Times New Roman" panose="02020603050405020304" pitchFamily="18" charset="0"/>
              </a:rPr>
              <a:t>, </a:t>
            </a:r>
            <a:r>
              <a:rPr lang="zh-CN" altLang="en-US" sz="1400" dirty="0">
                <a:latin typeface="Times New Roman" panose="02020603050405020304" pitchFamily="18" charset="0"/>
                <a:cs typeface="Times New Roman" panose="02020603050405020304" pitchFamily="18" charset="0"/>
              </a:rPr>
              <a:t>民族出版社</a:t>
            </a:r>
            <a:r>
              <a:rPr lang="en-US" altLang="zh-CN" sz="1400" dirty="0">
                <a:latin typeface="Times New Roman" panose="02020603050405020304" pitchFamily="18" charset="0"/>
                <a:cs typeface="Times New Roman" panose="02020603050405020304" pitchFamily="18" charset="0"/>
              </a:rPr>
              <a:t>, 1982 </a:t>
            </a:r>
            <a:r>
              <a:rPr lang="ru-RU" sz="1400" dirty="0" err="1">
                <a:latin typeface="Times New Roman" panose="02020603050405020304" pitchFamily="18" charset="0"/>
                <a:cs typeface="Times New Roman" panose="02020603050405020304" pitchFamily="18" charset="0"/>
              </a:rPr>
              <a:t>Бухэ</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Лю</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Чжаосюн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Юаоаньюй</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цзяньчжи</a:t>
            </a:r>
            <a:r>
              <a:rPr lang="ru-RU" sz="1400" dirty="0" smtClean="0">
                <a:latin typeface="Times New Roman" panose="02020603050405020304" pitchFamily="18" charset="0"/>
                <a:cs typeface="Times New Roman" panose="02020603050405020304" pitchFamily="18" charset="0"/>
              </a:rPr>
              <a:t>,</a:t>
            </a:r>
            <a:r>
              <a:rPr lang="en-US"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миньцзу</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чубаньшэ</a:t>
            </a:r>
            <a:r>
              <a:rPr lang="ru-RU" sz="1400" dirty="0">
                <a:latin typeface="Times New Roman" panose="02020603050405020304" pitchFamily="18" charset="0"/>
                <a:cs typeface="Times New Roman" panose="02020603050405020304" pitchFamily="18" charset="0"/>
              </a:rPr>
              <a:t>, 1982 [Краткое описание языка </a:t>
            </a:r>
            <a:r>
              <a:rPr lang="ru-RU" sz="1400" dirty="0" err="1">
                <a:latin typeface="Times New Roman" panose="02020603050405020304" pitchFamily="18" charset="0"/>
                <a:cs typeface="Times New Roman" panose="02020603050405020304" pitchFamily="18" charset="0"/>
              </a:rPr>
              <a:t>баоань</a:t>
            </a:r>
            <a:r>
              <a:rPr lang="ru-RU" sz="1400" dirty="0">
                <a:latin typeface="Times New Roman" panose="02020603050405020304" pitchFamily="18" charset="0"/>
                <a:cs typeface="Times New Roman" panose="02020603050405020304" pitchFamily="18" charset="0"/>
              </a:rPr>
              <a:t>. Изд-во </a:t>
            </a:r>
            <a:r>
              <a:rPr lang="ru-RU" sz="1400" dirty="0" err="1">
                <a:latin typeface="Times New Roman" panose="02020603050405020304" pitchFamily="18" charset="0"/>
                <a:cs typeface="Times New Roman" panose="02020603050405020304" pitchFamily="18" charset="0"/>
              </a:rPr>
              <a:t>Миньцзу</a:t>
            </a:r>
            <a:r>
              <a:rPr lang="ru-RU" sz="1400" dirty="0">
                <a:latin typeface="Times New Roman" panose="02020603050405020304" pitchFamily="18" charset="0"/>
                <a:cs typeface="Times New Roman" panose="02020603050405020304" pitchFamily="18" charset="0"/>
              </a:rPr>
              <a:t>]</a:t>
            </a:r>
            <a:br>
              <a:rPr lang="ru-RU" sz="1400" dirty="0">
                <a:latin typeface="Times New Roman" panose="02020603050405020304" pitchFamily="18" charset="0"/>
                <a:cs typeface="Times New Roman" panose="02020603050405020304" pitchFamily="18" charset="0"/>
              </a:rPr>
            </a:br>
            <a:r>
              <a:rPr lang="zh-CN" altLang="en-US" sz="1400" dirty="0" smtClean="0">
                <a:latin typeface="Times New Roman" panose="02020603050405020304" pitchFamily="18" charset="0"/>
                <a:cs typeface="Times New Roman" panose="02020603050405020304" pitchFamily="18" charset="0"/>
              </a:rPr>
              <a:t>陈乃雄</a:t>
            </a:r>
            <a:r>
              <a:rPr lang="en-US" altLang="zh-CN" sz="1400" dirty="0" smtClean="0">
                <a:latin typeface="Times New Roman" panose="02020603050405020304" pitchFamily="18" charset="0"/>
                <a:cs typeface="Times New Roman" panose="02020603050405020304" pitchFamily="18" charset="0"/>
              </a:rPr>
              <a:t>. </a:t>
            </a:r>
            <a:r>
              <a:rPr lang="zh-CN" altLang="en-US" sz="1400" dirty="0" smtClean="0">
                <a:latin typeface="Times New Roman" panose="02020603050405020304" pitchFamily="18" charset="0"/>
                <a:cs typeface="Times New Roman" panose="02020603050405020304" pitchFamily="18" charset="0"/>
              </a:rPr>
              <a:t>保安语和蒙古语</a:t>
            </a:r>
            <a:r>
              <a:rPr lang="en-US" altLang="zh-CN" sz="1400" dirty="0" smtClean="0">
                <a:latin typeface="Times New Roman" panose="02020603050405020304" pitchFamily="18" charset="0"/>
                <a:cs typeface="Times New Roman" panose="02020603050405020304" pitchFamily="18" charset="0"/>
              </a:rPr>
              <a:t>, </a:t>
            </a:r>
            <a:r>
              <a:rPr lang="zh-CN" altLang="en-US" sz="1400" dirty="0"/>
              <a:t>内蒙古人民出版社</a:t>
            </a:r>
            <a:r>
              <a:rPr lang="en-US" altLang="zh-CN" sz="1400" dirty="0"/>
              <a:t>, 1986</a:t>
            </a:r>
            <a:r>
              <a:rPr lang="en-US" altLang="zh-CN" sz="1400" dirty="0" smtClean="0"/>
              <a:t>.</a:t>
            </a:r>
            <a:r>
              <a:rPr lang="zh-CN" altLang="en-US" sz="1400" dirty="0" smtClean="0"/>
              <a:t> </a:t>
            </a:r>
            <a:r>
              <a:rPr lang="ru-RU" altLang="zh-CN" sz="1400" dirty="0" err="1" smtClean="0"/>
              <a:t>Чэнь</a:t>
            </a:r>
            <a:r>
              <a:rPr lang="ru-RU" altLang="zh-CN" sz="1400" dirty="0" smtClean="0"/>
              <a:t> </a:t>
            </a:r>
            <a:r>
              <a:rPr lang="ru-RU" altLang="zh-CN" sz="1400" dirty="0" err="1" smtClean="0"/>
              <a:t>Найсюн</a:t>
            </a:r>
            <a:r>
              <a:rPr lang="ru-RU" altLang="zh-CN" sz="1400" dirty="0" smtClean="0"/>
              <a:t>. </a:t>
            </a:r>
            <a:r>
              <a:rPr lang="ru-RU" altLang="zh-CN" sz="1400" dirty="0" err="1" smtClean="0"/>
              <a:t>Баоаньюй</a:t>
            </a:r>
            <a:r>
              <a:rPr lang="ru-RU" altLang="zh-CN" sz="1400" dirty="0" smtClean="0"/>
              <a:t> </a:t>
            </a:r>
            <a:r>
              <a:rPr lang="ru-RU" altLang="zh-CN" sz="1400" dirty="0" err="1" smtClean="0"/>
              <a:t>хэ</a:t>
            </a:r>
            <a:r>
              <a:rPr lang="ru-RU" altLang="zh-CN" sz="1400" dirty="0" smtClean="0"/>
              <a:t> </a:t>
            </a:r>
            <a:r>
              <a:rPr lang="ru-RU" altLang="zh-CN" sz="1400" dirty="0" err="1" smtClean="0"/>
              <a:t>мэнгуюй</a:t>
            </a:r>
            <a:r>
              <a:rPr lang="ru-RU" altLang="zh-CN" sz="1400" dirty="0" smtClean="0"/>
              <a:t>, </a:t>
            </a:r>
            <a:r>
              <a:rPr lang="ru-RU" sz="1400" dirty="0" err="1">
                <a:latin typeface="Times New Roman" panose="02020603050405020304" pitchFamily="18" charset="0"/>
                <a:cs typeface="Times New Roman" panose="02020603050405020304" pitchFamily="18" charset="0"/>
              </a:rPr>
              <a:t>Нэймэнгу</a:t>
            </a:r>
            <a:r>
              <a:rPr lang="en-US" sz="1400" dirty="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женьминь</a:t>
            </a:r>
            <a:r>
              <a:rPr lang="ru-RU" sz="1400" dirty="0" smtClean="0">
                <a:latin typeface="Times New Roman" panose="02020603050405020304" pitchFamily="18" charset="0"/>
                <a:cs typeface="Times New Roman" panose="02020603050405020304" pitchFamily="18" charset="0"/>
              </a:rPr>
              <a:t>, 1986 </a:t>
            </a:r>
            <a:r>
              <a:rPr lang="en-US" sz="1400" dirty="0" smtClean="0">
                <a:latin typeface="Times New Roman" panose="02020603050405020304" pitchFamily="18" charset="0"/>
                <a:cs typeface="Times New Roman" panose="02020603050405020304" pitchFamily="18" charset="0"/>
              </a:rPr>
              <a:t>[</a:t>
            </a:r>
            <a:r>
              <a:rPr lang="ru-RU" altLang="zh-CN" sz="1400" dirty="0" err="1"/>
              <a:t>Чэнь</a:t>
            </a:r>
            <a:r>
              <a:rPr lang="ru-RU" altLang="zh-CN" sz="1400" dirty="0"/>
              <a:t> </a:t>
            </a:r>
            <a:r>
              <a:rPr lang="ru-RU" altLang="zh-CN" sz="1400" dirty="0" err="1" smtClean="0"/>
              <a:t>Найсюн</a:t>
            </a:r>
            <a:r>
              <a:rPr lang="ru-RU" altLang="zh-CN" sz="1400" dirty="0" smtClean="0"/>
              <a:t>. Язык </a:t>
            </a:r>
            <a:r>
              <a:rPr lang="ru-RU" altLang="zh-CN" sz="1400" dirty="0" err="1" smtClean="0"/>
              <a:t>баоань</a:t>
            </a:r>
            <a:r>
              <a:rPr lang="ru-RU" altLang="zh-CN" sz="1400" dirty="0" smtClean="0"/>
              <a:t> и монгольский язык, изд-во </a:t>
            </a:r>
            <a:r>
              <a:rPr lang="ru-RU" sz="1400" dirty="0" err="1">
                <a:latin typeface="Times New Roman" panose="02020603050405020304" pitchFamily="18" charset="0"/>
                <a:cs typeface="Times New Roman" panose="02020603050405020304" pitchFamily="18" charset="0"/>
              </a:rPr>
              <a:t>Нэймэнгу</a:t>
            </a:r>
            <a:r>
              <a:rPr lang="en-US"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женьминь</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1986</a:t>
            </a:r>
            <a:r>
              <a:rPr lang="en-US" sz="1400" dirty="0" smtClean="0">
                <a:latin typeface="Times New Roman" panose="02020603050405020304" pitchFamily="18" charset="0"/>
                <a:cs typeface="Times New Roman" panose="02020603050405020304" pitchFamily="18" charset="0"/>
              </a:rPr>
              <a:t>]</a:t>
            </a:r>
            <a:br>
              <a:rPr lang="en-US" sz="1400" dirty="0" smtClean="0">
                <a:latin typeface="Times New Roman" panose="02020603050405020304" pitchFamily="18" charset="0"/>
                <a:cs typeface="Times New Roman" panose="02020603050405020304" pitchFamily="18" charset="0"/>
              </a:rPr>
            </a:br>
            <a:r>
              <a:rPr lang="zh-CN" altLang="en-US" sz="1400" dirty="0" smtClean="0">
                <a:latin typeface="Times New Roman" panose="02020603050405020304" pitchFamily="18" charset="0"/>
                <a:cs typeface="Times New Roman" panose="02020603050405020304" pitchFamily="18" charset="0"/>
              </a:rPr>
              <a:t>哈</a:t>
            </a:r>
            <a:r>
              <a:rPr lang="zh-CN" altLang="en-US" sz="1400" dirty="0">
                <a:latin typeface="Times New Roman" panose="02020603050405020304" pitchFamily="18" charset="0"/>
                <a:cs typeface="Times New Roman" panose="02020603050405020304" pitchFamily="18" charset="0"/>
              </a:rPr>
              <a:t>斯巴特尔</a:t>
            </a:r>
            <a:r>
              <a:rPr lang="en-US" altLang="zh-CN" sz="1400" dirty="0">
                <a:latin typeface="Times New Roman" panose="02020603050405020304" pitchFamily="18" charset="0"/>
                <a:cs typeface="Times New Roman" panose="02020603050405020304" pitchFamily="18" charset="0"/>
              </a:rPr>
              <a:t>. </a:t>
            </a:r>
            <a:r>
              <a:rPr lang="zh-CN" altLang="en-US" sz="1400" dirty="0">
                <a:latin typeface="Times New Roman" panose="02020603050405020304" pitchFamily="18" charset="0"/>
                <a:cs typeface="Times New Roman" panose="02020603050405020304" pitchFamily="18" charset="0"/>
              </a:rPr>
              <a:t>土族语词汇</a:t>
            </a:r>
            <a:r>
              <a:rPr lang="en-US" altLang="zh-CN" sz="1400" dirty="0">
                <a:latin typeface="Times New Roman" panose="02020603050405020304" pitchFamily="18" charset="0"/>
                <a:cs typeface="Times New Roman" panose="02020603050405020304" pitchFamily="18" charset="0"/>
              </a:rPr>
              <a:t>, </a:t>
            </a:r>
            <a:r>
              <a:rPr lang="zh-CN" altLang="en-US" sz="1400" dirty="0">
                <a:latin typeface="Times New Roman" panose="02020603050405020304" pitchFamily="18" charset="0"/>
                <a:cs typeface="Times New Roman" panose="02020603050405020304" pitchFamily="18" charset="0"/>
              </a:rPr>
              <a:t>内蒙古人民出版社</a:t>
            </a:r>
            <a:r>
              <a:rPr lang="en-US" altLang="zh-CN" sz="1400" dirty="0">
                <a:latin typeface="Times New Roman" panose="02020603050405020304" pitchFamily="18" charset="0"/>
                <a:cs typeface="Times New Roman" panose="02020603050405020304" pitchFamily="18" charset="0"/>
              </a:rPr>
              <a:t>, 1985 </a:t>
            </a:r>
            <a:r>
              <a:rPr lang="ru-RU" sz="1400" dirty="0" err="1">
                <a:latin typeface="Times New Roman" panose="02020603050405020304" pitchFamily="18" charset="0"/>
                <a:cs typeface="Times New Roman" panose="02020603050405020304" pitchFamily="18" charset="0"/>
              </a:rPr>
              <a:t>Хасыбатэ</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Туцзуюй</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цыхуэй</a:t>
            </a:r>
            <a:r>
              <a:rPr lang="ru-RU" sz="1400" dirty="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Нэймэнгу</a:t>
            </a:r>
            <a:r>
              <a:rPr lang="en-US"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женьминь</a:t>
            </a:r>
            <a:r>
              <a:rPr lang="ru-RU" sz="1400" dirty="0">
                <a:latin typeface="Times New Roman" panose="02020603050405020304" pitchFamily="18" charset="0"/>
                <a:cs typeface="Times New Roman" panose="02020603050405020304" pitchFamily="18" charset="0"/>
              </a:rPr>
              <a:t>, 1985 </a:t>
            </a:r>
            <a:r>
              <a:rPr lang="ru-RU" sz="1400" dirty="0" err="1">
                <a:latin typeface="Times New Roman" panose="02020603050405020304" pitchFamily="18" charset="0"/>
                <a:cs typeface="Times New Roman" panose="02020603050405020304" pitchFamily="18" charset="0"/>
              </a:rPr>
              <a:t>Хасбаатар</a:t>
            </a:r>
            <a:r>
              <a:rPr lang="ru-RU" sz="1400" dirty="0">
                <a:latin typeface="Times New Roman" panose="02020603050405020304" pitchFamily="18" charset="0"/>
                <a:cs typeface="Times New Roman" panose="02020603050405020304" pitchFamily="18" charset="0"/>
              </a:rPr>
              <a:t>. [Словарь языка ту, изд-во </a:t>
            </a:r>
            <a:r>
              <a:rPr lang="ru-RU" sz="1400" dirty="0" err="1">
                <a:latin typeface="Times New Roman" panose="02020603050405020304" pitchFamily="18" charset="0"/>
                <a:cs typeface="Times New Roman" panose="02020603050405020304" pitchFamily="18" charset="0"/>
              </a:rPr>
              <a:t>Нэймэнгу</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женьминь</a:t>
            </a:r>
            <a:r>
              <a:rPr lang="ru-RU" sz="1400" dirty="0">
                <a:latin typeface="Times New Roman" panose="02020603050405020304" pitchFamily="18" charset="0"/>
                <a:cs typeface="Times New Roman" panose="02020603050405020304" pitchFamily="18" charset="0"/>
              </a:rPr>
              <a:t>, 1985</a:t>
            </a:r>
            <a:r>
              <a:rPr lang="ru-RU" sz="1400" dirty="0" smtClean="0">
                <a:latin typeface="Times New Roman" panose="02020603050405020304" pitchFamily="18" charset="0"/>
                <a:cs typeface="Times New Roman" panose="02020603050405020304" pitchFamily="18" charset="0"/>
              </a:rPr>
              <a:t>]</a:t>
            </a:r>
            <a:r>
              <a:rPr lang="en-US" sz="1400" dirty="0" smtClean="0">
                <a:latin typeface="Times New Roman" panose="02020603050405020304" pitchFamily="18" charset="0"/>
                <a:cs typeface="Times New Roman" panose="02020603050405020304" pitchFamily="18" charset="0"/>
              </a:rPr>
              <a:t/>
            </a:r>
            <a:br>
              <a:rPr lang="en-US" sz="1400" dirty="0" smtClean="0">
                <a:latin typeface="Times New Roman" panose="02020603050405020304" pitchFamily="18" charset="0"/>
                <a:cs typeface="Times New Roman" panose="02020603050405020304" pitchFamily="18" charset="0"/>
              </a:rPr>
            </a:br>
            <a:r>
              <a:rPr lang="zh-CN" altLang="en-US" sz="1400" dirty="0">
                <a:latin typeface="Times New Roman" panose="02020603050405020304" pitchFamily="18" charset="0"/>
                <a:cs typeface="Times New Roman" panose="02020603050405020304" pitchFamily="18" charset="0"/>
              </a:rPr>
              <a:t>斯钦朝克图</a:t>
            </a:r>
            <a:r>
              <a:rPr lang="en-US" altLang="zh-CN" sz="1400" dirty="0">
                <a:latin typeface="Times New Roman" panose="02020603050405020304" pitchFamily="18" charset="0"/>
                <a:cs typeface="Times New Roman" panose="02020603050405020304" pitchFamily="18" charset="0"/>
              </a:rPr>
              <a:t>. </a:t>
            </a:r>
            <a:r>
              <a:rPr lang="zh-CN" altLang="en-US" sz="1400" dirty="0">
                <a:latin typeface="Times New Roman" panose="02020603050405020304" pitchFamily="18" charset="0"/>
                <a:cs typeface="Times New Roman" panose="02020603050405020304" pitchFamily="18" charset="0"/>
              </a:rPr>
              <a:t>康家语研究</a:t>
            </a:r>
            <a:r>
              <a:rPr lang="en-US" altLang="zh-CN" sz="1400" dirty="0">
                <a:latin typeface="Times New Roman" panose="02020603050405020304" pitchFamily="18" charset="0"/>
                <a:cs typeface="Times New Roman" panose="02020603050405020304" pitchFamily="18" charset="0"/>
              </a:rPr>
              <a:t>, </a:t>
            </a:r>
            <a:r>
              <a:rPr lang="zh-CN" altLang="en-US" sz="1400" dirty="0">
                <a:latin typeface="Times New Roman" panose="02020603050405020304" pitchFamily="18" charset="0"/>
                <a:cs typeface="Times New Roman" panose="02020603050405020304" pitchFamily="18" charset="0"/>
              </a:rPr>
              <a:t>上海远东出版社</a:t>
            </a:r>
            <a:r>
              <a:rPr lang="en-US" altLang="zh-CN" sz="1400" dirty="0">
                <a:latin typeface="Times New Roman" panose="02020603050405020304" pitchFamily="18" charset="0"/>
                <a:cs typeface="Times New Roman" panose="02020603050405020304" pitchFamily="18" charset="0"/>
              </a:rPr>
              <a:t>, 1999 </a:t>
            </a:r>
            <a:r>
              <a:rPr lang="ru-RU" sz="1400" dirty="0" err="1">
                <a:latin typeface="Times New Roman" panose="02020603050405020304" pitchFamily="18" charset="0"/>
                <a:cs typeface="Times New Roman" panose="02020603050405020304" pitchFamily="18" charset="0"/>
              </a:rPr>
              <a:t>Сыциньчаокэту</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Канцзяюй</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яньцзю</a:t>
            </a:r>
            <a:r>
              <a:rPr lang="ru-RU" sz="1400" dirty="0" smtClean="0">
                <a:latin typeface="Times New Roman" panose="02020603050405020304" pitchFamily="18" charset="0"/>
                <a:cs typeface="Times New Roman" panose="02020603050405020304" pitchFamily="18" charset="0"/>
              </a:rPr>
              <a:t>,</a:t>
            </a:r>
            <a:r>
              <a:rPr lang="en-US" sz="1400" dirty="0" smtClean="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Шанхай </a:t>
            </a:r>
            <a:r>
              <a:rPr lang="ru-RU" sz="1400" dirty="0" err="1">
                <a:latin typeface="Times New Roman" panose="02020603050405020304" pitchFamily="18" charset="0"/>
                <a:cs typeface="Times New Roman" panose="02020603050405020304" pitchFamily="18" charset="0"/>
              </a:rPr>
              <a:t>юаньдун</a:t>
            </a:r>
            <a:r>
              <a:rPr lang="ru-RU" sz="1400" dirty="0">
                <a:latin typeface="Times New Roman" panose="02020603050405020304" pitchFamily="18" charset="0"/>
                <a:cs typeface="Times New Roman" panose="02020603050405020304" pitchFamily="18" charset="0"/>
              </a:rPr>
              <a:t>, 1999 [</a:t>
            </a:r>
            <a:r>
              <a:rPr lang="en-US" sz="1400" dirty="0">
                <a:latin typeface="Times New Roman" panose="02020603050405020304" pitchFamily="18" charset="0"/>
                <a:cs typeface="Times New Roman" panose="02020603050405020304" pitchFamily="18" charset="0"/>
              </a:rPr>
              <a:t>C</a:t>
            </a:r>
            <a:r>
              <a:rPr lang="ru-RU" sz="1400" dirty="0" err="1">
                <a:latin typeface="Times New Roman" panose="02020603050405020304" pitchFamily="18" charset="0"/>
                <a:cs typeface="Times New Roman" panose="02020603050405020304" pitchFamily="18" charset="0"/>
              </a:rPr>
              <a:t>еченчогт</a:t>
            </a:r>
            <a:r>
              <a:rPr lang="ru-RU" sz="1400" dirty="0">
                <a:latin typeface="Times New Roman" panose="02020603050405020304" pitchFamily="18" charset="0"/>
                <a:cs typeface="Times New Roman" panose="02020603050405020304" pitchFamily="18" charset="0"/>
              </a:rPr>
              <a:t>. Исследование языка </a:t>
            </a:r>
            <a:r>
              <a:rPr lang="ru-RU" sz="1400" dirty="0" err="1">
                <a:latin typeface="Times New Roman" panose="02020603050405020304" pitchFamily="18" charset="0"/>
                <a:cs typeface="Times New Roman" panose="02020603050405020304" pitchFamily="18" charset="0"/>
              </a:rPr>
              <a:t>канцзя</a:t>
            </a:r>
            <a:r>
              <a:rPr lang="ru-RU" sz="1400" dirty="0">
                <a:latin typeface="Times New Roman" panose="02020603050405020304" pitchFamily="18" charset="0"/>
                <a:cs typeface="Times New Roman" panose="02020603050405020304" pitchFamily="18" charset="0"/>
              </a:rPr>
              <a:t>, изд-во Шанхай </a:t>
            </a:r>
            <a:r>
              <a:rPr lang="ru-RU" sz="1400" dirty="0" err="1">
                <a:latin typeface="Times New Roman" panose="02020603050405020304" pitchFamily="18" charset="0"/>
                <a:cs typeface="Times New Roman" panose="02020603050405020304" pitchFamily="18" charset="0"/>
              </a:rPr>
              <a:t>юаньдун</a:t>
            </a:r>
            <a:r>
              <a:rPr lang="ru-RU" sz="1400" dirty="0" smtClean="0">
                <a:latin typeface="Times New Roman" panose="02020603050405020304" pitchFamily="18" charset="0"/>
                <a:cs typeface="Times New Roman" panose="02020603050405020304" pitchFamily="18" charset="0"/>
              </a:rPr>
              <a:t>,</a:t>
            </a:r>
            <a:r>
              <a:rPr lang="en-US" sz="1400" dirty="0" smtClean="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1999</a:t>
            </a:r>
            <a:r>
              <a:rPr lang="ru-RU" sz="1400" dirty="0">
                <a:latin typeface="Times New Roman" panose="02020603050405020304" pitchFamily="18" charset="0"/>
                <a:cs typeface="Times New Roman" panose="02020603050405020304" pitchFamily="18" charset="0"/>
              </a:rPr>
              <a:t>]</a:t>
            </a:r>
            <a:r>
              <a:rPr lang="ru-RU" sz="1400" dirty="0" smtClean="0">
                <a:latin typeface="Times New Roman" panose="02020603050405020304" pitchFamily="18" charset="0"/>
                <a:cs typeface="Times New Roman" panose="02020603050405020304" pitchFamily="18" charset="0"/>
              </a:rPr>
              <a:t/>
            </a:r>
            <a:br>
              <a:rPr lang="ru-RU" sz="1400" dirty="0" smtClean="0">
                <a:latin typeface="Times New Roman" panose="02020603050405020304" pitchFamily="18" charset="0"/>
                <a:cs typeface="Times New Roman" panose="02020603050405020304" pitchFamily="18" charset="0"/>
              </a:rPr>
            </a:br>
            <a:r>
              <a:rPr lang="zh-CN" altLang="en-US" sz="1400" dirty="0">
                <a:latin typeface="Times New Roman" panose="02020603050405020304" pitchFamily="18" charset="0"/>
                <a:cs typeface="Times New Roman" panose="02020603050405020304" pitchFamily="18" charset="0"/>
              </a:rPr>
              <a:t>照那斯图</a:t>
            </a:r>
            <a:r>
              <a:rPr lang="en-US" altLang="zh-CN" sz="1400" dirty="0">
                <a:latin typeface="Times New Roman" panose="02020603050405020304" pitchFamily="18" charset="0"/>
                <a:cs typeface="Times New Roman" panose="02020603050405020304" pitchFamily="18" charset="0"/>
              </a:rPr>
              <a:t>. </a:t>
            </a:r>
            <a:r>
              <a:rPr lang="zh-CN" altLang="en-US" sz="1400" dirty="0">
                <a:latin typeface="Times New Roman" panose="02020603050405020304" pitchFamily="18" charset="0"/>
                <a:cs typeface="Times New Roman" panose="02020603050405020304" pitchFamily="18" charset="0"/>
              </a:rPr>
              <a:t>土族语简志，民族出版社</a:t>
            </a:r>
            <a:r>
              <a:rPr lang="en-US" altLang="zh-CN" sz="1400" dirty="0">
                <a:latin typeface="Times New Roman" panose="02020603050405020304" pitchFamily="18" charset="0"/>
                <a:cs typeface="Times New Roman" panose="02020603050405020304" pitchFamily="18" charset="0"/>
              </a:rPr>
              <a:t>, 1981 </a:t>
            </a:r>
            <a:r>
              <a:rPr lang="ru-RU" sz="1400" dirty="0" err="1">
                <a:latin typeface="Times New Roman" panose="02020603050405020304" pitchFamily="18" charset="0"/>
                <a:cs typeface="Times New Roman" panose="02020603050405020304" pitchFamily="18" charset="0"/>
              </a:rPr>
              <a:t>Чжаонасыту</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Туцзуюй</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цзяньчжи</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Миньцзу</a:t>
            </a: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dirty="0" err="1">
                <a:latin typeface="Times New Roman" panose="02020603050405020304" pitchFamily="18" charset="0"/>
                <a:cs typeface="Times New Roman" panose="02020603050405020304" pitchFamily="18" charset="0"/>
              </a:rPr>
              <a:t>чубаньшэ</a:t>
            </a:r>
            <a:r>
              <a:rPr lang="ru-RU" sz="1400" dirty="0">
                <a:latin typeface="Times New Roman" panose="02020603050405020304" pitchFamily="18" charset="0"/>
                <a:cs typeface="Times New Roman" panose="02020603050405020304" pitchFamily="18" charset="0"/>
              </a:rPr>
              <a:t>, 1981 [</a:t>
            </a:r>
            <a:r>
              <a:rPr lang="ru-RU" sz="1400" dirty="0" err="1">
                <a:latin typeface="Times New Roman" panose="02020603050405020304" pitchFamily="18" charset="0"/>
                <a:cs typeface="Times New Roman" panose="02020603050405020304" pitchFamily="18" charset="0"/>
              </a:rPr>
              <a:t>Чжаонасыту</a:t>
            </a:r>
            <a:r>
              <a:rPr lang="ru-RU" sz="1400" dirty="0">
                <a:latin typeface="Times New Roman" panose="02020603050405020304" pitchFamily="18" charset="0"/>
                <a:cs typeface="Times New Roman" panose="02020603050405020304" pitchFamily="18" charset="0"/>
              </a:rPr>
              <a:t>. Краткое описание языка народности ту, </a:t>
            </a:r>
            <a:r>
              <a:rPr lang="ru-RU" sz="1400" dirty="0" err="1">
                <a:latin typeface="Times New Roman" panose="02020603050405020304" pitchFamily="18" charset="0"/>
                <a:cs typeface="Times New Roman" panose="02020603050405020304" pitchFamily="18" charset="0"/>
              </a:rPr>
              <a:t>Миньцзу</a:t>
            </a:r>
            <a:r>
              <a:rPr lang="ru-RU" sz="1400" dirty="0">
                <a:latin typeface="Times New Roman" panose="02020603050405020304" pitchFamily="18" charset="0"/>
                <a:cs typeface="Times New Roman" panose="02020603050405020304" pitchFamily="18" charset="0"/>
              </a:rPr>
              <a:t>, 1981]</a:t>
            </a:r>
            <a:br>
              <a:rPr lang="ru-RU" sz="1400" dirty="0">
                <a:latin typeface="Times New Roman" panose="02020603050405020304" pitchFamily="18" charset="0"/>
                <a:cs typeface="Times New Roman" panose="02020603050405020304" pitchFamily="18" charset="0"/>
              </a:rPr>
            </a:br>
            <a:r>
              <a:rPr lang="zh-CN" altLang="en-US" sz="1400" dirty="0">
                <a:latin typeface="Times New Roman" panose="02020603050405020304" pitchFamily="18" charset="0"/>
                <a:cs typeface="Times New Roman" panose="02020603050405020304" pitchFamily="18" charset="0"/>
              </a:rPr>
              <a:t>照那斯图</a:t>
            </a:r>
            <a:r>
              <a:rPr lang="en-US" altLang="zh-CN" sz="1400" dirty="0">
                <a:latin typeface="Times New Roman" panose="02020603050405020304" pitchFamily="18" charset="0"/>
                <a:cs typeface="Times New Roman" panose="02020603050405020304" pitchFamily="18" charset="0"/>
              </a:rPr>
              <a:t>. </a:t>
            </a:r>
            <a:r>
              <a:rPr lang="zh-CN" altLang="en-US" sz="1400" dirty="0">
                <a:latin typeface="Times New Roman" panose="02020603050405020304" pitchFamily="18" charset="0"/>
                <a:cs typeface="Times New Roman" panose="02020603050405020304" pitchFamily="18" charset="0"/>
              </a:rPr>
              <a:t>东部裕固语简志</a:t>
            </a:r>
            <a:r>
              <a:rPr lang="en-US" altLang="zh-CN" sz="1400" dirty="0">
                <a:latin typeface="Times New Roman" panose="02020603050405020304" pitchFamily="18" charset="0"/>
                <a:cs typeface="Times New Roman" panose="02020603050405020304" pitchFamily="18" charset="0"/>
              </a:rPr>
              <a:t>, </a:t>
            </a:r>
            <a:r>
              <a:rPr lang="zh-CN" altLang="en-US" sz="1400" dirty="0">
                <a:latin typeface="Times New Roman" panose="02020603050405020304" pitchFamily="18" charset="0"/>
                <a:cs typeface="Times New Roman" panose="02020603050405020304" pitchFamily="18" charset="0"/>
              </a:rPr>
              <a:t>民族出版社 </a:t>
            </a:r>
            <a:r>
              <a:rPr lang="en-US" altLang="zh-CN" sz="1400" dirty="0">
                <a:latin typeface="Times New Roman" panose="02020603050405020304" pitchFamily="18" charset="0"/>
                <a:cs typeface="Times New Roman" panose="02020603050405020304" pitchFamily="18" charset="0"/>
              </a:rPr>
              <a:t>1981 </a:t>
            </a:r>
            <a:r>
              <a:rPr lang="ru-RU" sz="1400" dirty="0" err="1">
                <a:latin typeface="Times New Roman" panose="02020603050405020304" pitchFamily="18" charset="0"/>
                <a:cs typeface="Times New Roman" panose="02020603050405020304" pitchFamily="18" charset="0"/>
              </a:rPr>
              <a:t>Чжаонасыту</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Дунбуюйгуюй</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цзяньчжи</a:t>
            </a:r>
            <a:r>
              <a:rPr lang="ru-RU" sz="1400" dirty="0" smtClean="0">
                <a:latin typeface="Times New Roman" panose="02020603050405020304" pitchFamily="18" charset="0"/>
                <a:cs typeface="Times New Roman" panose="02020603050405020304" pitchFamily="18" charset="0"/>
              </a:rPr>
              <a:t>,</a:t>
            </a:r>
            <a:r>
              <a:rPr lang="en-US"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Миньцзу</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чубаньшэ</a:t>
            </a:r>
            <a:r>
              <a:rPr lang="ru-RU" sz="1400" dirty="0">
                <a:latin typeface="Times New Roman" panose="02020603050405020304" pitchFamily="18" charset="0"/>
                <a:cs typeface="Times New Roman" panose="02020603050405020304" pitchFamily="18" charset="0"/>
              </a:rPr>
              <a:t>, 1981 [</a:t>
            </a:r>
            <a:r>
              <a:rPr lang="ru-RU" sz="1400" dirty="0" err="1">
                <a:latin typeface="Times New Roman" panose="02020603050405020304" pitchFamily="18" charset="0"/>
                <a:cs typeface="Times New Roman" panose="02020603050405020304" pitchFamily="18" charset="0"/>
              </a:rPr>
              <a:t>Чжаонасыту</a:t>
            </a:r>
            <a:r>
              <a:rPr lang="ru-RU" sz="1400" dirty="0">
                <a:latin typeface="Times New Roman" panose="02020603050405020304" pitchFamily="18" charset="0"/>
                <a:cs typeface="Times New Roman" panose="02020603050405020304" pitchFamily="18" charset="0"/>
              </a:rPr>
              <a:t>. Краткое описание языка </a:t>
            </a:r>
            <a:r>
              <a:rPr lang="ru-RU" sz="1400" dirty="0" err="1">
                <a:latin typeface="Times New Roman" panose="02020603050405020304" pitchFamily="18" charset="0"/>
                <a:cs typeface="Times New Roman" panose="02020603050405020304" pitchFamily="18" charset="0"/>
              </a:rPr>
              <a:t>шираюгуров</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Миньцзу</a:t>
            </a:r>
            <a:r>
              <a:rPr lang="ru-RU" sz="1400" dirty="0" smtClean="0">
                <a:latin typeface="Times New Roman" panose="02020603050405020304" pitchFamily="18" charset="0"/>
                <a:cs typeface="Times New Roman" panose="02020603050405020304" pitchFamily="18" charset="0"/>
              </a:rPr>
              <a:t>,</a:t>
            </a:r>
            <a:r>
              <a:rPr lang="en-US" sz="1400" dirty="0" smtClean="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1981]</a:t>
            </a:r>
            <a:br>
              <a:rPr lang="ru-RU" sz="1400" dirty="0" smtClean="0">
                <a:latin typeface="Times New Roman" panose="02020603050405020304" pitchFamily="18" charset="0"/>
                <a:cs typeface="Times New Roman" panose="02020603050405020304" pitchFamily="18" charset="0"/>
              </a:rPr>
            </a:br>
            <a:r>
              <a:rPr lang="zh-CN" altLang="en-US" sz="1400" dirty="0"/>
              <a:t>照那斯图、李克</a:t>
            </a:r>
            <a:r>
              <a:rPr lang="zh-CN" altLang="en-US" sz="1400" dirty="0" smtClean="0"/>
              <a:t>郁</a:t>
            </a:r>
            <a:r>
              <a:rPr lang="ru-RU" altLang="zh-CN" sz="1400" dirty="0" smtClean="0"/>
              <a:t>. </a:t>
            </a:r>
            <a:r>
              <a:rPr lang="zh-CN" altLang="en-US" sz="1400" dirty="0" smtClean="0"/>
              <a:t>土</a:t>
            </a:r>
            <a:r>
              <a:rPr lang="zh-CN" altLang="en-US" sz="1400" dirty="0"/>
              <a:t>族语民和方言概</a:t>
            </a:r>
            <a:r>
              <a:rPr lang="zh-CN" altLang="en-US" sz="1400" dirty="0" smtClean="0"/>
              <a:t>述</a:t>
            </a:r>
            <a:r>
              <a:rPr lang="ru-RU" altLang="zh-CN" sz="1400" dirty="0" smtClean="0"/>
              <a:t> //</a:t>
            </a:r>
            <a:r>
              <a:rPr lang="en-US" altLang="zh-CN" sz="1400" dirty="0" smtClean="0"/>
              <a:t>《</a:t>
            </a:r>
            <a:r>
              <a:rPr lang="zh-CN" altLang="en-US" sz="1400" dirty="0"/>
              <a:t>蒙古语言文学</a:t>
            </a:r>
            <a:r>
              <a:rPr lang="en-US" altLang="zh-CN" sz="1400" dirty="0" smtClean="0"/>
              <a:t>》</a:t>
            </a:r>
            <a:r>
              <a:rPr lang="ru-RU" altLang="zh-CN" sz="1400" dirty="0" smtClean="0"/>
              <a:t>, 2,</a:t>
            </a:r>
            <a:r>
              <a:rPr lang="en-US" altLang="zh-CN" sz="1400" dirty="0" smtClean="0"/>
              <a:t> 1983</a:t>
            </a:r>
            <a:r>
              <a:rPr lang="ru-RU" altLang="zh-CN" sz="1400" dirty="0"/>
              <a:t>, </a:t>
            </a:r>
            <a:r>
              <a:rPr lang="ru-RU" altLang="zh-CN" sz="1400" dirty="0" smtClean="0"/>
              <a:t>458–87 </a:t>
            </a:r>
            <a:r>
              <a:rPr lang="ru-RU" sz="1400" dirty="0" err="1" smtClean="0">
                <a:latin typeface="Times New Roman" panose="02020603050405020304" pitchFamily="18" charset="0"/>
                <a:cs typeface="Times New Roman" panose="02020603050405020304" pitchFamily="18" charset="0"/>
              </a:rPr>
              <a:t>Чжаонасыту</a:t>
            </a:r>
            <a:r>
              <a:rPr lang="ru-RU" sz="1400" dirty="0" smtClean="0">
                <a:latin typeface="Times New Roman" panose="02020603050405020304" pitchFamily="18" charset="0"/>
                <a:cs typeface="Times New Roman" panose="02020603050405020304" pitchFamily="18" charset="0"/>
              </a:rPr>
              <a:t>, Ли </a:t>
            </a:r>
            <a:r>
              <a:rPr lang="ru-RU" sz="1400" dirty="0" err="1" smtClean="0">
                <a:latin typeface="Times New Roman" panose="02020603050405020304" pitchFamily="18" charset="0"/>
                <a:cs typeface="Times New Roman" panose="02020603050405020304" pitchFamily="18" charset="0"/>
              </a:rPr>
              <a:t>Кэюй</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Туцзуюй</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миньхэ</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фанъянь</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гайшу</a:t>
            </a:r>
            <a:r>
              <a:rPr lang="ru-RU" sz="1400" dirty="0" smtClean="0">
                <a:latin typeface="Times New Roman" panose="02020603050405020304" pitchFamily="18" charset="0"/>
                <a:cs typeface="Times New Roman" panose="02020603050405020304" pitchFamily="18" charset="0"/>
              </a:rPr>
              <a:t> // </a:t>
            </a:r>
            <a:r>
              <a:rPr lang="ru-RU" sz="1400" dirty="0" err="1" smtClean="0">
                <a:latin typeface="Times New Roman" panose="02020603050405020304" pitchFamily="18" charset="0"/>
                <a:cs typeface="Times New Roman" panose="02020603050405020304" pitchFamily="18" charset="0"/>
              </a:rPr>
              <a:t>Мэнгу</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юйянь</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вэньсюэ</a:t>
            </a:r>
            <a:r>
              <a:rPr lang="ru-RU" sz="1400" dirty="0" smtClean="0">
                <a:latin typeface="Times New Roman" panose="02020603050405020304" pitchFamily="18" charset="0"/>
                <a:cs typeface="Times New Roman" panose="02020603050405020304" pitchFamily="18" charset="0"/>
              </a:rPr>
              <a:t>, </a:t>
            </a:r>
            <a:r>
              <a:rPr lang="ru-RU" altLang="zh-CN" sz="1400" dirty="0"/>
              <a:t>2,</a:t>
            </a:r>
            <a:r>
              <a:rPr lang="en-US" altLang="zh-CN" sz="1400" dirty="0"/>
              <a:t> 1983</a:t>
            </a:r>
            <a:r>
              <a:rPr lang="ru-RU" altLang="zh-CN" sz="1400" dirty="0"/>
              <a:t>, 458–87 </a:t>
            </a:r>
            <a:r>
              <a:rPr lang="ru-RU" altLang="zh-CN" sz="1400" dirty="0" smtClean="0"/>
              <a:t> </a:t>
            </a:r>
            <a:r>
              <a:rPr lang="en-US" altLang="zh-CN" sz="1400" dirty="0" smtClean="0"/>
              <a:t>[</a:t>
            </a:r>
            <a:r>
              <a:rPr lang="ru-RU" altLang="zh-CN" sz="1400" dirty="0" smtClean="0"/>
              <a:t>Краткое описание диалекта </a:t>
            </a:r>
            <a:r>
              <a:rPr lang="ru-RU" altLang="zh-CN" sz="1400" dirty="0" err="1" smtClean="0"/>
              <a:t>миньхэ</a:t>
            </a:r>
            <a:r>
              <a:rPr lang="ru-RU" altLang="zh-CN" sz="1400" dirty="0" smtClean="0"/>
              <a:t> языка </a:t>
            </a:r>
            <a:r>
              <a:rPr lang="ru-RU" altLang="zh-CN" sz="1400" dirty="0" err="1" smtClean="0"/>
              <a:t>туцзу</a:t>
            </a:r>
            <a:r>
              <a:rPr lang="ru-RU" altLang="zh-CN" sz="1400" dirty="0" smtClean="0"/>
              <a:t> // </a:t>
            </a:r>
            <a:r>
              <a:rPr lang="ru-RU" sz="1400" dirty="0" err="1">
                <a:latin typeface="Times New Roman" panose="02020603050405020304" pitchFamily="18" charset="0"/>
                <a:cs typeface="Times New Roman" panose="02020603050405020304" pitchFamily="18" charset="0"/>
              </a:rPr>
              <a:t>Мэнгу</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юйянь</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вэньсюэ</a:t>
            </a:r>
            <a:r>
              <a:rPr lang="ru-RU" sz="1400" dirty="0">
                <a:latin typeface="Times New Roman" panose="02020603050405020304" pitchFamily="18" charset="0"/>
                <a:cs typeface="Times New Roman" panose="02020603050405020304" pitchFamily="18" charset="0"/>
              </a:rPr>
              <a:t>, </a:t>
            </a:r>
            <a:r>
              <a:rPr lang="ru-RU" altLang="zh-CN" sz="1400" dirty="0"/>
              <a:t>2,</a:t>
            </a:r>
            <a:r>
              <a:rPr lang="en-US" altLang="zh-CN" sz="1400" dirty="0"/>
              <a:t> 1983</a:t>
            </a:r>
            <a:r>
              <a:rPr lang="ru-RU" altLang="zh-CN" sz="1400" dirty="0"/>
              <a:t>, 458–87 </a:t>
            </a:r>
            <a:r>
              <a:rPr lang="en-US" altLang="zh-CN" sz="1400" dirty="0" smtClean="0"/>
              <a:t>]</a:t>
            </a:r>
            <a:r>
              <a:rPr lang="en-US" sz="1400" dirty="0"/>
              <a:t/>
            </a:r>
            <a:br>
              <a:rPr lang="en-US" sz="1400" dirty="0"/>
            </a:br>
            <a:endParaRPr lang="en-US" sz="1400" dirty="0">
              <a:latin typeface="Times New Roman" panose="02020603050405020304" pitchFamily="18" charset="0"/>
              <a:cs typeface="Times New Roman" panose="02020603050405020304" pitchFamily="18" charset="0"/>
            </a:endParaRPr>
          </a:p>
        </p:txBody>
      </p:sp>
      <p:sp>
        <p:nvSpPr>
          <p:cNvPr id="3" name="Текст 2"/>
          <p:cNvSpPr>
            <a:spLocks noGrp="1"/>
          </p:cNvSpPr>
          <p:nvPr>
            <p:ph type="body" idx="1"/>
          </p:nvPr>
        </p:nvSpPr>
        <p:spPr>
          <a:xfrm flipV="1">
            <a:off x="1303868" y="5875866"/>
            <a:ext cx="9592732" cy="489765"/>
          </a:xfrm>
        </p:spPr>
        <p:txBody>
          <a:bodyPr/>
          <a:lstStyle/>
          <a:p>
            <a:endParaRPr lang="en-US" dirty="0"/>
          </a:p>
        </p:txBody>
      </p:sp>
    </p:spTree>
    <p:extLst>
      <p:ext uri="{BB962C8B-B14F-4D97-AF65-F5344CB8AC3E}">
        <p14:creationId xmlns:p14="http://schemas.microsoft.com/office/powerpoint/2010/main" val="1127257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Спасибо за внимание!</a:t>
            </a:r>
            <a:endParaRPr lang="ru-RU" dirty="0"/>
          </a:p>
        </p:txBody>
      </p:sp>
      <p:sp>
        <p:nvSpPr>
          <p:cNvPr id="3" name="Текст 2"/>
          <p:cNvSpPr>
            <a:spLocks noGrp="1"/>
          </p:cNvSpPr>
          <p:nvPr>
            <p:ph type="body" idx="1"/>
          </p:nvPr>
        </p:nvSpPr>
        <p:spPr/>
        <p:txBody>
          <a:bodyPr/>
          <a:lstStyle/>
          <a:p>
            <a:endParaRPr lang="ru-RU"/>
          </a:p>
        </p:txBody>
      </p:sp>
    </p:spTree>
    <p:extLst>
      <p:ext uri="{BB962C8B-B14F-4D97-AF65-F5344CB8AC3E}">
        <p14:creationId xmlns:p14="http://schemas.microsoft.com/office/powerpoint/2010/main" val="27668493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07350" y="982132"/>
            <a:ext cx="6984650" cy="2954868"/>
          </a:xfrm>
        </p:spPr>
        <p:txBody>
          <a:bodyPr/>
          <a:lstStyle/>
          <a:p>
            <a:r>
              <a:rPr lang="tr-TR" dirty="0" smtClean="0"/>
              <a:t>Mangghuer vs Mongghul</a:t>
            </a:r>
            <a:r>
              <a:rPr lang="ru-RU" dirty="0" smtClean="0"/>
              <a:t> </a:t>
            </a:r>
            <a:r>
              <a:rPr lang="tr-TR" dirty="0" smtClean="0"/>
              <a:t>vs Mongghuor</a:t>
            </a:r>
            <a:br>
              <a:rPr lang="tr-TR" dirty="0" smtClean="0"/>
            </a:br>
            <a:r>
              <a:rPr lang="ru-RU" dirty="0" err="1" smtClean="0"/>
              <a:t>Минхэ</a:t>
            </a:r>
            <a:r>
              <a:rPr lang="ru-RU" dirty="0" smtClean="0"/>
              <a:t> </a:t>
            </a:r>
            <a:r>
              <a:rPr lang="tr-TR" dirty="0" smtClean="0"/>
              <a:t>vs </a:t>
            </a:r>
            <a:r>
              <a:rPr lang="ru-RU" dirty="0" err="1" smtClean="0"/>
              <a:t>Хуцзу</a:t>
            </a:r>
            <a:r>
              <a:rPr lang="ru-RU" dirty="0" smtClean="0"/>
              <a:t/>
            </a:r>
            <a:br>
              <a:rPr lang="ru-RU" dirty="0" smtClean="0"/>
            </a:br>
            <a:r>
              <a:rPr lang="tr-TR" dirty="0" smtClean="0"/>
              <a:t>Tuzuyu</a:t>
            </a:r>
            <a:br>
              <a:rPr lang="tr-TR" dirty="0" smtClean="0"/>
            </a:br>
            <a:r>
              <a:rPr lang="ru-RU" dirty="0" err="1" smtClean="0"/>
              <a:t>Монгорский</a:t>
            </a:r>
            <a:endParaRPr lang="ru-RU" dirty="0"/>
          </a:p>
        </p:txBody>
      </p:sp>
      <p:sp>
        <p:nvSpPr>
          <p:cNvPr id="3" name="Текст 2"/>
          <p:cNvSpPr>
            <a:spLocks noGrp="1"/>
          </p:cNvSpPr>
          <p:nvPr>
            <p:ph type="body"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744" y="-70244"/>
            <a:ext cx="4850606" cy="6858000"/>
          </a:xfrm>
          <a:prstGeom prst="rect">
            <a:avLst/>
          </a:prstGeom>
        </p:spPr>
      </p:pic>
    </p:spTree>
    <p:extLst>
      <p:ext uri="{BB962C8B-B14F-4D97-AF65-F5344CB8AC3E}">
        <p14:creationId xmlns:p14="http://schemas.microsoft.com/office/powerpoint/2010/main" val="9516899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dirty="0"/>
          </a:p>
        </p:txBody>
      </p:sp>
      <p:sp>
        <p:nvSpPr>
          <p:cNvPr id="3" name="Текст 2"/>
          <p:cNvSpPr>
            <a:spLocks noGrp="1"/>
          </p:cNvSpPr>
          <p:nvPr>
            <p:ph type="body" idx="1"/>
          </p:nvPr>
        </p:nvSpPr>
        <p:spPr/>
        <p:txBody>
          <a:bodyPr/>
          <a:lstStyle/>
          <a:p>
            <a:endParaRPr lang="en-US"/>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775453"/>
            <a:ext cx="9144000" cy="5111931"/>
          </a:xfrm>
        </p:spPr>
      </p:pic>
    </p:spTree>
    <p:extLst>
      <p:ext uri="{BB962C8B-B14F-4D97-AF65-F5344CB8AC3E}">
        <p14:creationId xmlns:p14="http://schemas.microsoft.com/office/powerpoint/2010/main" val="34583131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64253" y="128117"/>
            <a:ext cx="9592732" cy="1019196"/>
          </a:xfrm>
        </p:spPr>
        <p:txBody>
          <a:bodyPr>
            <a:normAutofit fontScale="90000"/>
          </a:bodyPr>
          <a:lstStyle/>
          <a:p>
            <a:r>
              <a:rPr lang="ru-RU" b="1" dirty="0" smtClean="0"/>
              <a:t>Языковые союзы</a:t>
            </a:r>
            <a:br>
              <a:rPr lang="ru-RU" b="1" dirty="0" smtClean="0"/>
            </a:br>
            <a:endParaRPr lang="ru-RU" b="1" dirty="0"/>
          </a:p>
        </p:txBody>
      </p:sp>
      <p:sp>
        <p:nvSpPr>
          <p:cNvPr id="3" name="Текст 2"/>
          <p:cNvSpPr>
            <a:spLocks noGrp="1"/>
          </p:cNvSpPr>
          <p:nvPr>
            <p:ph type="body" idx="1"/>
          </p:nvPr>
        </p:nvSpPr>
        <p:spPr>
          <a:xfrm>
            <a:off x="1303868" y="724619"/>
            <a:ext cx="9592732" cy="5796951"/>
          </a:xfrm>
        </p:spPr>
        <p:txBody>
          <a:bodyPr>
            <a:noAutofit/>
          </a:bodyPr>
          <a:lstStyle/>
          <a:p>
            <a:pPr marL="18288" algn="l"/>
            <a:endParaRPr lang="en-US" sz="1600" b="1" dirty="0" smtClean="0"/>
          </a:p>
          <a:p>
            <a:pPr marL="18288" algn="l"/>
            <a:endParaRPr lang="en-US" sz="1600" b="1" dirty="0"/>
          </a:p>
          <a:p>
            <a:pPr marL="18288" algn="l"/>
            <a:r>
              <a:rPr lang="ru-RU" sz="1600" b="1" dirty="0" smtClean="0"/>
              <a:t>14-15 </a:t>
            </a:r>
            <a:r>
              <a:rPr lang="ru-RU" sz="1600" b="1" dirty="0"/>
              <a:t>языковых идиомов вокруг озера Куку-нор.  Большие языки рядом, оказывающие дополнительное влияние: ойратский, казахский, стандартный мандаринский, стандартный тибетский (</a:t>
            </a:r>
            <a:r>
              <a:rPr lang="tr-TR" sz="1600" b="1" dirty="0"/>
              <a:t>Khams</a:t>
            </a:r>
            <a:r>
              <a:rPr lang="en-US" sz="1600" b="1" dirty="0"/>
              <a:t>)</a:t>
            </a:r>
          </a:p>
          <a:p>
            <a:pPr marL="475488" indent="-457200" algn="l">
              <a:buAutoNum type="arabicPeriod"/>
            </a:pPr>
            <a:r>
              <a:rPr lang="ru-RU" sz="1600" b="1" dirty="0" err="1" smtClean="0"/>
              <a:t>хошутский</a:t>
            </a:r>
            <a:r>
              <a:rPr lang="ru-RU" sz="1600" b="1" dirty="0" smtClean="0"/>
              <a:t>  </a:t>
            </a:r>
            <a:r>
              <a:rPr lang="ru-RU" sz="1600" b="1" dirty="0"/>
              <a:t>– </a:t>
            </a:r>
            <a:r>
              <a:rPr lang="ru-RU" sz="1600" b="1" dirty="0" err="1"/>
              <a:t>шира-югурский</a:t>
            </a:r>
            <a:r>
              <a:rPr lang="ru-RU" sz="1600" b="1" dirty="0"/>
              <a:t> </a:t>
            </a:r>
          </a:p>
          <a:p>
            <a:pPr marL="475488" indent="-457200" algn="l">
              <a:buAutoNum type="arabicPeriod"/>
            </a:pPr>
            <a:r>
              <a:rPr lang="ru-RU" sz="1600" b="1" dirty="0" err="1"/>
              <a:t>шира-югурский</a:t>
            </a:r>
            <a:r>
              <a:rPr lang="ru-RU" sz="1600" b="1" dirty="0"/>
              <a:t>  –  </a:t>
            </a:r>
            <a:r>
              <a:rPr lang="ru-RU" sz="1600" b="1" dirty="0" err="1"/>
              <a:t>сарыг-югурский</a:t>
            </a:r>
            <a:endParaRPr lang="ru-RU" sz="1600" b="1" dirty="0"/>
          </a:p>
          <a:p>
            <a:pPr marL="475488" indent="-457200" algn="l">
              <a:buAutoNum type="arabicPeriod"/>
            </a:pPr>
            <a:r>
              <a:rPr lang="ru-RU" sz="1600" b="1" dirty="0" err="1"/>
              <a:t>танван</a:t>
            </a:r>
            <a:r>
              <a:rPr lang="ru-RU" sz="1600" b="1" dirty="0"/>
              <a:t> – </a:t>
            </a:r>
            <a:r>
              <a:rPr lang="ru-RU" sz="1600" b="1" dirty="0" err="1"/>
              <a:t>дунсянский</a:t>
            </a:r>
            <a:endParaRPr lang="ru-RU" sz="1600" b="1" dirty="0"/>
          </a:p>
          <a:p>
            <a:pPr marL="475488" indent="-457200" algn="l">
              <a:buAutoNum type="arabicPeriod"/>
            </a:pPr>
            <a:r>
              <a:rPr lang="ru-RU" sz="1600" b="1" dirty="0" err="1"/>
              <a:t>ганьгоу</a:t>
            </a:r>
            <a:r>
              <a:rPr lang="ru-RU" sz="1600" b="1" dirty="0"/>
              <a:t> - </a:t>
            </a:r>
            <a:r>
              <a:rPr lang="ru-RU" sz="1600" b="1" dirty="0" err="1"/>
              <a:t>минхэ</a:t>
            </a:r>
            <a:endParaRPr lang="ru-RU" sz="1600" b="1" dirty="0"/>
          </a:p>
          <a:p>
            <a:pPr marL="475488" indent="-457200" algn="l">
              <a:buAutoNum type="arabicPeriod"/>
            </a:pPr>
            <a:r>
              <a:rPr lang="ru-RU" sz="1600" b="1" dirty="0" err="1"/>
              <a:t>шира-югурский</a:t>
            </a:r>
            <a:r>
              <a:rPr lang="ru-RU" sz="1600" b="1" dirty="0"/>
              <a:t> – </a:t>
            </a:r>
            <a:r>
              <a:rPr lang="ru-RU" sz="1600" b="1" dirty="0" err="1"/>
              <a:t>сарыг-югурский</a:t>
            </a:r>
            <a:r>
              <a:rPr lang="ru-RU" sz="1600" b="1" dirty="0"/>
              <a:t> – </a:t>
            </a:r>
            <a:r>
              <a:rPr lang="ru-RU" sz="1600" b="1" dirty="0" err="1"/>
              <a:t>амдо</a:t>
            </a:r>
            <a:r>
              <a:rPr lang="ru-RU" sz="1600" b="1" dirty="0"/>
              <a:t> – </a:t>
            </a:r>
            <a:r>
              <a:rPr lang="ru-RU" sz="1600" b="1" dirty="0" err="1"/>
              <a:t>монгорские</a:t>
            </a:r>
            <a:r>
              <a:rPr lang="ru-RU" sz="1600" b="1" dirty="0"/>
              <a:t> –</a:t>
            </a:r>
            <a:r>
              <a:rPr lang="ru-RU" sz="1600" b="1" dirty="0" err="1"/>
              <a:t>баоаньский</a:t>
            </a:r>
            <a:r>
              <a:rPr lang="ru-RU" sz="1600" b="1" dirty="0"/>
              <a:t> –</a:t>
            </a:r>
            <a:r>
              <a:rPr lang="ru-RU" sz="1600" b="1" dirty="0" err="1"/>
              <a:t>канцзя</a:t>
            </a:r>
            <a:r>
              <a:rPr lang="ru-RU" sz="1600" b="1" dirty="0"/>
              <a:t> – </a:t>
            </a:r>
            <a:r>
              <a:rPr lang="ru-RU" sz="1600" b="1" dirty="0" err="1"/>
              <a:t>дунсянский</a:t>
            </a:r>
            <a:r>
              <a:rPr lang="ru-RU" sz="1600" b="1" dirty="0"/>
              <a:t> - </a:t>
            </a:r>
            <a:r>
              <a:rPr lang="ru-RU" sz="1600" b="1" dirty="0" err="1"/>
              <a:t>саларский</a:t>
            </a:r>
            <a:endParaRPr lang="ru-RU" sz="1600" b="1" dirty="0"/>
          </a:p>
          <a:p>
            <a:pPr marL="475488" indent="-457200" algn="l">
              <a:buAutoNum type="arabicPeriod"/>
            </a:pPr>
            <a:r>
              <a:rPr lang="ru-RU" sz="1600" b="1" dirty="0" err="1"/>
              <a:t>утунь</a:t>
            </a:r>
            <a:r>
              <a:rPr lang="tr-TR" sz="1600" b="1" dirty="0"/>
              <a:t> </a:t>
            </a:r>
            <a:r>
              <a:rPr lang="en-US" sz="1600" b="1" dirty="0"/>
              <a:t>(</a:t>
            </a:r>
            <a:r>
              <a:rPr lang="ru-RU" sz="1600" b="1" dirty="0"/>
              <a:t>диалект северно-западного мандаринского) – </a:t>
            </a:r>
            <a:r>
              <a:rPr lang="ru-RU" sz="1600" b="1" dirty="0" err="1"/>
              <a:t>амдо</a:t>
            </a:r>
            <a:r>
              <a:rPr lang="ru-RU" sz="1600" b="1" dirty="0"/>
              <a:t>  – </a:t>
            </a:r>
            <a:r>
              <a:rPr lang="ru-RU" sz="1600" b="1" dirty="0" err="1"/>
              <a:t>цинхайский</a:t>
            </a:r>
            <a:r>
              <a:rPr lang="ru-RU" sz="1600" b="1" dirty="0"/>
              <a:t> диалект </a:t>
            </a:r>
            <a:r>
              <a:rPr lang="ru-RU" sz="1600" b="1" dirty="0" err="1"/>
              <a:t>баоаньского</a:t>
            </a:r>
            <a:r>
              <a:rPr lang="ru-RU" sz="1600" b="1" dirty="0"/>
              <a:t> </a:t>
            </a:r>
            <a:r>
              <a:rPr lang="en-US" sz="1600" b="1" dirty="0"/>
              <a:t> (</a:t>
            </a:r>
            <a:r>
              <a:rPr lang="ru-RU" sz="1600" b="1" dirty="0"/>
              <a:t>буддийская часть </a:t>
            </a:r>
            <a:r>
              <a:rPr lang="ru-RU" sz="1600" b="1" dirty="0" err="1"/>
              <a:t>баоаней</a:t>
            </a:r>
            <a:r>
              <a:rPr lang="ru-RU" sz="1600" b="1" dirty="0"/>
              <a:t>)</a:t>
            </a:r>
          </a:p>
          <a:p>
            <a:pPr marL="475488" indent="-457200" algn="l">
              <a:buAutoNum type="arabicPeriod"/>
            </a:pPr>
            <a:r>
              <a:rPr lang="ru-RU" sz="1600" b="1" dirty="0"/>
              <a:t>диалект </a:t>
            </a:r>
            <a:r>
              <a:rPr lang="ru-RU" sz="1600" b="1" dirty="0" err="1"/>
              <a:t>баоаней</a:t>
            </a:r>
            <a:r>
              <a:rPr lang="ru-RU" sz="1600" b="1" dirty="0"/>
              <a:t> </a:t>
            </a:r>
            <a:r>
              <a:rPr lang="ru-RU" sz="1600" b="1" dirty="0" err="1"/>
              <a:t>Ганьсу</a:t>
            </a:r>
            <a:r>
              <a:rPr lang="ru-RU" sz="1600" b="1" dirty="0"/>
              <a:t> – </a:t>
            </a:r>
            <a:r>
              <a:rPr lang="ru-RU" sz="1600" b="1" dirty="0" err="1"/>
              <a:t>канцзя</a:t>
            </a:r>
            <a:r>
              <a:rPr lang="ru-RU" sz="1600" b="1" dirty="0"/>
              <a:t>  - </a:t>
            </a:r>
            <a:r>
              <a:rPr lang="ru-RU" sz="1600" b="1" dirty="0" err="1"/>
              <a:t>дунсянский</a:t>
            </a:r>
            <a:r>
              <a:rPr lang="ru-RU" sz="1600" b="1" dirty="0"/>
              <a:t> - </a:t>
            </a:r>
            <a:r>
              <a:rPr lang="ru-RU" sz="1600" b="1" dirty="0" err="1"/>
              <a:t>саларский</a:t>
            </a:r>
            <a:endParaRPr lang="ru-RU" sz="1600" b="1" dirty="0"/>
          </a:p>
          <a:p>
            <a:pPr marL="475488" indent="-457200" algn="l">
              <a:buAutoNum type="arabicPeriod"/>
            </a:pPr>
            <a:r>
              <a:rPr lang="ru-RU" sz="1600" b="1" dirty="0" err="1"/>
              <a:t>баоаньский-дунсянский</a:t>
            </a:r>
            <a:r>
              <a:rPr lang="ru-RU" sz="1600" b="1" dirty="0"/>
              <a:t> –</a:t>
            </a:r>
            <a:r>
              <a:rPr lang="ru-RU" sz="1600" b="1" dirty="0" err="1"/>
              <a:t>канцзя</a:t>
            </a:r>
            <a:r>
              <a:rPr lang="ru-RU" sz="1600" b="1" dirty="0"/>
              <a:t> – </a:t>
            </a:r>
            <a:r>
              <a:rPr lang="ru-RU" sz="1600" b="1" dirty="0" err="1"/>
              <a:t>хуцзу</a:t>
            </a:r>
            <a:r>
              <a:rPr lang="ru-RU" sz="1600" b="1" dirty="0"/>
              <a:t> </a:t>
            </a:r>
            <a:r>
              <a:rPr lang="ru-RU" sz="1600" b="1" dirty="0" err="1"/>
              <a:t>монгорский</a:t>
            </a:r>
            <a:r>
              <a:rPr lang="ru-RU" sz="1600" b="1" dirty="0"/>
              <a:t> (но не </a:t>
            </a:r>
            <a:r>
              <a:rPr lang="ru-RU" sz="1600" b="1" dirty="0" err="1"/>
              <a:t>минхэ</a:t>
            </a:r>
            <a:r>
              <a:rPr lang="ru-RU" sz="1600" b="1" dirty="0"/>
              <a:t>)</a:t>
            </a:r>
          </a:p>
          <a:p>
            <a:pPr marL="475488" indent="-457200" algn="l">
              <a:buAutoNum type="arabicPeriod"/>
            </a:pPr>
            <a:endParaRPr lang="en-US" sz="1600" b="1" dirty="0"/>
          </a:p>
          <a:p>
            <a:pPr marL="18288" algn="l"/>
            <a:r>
              <a:rPr lang="ru-RU" sz="1600" b="1" dirty="0" err="1"/>
              <a:t>Лингва</a:t>
            </a:r>
            <a:r>
              <a:rPr lang="ru-RU" sz="1600" b="1" dirty="0"/>
              <a:t> франка в регионе:  </a:t>
            </a:r>
          </a:p>
          <a:p>
            <a:pPr marL="18288" algn="l"/>
            <a:r>
              <a:rPr lang="ru-RU" sz="1600" b="1" dirty="0"/>
              <a:t>а)  </a:t>
            </a:r>
            <a:r>
              <a:rPr lang="ru-RU" sz="1600" b="1" dirty="0" err="1"/>
              <a:t>Амдо</a:t>
            </a:r>
            <a:r>
              <a:rPr lang="ru-RU" sz="1600" b="1" dirty="0"/>
              <a:t> тибетский для буддистов: </a:t>
            </a:r>
            <a:r>
              <a:rPr lang="ru-RU" sz="1600" b="1" dirty="0" err="1"/>
              <a:t>шира-югуры</a:t>
            </a:r>
            <a:r>
              <a:rPr lang="ru-RU" sz="1600" b="1" dirty="0"/>
              <a:t>,  </a:t>
            </a:r>
            <a:r>
              <a:rPr lang="ru-RU" sz="1600" b="1" dirty="0" err="1"/>
              <a:t>сарыг-югуры</a:t>
            </a:r>
            <a:r>
              <a:rPr lang="ru-RU" sz="1600" b="1" dirty="0"/>
              <a:t>, </a:t>
            </a:r>
            <a:r>
              <a:rPr lang="ru-RU" sz="1600" b="1" dirty="0" err="1"/>
              <a:t>утунь</a:t>
            </a:r>
            <a:r>
              <a:rPr lang="ru-RU" sz="1600" b="1" dirty="0"/>
              <a:t>, </a:t>
            </a:r>
            <a:r>
              <a:rPr lang="ru-RU" sz="1600" b="1" dirty="0" err="1"/>
              <a:t>минхэ</a:t>
            </a:r>
            <a:r>
              <a:rPr lang="ru-RU" sz="1600" b="1" dirty="0"/>
              <a:t> и </a:t>
            </a:r>
            <a:r>
              <a:rPr lang="ru-RU" sz="1600" b="1" dirty="0" err="1"/>
              <a:t>баоани</a:t>
            </a:r>
            <a:r>
              <a:rPr lang="ru-RU" sz="1600" b="1" dirty="0"/>
              <a:t> </a:t>
            </a:r>
            <a:r>
              <a:rPr lang="ru-RU" sz="1600" b="1" dirty="0" err="1"/>
              <a:t>цинхая</a:t>
            </a:r>
            <a:endParaRPr lang="ru-RU" sz="1600" b="1" dirty="0"/>
          </a:p>
          <a:p>
            <a:pPr marL="18288" algn="l"/>
            <a:r>
              <a:rPr lang="ru-RU" sz="1600" b="1" dirty="0"/>
              <a:t>б) Северо-западный мандаринский для мусульман: </a:t>
            </a:r>
            <a:r>
              <a:rPr lang="ru-RU" sz="1600" b="1" dirty="0" err="1"/>
              <a:t>канцзя</a:t>
            </a:r>
            <a:r>
              <a:rPr lang="ru-RU" sz="1600" b="1" dirty="0"/>
              <a:t>, </a:t>
            </a:r>
            <a:r>
              <a:rPr lang="ru-RU" sz="1600" b="1" dirty="0" err="1"/>
              <a:t>салары</a:t>
            </a:r>
            <a:r>
              <a:rPr lang="ru-RU" sz="1600" b="1" dirty="0"/>
              <a:t>, </a:t>
            </a:r>
            <a:r>
              <a:rPr lang="ru-RU" sz="1600" b="1" dirty="0" err="1"/>
              <a:t>дунсяне</a:t>
            </a:r>
            <a:r>
              <a:rPr lang="ru-RU" sz="1600" b="1" dirty="0"/>
              <a:t>, </a:t>
            </a:r>
            <a:r>
              <a:rPr lang="ru-RU" sz="1600" b="1" dirty="0" err="1"/>
              <a:t>баоани</a:t>
            </a:r>
            <a:r>
              <a:rPr lang="ru-RU" sz="1600" b="1" dirty="0"/>
              <a:t> </a:t>
            </a:r>
            <a:r>
              <a:rPr lang="ru-RU" sz="1600" b="1" dirty="0" err="1"/>
              <a:t>Ганьсу</a:t>
            </a:r>
            <a:r>
              <a:rPr lang="ru-RU" sz="1600" b="1" dirty="0"/>
              <a:t>  (а также для буддистов </a:t>
            </a:r>
            <a:r>
              <a:rPr lang="ru-RU" sz="1600" b="1" dirty="0" err="1"/>
              <a:t>монгор</a:t>
            </a:r>
            <a:r>
              <a:rPr lang="ru-RU" sz="1600" b="1" dirty="0"/>
              <a:t> уездов </a:t>
            </a:r>
            <a:r>
              <a:rPr lang="ru-RU" sz="1600" b="1" dirty="0" err="1"/>
              <a:t>Хучжу</a:t>
            </a:r>
            <a:r>
              <a:rPr lang="ru-RU" sz="1600" b="1" dirty="0"/>
              <a:t> и </a:t>
            </a:r>
            <a:r>
              <a:rPr lang="ru-RU" sz="1600" b="1" dirty="0" err="1"/>
              <a:t>Миньхэ</a:t>
            </a:r>
            <a:r>
              <a:rPr lang="ru-RU" sz="1600" b="1" dirty="0"/>
              <a:t>)</a:t>
            </a:r>
          </a:p>
          <a:p>
            <a:pPr algn="l"/>
            <a:endParaRPr lang="ru-RU" sz="1600" b="1" dirty="0"/>
          </a:p>
        </p:txBody>
      </p:sp>
    </p:spTree>
    <p:extLst>
      <p:ext uri="{BB962C8B-B14F-4D97-AF65-F5344CB8AC3E}">
        <p14:creationId xmlns:p14="http://schemas.microsoft.com/office/powerpoint/2010/main" val="12051547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96334" y="982132"/>
            <a:ext cx="2900265" cy="2954868"/>
          </a:xfrm>
        </p:spPr>
        <p:txBody>
          <a:bodyPr/>
          <a:lstStyle/>
          <a:p>
            <a:r>
              <a:rPr lang="ru-RU" dirty="0" smtClean="0"/>
              <a:t>                   </a:t>
            </a:r>
            <a:endParaRPr lang="ru-RU" dirty="0"/>
          </a:p>
        </p:txBody>
      </p:sp>
      <p:sp>
        <p:nvSpPr>
          <p:cNvPr id="3" name="Текст 2"/>
          <p:cNvSpPr>
            <a:spLocks noGrp="1"/>
          </p:cNvSpPr>
          <p:nvPr>
            <p:ph type="body" idx="1"/>
          </p:nvPr>
        </p:nvSpPr>
        <p:spPr>
          <a:xfrm>
            <a:off x="531845" y="4343399"/>
            <a:ext cx="10364755" cy="2436963"/>
          </a:xfrm>
        </p:spPr>
        <p:txBody>
          <a:bodyPr>
            <a:normAutofit/>
          </a:bodyPr>
          <a:lstStyle/>
          <a:p>
            <a:endParaRPr lang="en-US" dirty="0" smtClean="0"/>
          </a:p>
          <a:p>
            <a:endParaRPr lang="en-US" dirty="0"/>
          </a:p>
          <a:p>
            <a:r>
              <a:rPr lang="ru-RU" sz="2200" dirty="0" smtClean="0"/>
              <a:t>Дерево </a:t>
            </a:r>
            <a:r>
              <a:rPr lang="ru-RU" sz="2200" dirty="0" err="1" smtClean="0"/>
              <a:t>монгорских</a:t>
            </a:r>
            <a:r>
              <a:rPr lang="ru-RU" sz="2200" dirty="0" smtClean="0"/>
              <a:t> идиомов (по </a:t>
            </a:r>
            <a:r>
              <a:rPr lang="en-US" sz="2200" dirty="0" err="1" smtClean="0"/>
              <a:t>Faehndrich</a:t>
            </a:r>
            <a:r>
              <a:rPr lang="en-US" sz="2200" dirty="0" smtClean="0"/>
              <a:t> B. R. M.)</a:t>
            </a:r>
            <a:endParaRPr lang="ru-RU" sz="22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02" y="202360"/>
            <a:ext cx="7687748" cy="4953691"/>
          </a:xfrm>
          <a:prstGeom prst="rect">
            <a:avLst/>
          </a:prstGeom>
        </p:spPr>
      </p:pic>
    </p:spTree>
    <p:extLst>
      <p:ext uri="{BB962C8B-B14F-4D97-AF65-F5344CB8AC3E}">
        <p14:creationId xmlns:p14="http://schemas.microsoft.com/office/powerpoint/2010/main" val="35745325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03868" y="56236"/>
            <a:ext cx="9592732" cy="685636"/>
          </a:xfrm>
        </p:spPr>
        <p:txBody>
          <a:bodyPr>
            <a:normAutofit/>
          </a:bodyPr>
          <a:lstStyle/>
          <a:p>
            <a:r>
              <a:rPr lang="ru-RU" b="1" dirty="0" smtClean="0"/>
              <a:t>Классификация</a:t>
            </a:r>
            <a:r>
              <a:rPr lang="en-US" b="1" dirty="0" smtClean="0"/>
              <a:t> (</a:t>
            </a:r>
            <a:r>
              <a:rPr lang="ru-RU" dirty="0" smtClean="0"/>
              <a:t>Грунтов </a:t>
            </a:r>
            <a:r>
              <a:rPr lang="ru-RU" dirty="0"/>
              <a:t>Мазо </a:t>
            </a:r>
            <a:r>
              <a:rPr lang="ru-RU" dirty="0" smtClean="0"/>
              <a:t>2015</a:t>
            </a:r>
            <a:r>
              <a:rPr lang="en-US" dirty="0" smtClean="0"/>
              <a:t>)</a:t>
            </a:r>
            <a:endParaRPr lang="ru-RU" b="1" dirty="0"/>
          </a:p>
        </p:txBody>
      </p:sp>
      <p:pic>
        <p:nvPicPr>
          <p:cNvPr id="4" name="Рисунок 3"/>
          <p:cNvPicPr>
            <a:picLocks noChangeAspect="1"/>
          </p:cNvPicPr>
          <p:nvPr/>
        </p:nvPicPr>
        <p:blipFill>
          <a:blip r:embed="rId2"/>
          <a:stretch>
            <a:fillRect/>
          </a:stretch>
        </p:blipFill>
        <p:spPr>
          <a:xfrm>
            <a:off x="0" y="610243"/>
            <a:ext cx="12192000" cy="6247757"/>
          </a:xfrm>
          <a:prstGeom prst="rect">
            <a:avLst/>
          </a:prstGeom>
        </p:spPr>
      </p:pic>
      <p:sp>
        <p:nvSpPr>
          <p:cNvPr id="3" name="Текст 2"/>
          <p:cNvSpPr>
            <a:spLocks noGrp="1"/>
          </p:cNvSpPr>
          <p:nvPr>
            <p:ph type="body" idx="1"/>
          </p:nvPr>
        </p:nvSpPr>
        <p:spPr>
          <a:xfrm>
            <a:off x="1303868" y="1406107"/>
            <a:ext cx="9592732" cy="4469760"/>
          </a:xfrm>
        </p:spPr>
        <p:txBody>
          <a:bodyPr>
            <a:normAutofit/>
          </a:bodyPr>
          <a:lstStyle/>
          <a:p>
            <a:endParaRPr lang="ru-RU" dirty="0"/>
          </a:p>
        </p:txBody>
      </p:sp>
    </p:spTree>
    <p:extLst>
      <p:ext uri="{BB962C8B-B14F-4D97-AF65-F5344CB8AC3E}">
        <p14:creationId xmlns:p14="http://schemas.microsoft.com/office/powerpoint/2010/main" val="3320350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2880" y="499053"/>
            <a:ext cx="9592732" cy="1243483"/>
          </a:xfrm>
        </p:spPr>
        <p:txBody>
          <a:bodyPr/>
          <a:lstStyle/>
          <a:p>
            <a:r>
              <a:rPr lang="ru-RU" dirty="0" smtClean="0"/>
              <a:t>Чем </a:t>
            </a:r>
            <a:r>
              <a:rPr lang="ru-RU" dirty="0" err="1" smtClean="0"/>
              <a:t>минхэ</a:t>
            </a:r>
            <a:r>
              <a:rPr lang="ru-RU" dirty="0" smtClean="0"/>
              <a:t> и </a:t>
            </a:r>
            <a:r>
              <a:rPr lang="ru-RU" dirty="0" err="1" smtClean="0"/>
              <a:t>хуцзу</a:t>
            </a:r>
            <a:r>
              <a:rPr lang="ru-RU" dirty="0" smtClean="0"/>
              <a:t> отличаются от прочих монгольских языков</a:t>
            </a:r>
            <a:r>
              <a:rPr lang="en-US" dirty="0" smtClean="0"/>
              <a:t> (</a:t>
            </a:r>
            <a:r>
              <a:rPr lang="ru-RU" dirty="0" smtClean="0"/>
              <a:t>в том числе от других </a:t>
            </a:r>
            <a:r>
              <a:rPr lang="ru-RU" dirty="0" err="1" smtClean="0"/>
              <a:t>широнгольских</a:t>
            </a:r>
            <a:r>
              <a:rPr lang="ru-RU" dirty="0" smtClean="0"/>
              <a:t>):</a:t>
            </a:r>
            <a:endParaRPr lang="ru-RU" dirty="0"/>
          </a:p>
        </p:txBody>
      </p:sp>
      <p:sp>
        <p:nvSpPr>
          <p:cNvPr id="3" name="Текст 2"/>
          <p:cNvSpPr>
            <a:spLocks noGrp="1"/>
          </p:cNvSpPr>
          <p:nvPr>
            <p:ph type="body" idx="1"/>
          </p:nvPr>
        </p:nvSpPr>
        <p:spPr>
          <a:xfrm>
            <a:off x="1260736" y="1871932"/>
            <a:ext cx="9592732" cy="4770408"/>
          </a:xfrm>
        </p:spPr>
        <p:txBody>
          <a:bodyPr/>
          <a:lstStyle/>
          <a:p>
            <a:pPr algn="l"/>
            <a:r>
              <a:rPr lang="ru-RU" dirty="0" smtClean="0"/>
              <a:t>1.</a:t>
            </a:r>
            <a:r>
              <a:rPr lang="en-US" dirty="0" smtClean="0"/>
              <a:t> </a:t>
            </a:r>
            <a:r>
              <a:rPr lang="ru-RU" dirty="0" smtClean="0"/>
              <a:t>Лексика: Значительные сближения в лексике (</a:t>
            </a:r>
            <a:r>
              <a:rPr lang="en-US" dirty="0" smtClean="0"/>
              <a:t>98</a:t>
            </a:r>
            <a:r>
              <a:rPr lang="ru-RU" dirty="0" smtClean="0"/>
              <a:t>% в 100-словнике (Грунтов Мазо 2015); 0.81% по 250 словнику, </a:t>
            </a:r>
            <a:r>
              <a:rPr lang="ru-RU" dirty="0"/>
              <a:t>0.76% по </a:t>
            </a:r>
            <a:r>
              <a:rPr lang="ru-RU" dirty="0" smtClean="0"/>
              <a:t>250 словнику с выкидыванием заимствований), что значительно больше, чем доля совпадений с любым другим языком.</a:t>
            </a:r>
          </a:p>
          <a:p>
            <a:pPr algn="l"/>
            <a:r>
              <a:rPr lang="ru-RU" dirty="0" smtClean="0"/>
              <a:t>2. Фонетика: </a:t>
            </a:r>
          </a:p>
          <a:p>
            <a:pPr algn="l"/>
            <a:r>
              <a:rPr lang="ru-RU" dirty="0" smtClean="0"/>
              <a:t>переход </a:t>
            </a:r>
            <a:r>
              <a:rPr lang="en-US" dirty="0"/>
              <a:t>*</a:t>
            </a:r>
            <a:r>
              <a:rPr lang="en-US" dirty="0" err="1"/>
              <a:t>kï</a:t>
            </a:r>
            <a:r>
              <a:rPr lang="en-US" dirty="0"/>
              <a:t>-/*</a:t>
            </a:r>
            <a:r>
              <a:rPr lang="en-US" dirty="0" err="1" smtClean="0"/>
              <a:t>ki</a:t>
            </a:r>
            <a:r>
              <a:rPr lang="en-US" dirty="0" smtClean="0"/>
              <a:t>-</a:t>
            </a:r>
            <a:r>
              <a:rPr lang="ru-RU" dirty="0"/>
              <a:t> </a:t>
            </a:r>
            <a:r>
              <a:rPr lang="ru-RU" dirty="0" smtClean="0"/>
              <a:t>в </a:t>
            </a:r>
            <a:r>
              <a:rPr lang="en-US" dirty="0"/>
              <a:t> </a:t>
            </a:r>
            <a:r>
              <a:rPr lang="en-US" dirty="0" smtClean="0"/>
              <a:t>ć</a:t>
            </a:r>
            <a:r>
              <a:rPr lang="tr-TR" dirty="0" smtClean="0"/>
              <a:t>i</a:t>
            </a:r>
            <a:r>
              <a:rPr lang="en-US" dirty="0" smtClean="0"/>
              <a:t>; </a:t>
            </a:r>
            <a:endParaRPr lang="ru-RU" dirty="0" smtClean="0"/>
          </a:p>
          <a:p>
            <a:pPr algn="l"/>
            <a:r>
              <a:rPr lang="ru-RU" dirty="0" smtClean="0"/>
              <a:t>систематический переход аспирации с серединного согласного на начало слова с ослаблением срединного согласного; </a:t>
            </a:r>
          </a:p>
          <a:p>
            <a:pPr algn="l"/>
            <a:r>
              <a:rPr lang="ru-RU" dirty="0" smtClean="0"/>
              <a:t>3. Грамматика: </a:t>
            </a:r>
          </a:p>
          <a:p>
            <a:pPr algn="l"/>
            <a:r>
              <a:rPr lang="ru-RU" dirty="0" smtClean="0"/>
              <a:t>особый директивный падеж </a:t>
            </a:r>
            <a:r>
              <a:rPr lang="ru-RU" dirty="0" err="1"/>
              <a:t>ǯi</a:t>
            </a:r>
            <a:r>
              <a:rPr lang="ru-RU" dirty="0"/>
              <a:t>, </a:t>
            </a:r>
            <a:r>
              <a:rPr lang="ru-RU" dirty="0" err="1" smtClean="0"/>
              <a:t>ǯiǯi</a:t>
            </a:r>
            <a:r>
              <a:rPr lang="ru-RU" dirty="0" smtClean="0"/>
              <a:t> (</a:t>
            </a:r>
            <a:r>
              <a:rPr lang="ru-RU" dirty="0" err="1" smtClean="0"/>
              <a:t>грамматикализация</a:t>
            </a:r>
            <a:r>
              <a:rPr lang="ru-RU" dirty="0" smtClean="0"/>
              <a:t> от глагола *</a:t>
            </a:r>
            <a:r>
              <a:rPr lang="tr-TR" dirty="0" smtClean="0"/>
              <a:t>ü</a:t>
            </a:r>
            <a:r>
              <a:rPr lang="ru-RU" dirty="0" smtClean="0"/>
              <a:t>ǯ</a:t>
            </a:r>
            <a:r>
              <a:rPr lang="en-US" dirty="0" smtClean="0"/>
              <a:t>e-</a:t>
            </a:r>
            <a:r>
              <a:rPr lang="ru-RU" dirty="0" smtClean="0"/>
              <a:t> </a:t>
            </a:r>
            <a:r>
              <a:rPr lang="en-US" dirty="0" smtClean="0"/>
              <a:t>‘</a:t>
            </a:r>
            <a:r>
              <a:rPr lang="ru-RU" dirty="0" smtClean="0"/>
              <a:t>смотреть</a:t>
            </a:r>
            <a:r>
              <a:rPr lang="en-US" dirty="0" smtClean="0"/>
              <a:t>’</a:t>
            </a:r>
            <a:r>
              <a:rPr lang="ru-RU" dirty="0" smtClean="0"/>
              <a:t>)</a:t>
            </a:r>
            <a:r>
              <a:rPr lang="en-US" dirty="0" smtClean="0"/>
              <a:t>.</a:t>
            </a:r>
          </a:p>
          <a:p>
            <a:pPr algn="l"/>
            <a:r>
              <a:rPr lang="ru-RU" dirty="0" smtClean="0"/>
              <a:t>последовательное различение </a:t>
            </a:r>
            <a:r>
              <a:rPr lang="ru-RU" dirty="0" err="1" smtClean="0"/>
              <a:t>эвиденциальных</a:t>
            </a:r>
            <a:r>
              <a:rPr lang="ru-RU" dirty="0" smtClean="0"/>
              <a:t> показателей</a:t>
            </a:r>
            <a:r>
              <a:rPr lang="en-US" dirty="0" smtClean="0"/>
              <a:t> (</a:t>
            </a:r>
            <a:r>
              <a:rPr lang="ru-RU" dirty="0" smtClean="0"/>
              <a:t>но + </a:t>
            </a:r>
            <a:r>
              <a:rPr lang="ru-RU" dirty="0" err="1" smtClean="0"/>
              <a:t>баоаньский</a:t>
            </a:r>
            <a:r>
              <a:rPr lang="ru-RU" dirty="0" smtClean="0"/>
              <a:t>)</a:t>
            </a:r>
          </a:p>
          <a:p>
            <a:pPr algn="l"/>
            <a:r>
              <a:rPr lang="ru-RU" dirty="0" smtClean="0"/>
              <a:t>большое количество вспомогательных глаголов для обозначения направления движения</a:t>
            </a:r>
          </a:p>
        </p:txBody>
      </p:sp>
    </p:spTree>
    <p:extLst>
      <p:ext uri="{BB962C8B-B14F-4D97-AF65-F5344CB8AC3E}">
        <p14:creationId xmlns:p14="http://schemas.microsoft.com/office/powerpoint/2010/main" val="20071566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28252" y="-343748"/>
            <a:ext cx="9592732" cy="1338374"/>
          </a:xfrm>
        </p:spPr>
        <p:txBody>
          <a:bodyPr/>
          <a:lstStyle/>
          <a:p>
            <a:r>
              <a:rPr lang="ru-RU" dirty="0" smtClean="0"/>
              <a:t>Различия между </a:t>
            </a:r>
            <a:r>
              <a:rPr lang="ru-RU" dirty="0" err="1" smtClean="0"/>
              <a:t>минхэ</a:t>
            </a:r>
            <a:r>
              <a:rPr lang="ru-RU" dirty="0" smtClean="0"/>
              <a:t> и </a:t>
            </a:r>
            <a:r>
              <a:rPr lang="ru-RU" dirty="0" err="1" smtClean="0"/>
              <a:t>хуцзу</a:t>
            </a:r>
            <a:r>
              <a:rPr lang="ru-RU" dirty="0" smtClean="0"/>
              <a:t>. Фонетика</a:t>
            </a:r>
            <a:endParaRPr lang="ru-RU" dirty="0"/>
          </a:p>
        </p:txBody>
      </p:sp>
      <p:sp>
        <p:nvSpPr>
          <p:cNvPr id="3" name="Текст 2"/>
          <p:cNvSpPr>
            <a:spLocks noGrp="1"/>
          </p:cNvSpPr>
          <p:nvPr>
            <p:ph type="body" idx="1"/>
          </p:nvPr>
        </p:nvSpPr>
        <p:spPr>
          <a:xfrm>
            <a:off x="1303868" y="676656"/>
            <a:ext cx="9592732" cy="5199211"/>
          </a:xfrm>
        </p:spPr>
        <p:txBody>
          <a:bodyPr/>
          <a:lstStyle/>
          <a:p>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23172659"/>
              </p:ext>
            </p:extLst>
          </p:nvPr>
        </p:nvGraphicFramePr>
        <p:xfrm>
          <a:off x="363898" y="573212"/>
          <a:ext cx="11521440" cy="6168872"/>
        </p:xfrm>
        <a:graphic>
          <a:graphicData uri="http://schemas.openxmlformats.org/drawingml/2006/table">
            <a:tbl>
              <a:tblPr firstRow="1" bandRow="1">
                <a:tableStyleId>{93296810-A885-4BE3-A3E7-6D5BEEA58F35}</a:tableStyleId>
              </a:tblPr>
              <a:tblGrid>
                <a:gridCol w="3703111"/>
                <a:gridCol w="3703111"/>
                <a:gridCol w="4115218"/>
              </a:tblGrid>
              <a:tr h="471323">
                <a:tc>
                  <a:txBody>
                    <a:bodyPr/>
                    <a:lstStyle/>
                    <a:p>
                      <a:pPr algn="ctr"/>
                      <a:endParaRPr lang="ru-RU" sz="1800" dirty="0"/>
                    </a:p>
                  </a:txBody>
                  <a:tcPr/>
                </a:tc>
                <a:tc>
                  <a:txBody>
                    <a:bodyPr/>
                    <a:lstStyle/>
                    <a:p>
                      <a:pPr algn="ctr"/>
                      <a:r>
                        <a:rPr lang="ru-RU" sz="1800" dirty="0" err="1" smtClean="0"/>
                        <a:t>Минхэ</a:t>
                      </a:r>
                      <a:endParaRPr lang="ru-RU" sz="1800" dirty="0"/>
                    </a:p>
                  </a:txBody>
                  <a:tcPr/>
                </a:tc>
                <a:tc>
                  <a:txBody>
                    <a:bodyPr/>
                    <a:lstStyle/>
                    <a:p>
                      <a:pPr algn="ctr"/>
                      <a:r>
                        <a:rPr lang="ru-RU" sz="1800" dirty="0" err="1" smtClean="0"/>
                        <a:t>Хуцзу</a:t>
                      </a:r>
                      <a:endParaRPr lang="ru-RU" sz="1800" dirty="0"/>
                    </a:p>
                  </a:txBody>
                  <a:tcPr/>
                </a:tc>
              </a:tr>
              <a:tr h="371167">
                <a:tc>
                  <a:txBody>
                    <a:bodyPr/>
                    <a:lstStyle/>
                    <a:p>
                      <a:pPr algn="ctr"/>
                      <a:r>
                        <a:rPr lang="ru-RU" sz="1800" dirty="0" smtClean="0"/>
                        <a:t>Долгота гласных</a:t>
                      </a:r>
                      <a:endParaRPr lang="ru-RU" sz="1800" dirty="0"/>
                    </a:p>
                  </a:txBody>
                  <a:tcPr/>
                </a:tc>
                <a:tc>
                  <a:txBody>
                    <a:bodyPr/>
                    <a:lstStyle/>
                    <a:p>
                      <a:pPr algn="ctr"/>
                      <a:r>
                        <a:rPr lang="ru-RU" sz="1800" dirty="0" smtClean="0"/>
                        <a:t>- (но есть в </a:t>
                      </a:r>
                      <a:r>
                        <a:rPr lang="en-US" sz="1800" dirty="0" err="1" smtClean="0"/>
                        <a:t>Čenggeltei</a:t>
                      </a:r>
                      <a:r>
                        <a:rPr lang="ru-RU" sz="1800" dirty="0" smtClean="0"/>
                        <a:t> 1986</a:t>
                      </a:r>
                      <a:r>
                        <a:rPr lang="ru-RU" sz="1800" baseline="0" dirty="0" smtClean="0"/>
                        <a:t>)</a:t>
                      </a:r>
                      <a:endParaRPr lang="ru-RU" sz="1800" dirty="0"/>
                    </a:p>
                  </a:txBody>
                  <a:tcPr/>
                </a:tc>
                <a:tc>
                  <a:txBody>
                    <a:bodyPr/>
                    <a:lstStyle/>
                    <a:p>
                      <a:pPr algn="ctr"/>
                      <a:r>
                        <a:rPr lang="ru-RU" sz="1800" dirty="0" smtClean="0"/>
                        <a:t>+</a:t>
                      </a:r>
                      <a:endParaRPr lang="ru-RU" sz="1800" dirty="0"/>
                    </a:p>
                  </a:txBody>
                  <a:tcPr/>
                </a:tc>
              </a:tr>
              <a:tr h="367632">
                <a:tc>
                  <a:txBody>
                    <a:bodyPr/>
                    <a:lstStyle/>
                    <a:p>
                      <a:pPr algn="ctr"/>
                      <a:r>
                        <a:rPr lang="ru-RU" sz="1800" dirty="0" err="1" smtClean="0"/>
                        <a:t>Ретрофлексизация</a:t>
                      </a:r>
                      <a:r>
                        <a:rPr lang="ru-RU" sz="1800" dirty="0" smtClean="0"/>
                        <a:t> гласных перед </a:t>
                      </a:r>
                      <a:r>
                        <a:rPr lang="tr-TR" sz="1800" dirty="0" smtClean="0"/>
                        <a:t>r</a:t>
                      </a:r>
                      <a:endParaRPr lang="ru-RU" sz="1800" dirty="0"/>
                    </a:p>
                  </a:txBody>
                  <a:tcPr/>
                </a:tc>
                <a:tc>
                  <a:txBody>
                    <a:bodyPr/>
                    <a:lstStyle/>
                    <a:p>
                      <a:pPr algn="ctr"/>
                      <a:r>
                        <a:rPr lang="ru-RU" sz="1800" dirty="0" smtClean="0"/>
                        <a:t>+</a:t>
                      </a:r>
                      <a:endParaRPr lang="ru-RU" sz="1800" dirty="0"/>
                    </a:p>
                  </a:txBody>
                  <a:tcPr/>
                </a:tc>
                <a:tc>
                  <a:txBody>
                    <a:bodyPr/>
                    <a:lstStyle/>
                    <a:p>
                      <a:pPr algn="ctr"/>
                      <a:r>
                        <a:rPr lang="ru-RU" sz="1800" dirty="0" smtClean="0"/>
                        <a:t>-</a:t>
                      </a:r>
                      <a:endParaRPr lang="ru-RU" sz="1800" dirty="0"/>
                    </a:p>
                  </a:txBody>
                  <a:tcPr/>
                </a:tc>
              </a:tr>
              <a:tr h="923663">
                <a:tc>
                  <a:txBody>
                    <a:bodyPr/>
                    <a:lstStyle/>
                    <a:p>
                      <a:pPr algn="ctr"/>
                      <a:r>
                        <a:rPr lang="ru-RU" sz="1800" dirty="0" smtClean="0"/>
                        <a:t>Начальные кластеры</a:t>
                      </a:r>
                      <a:endParaRPr lang="ru-RU" sz="1800" dirty="0"/>
                    </a:p>
                  </a:txBody>
                  <a:tcPr/>
                </a:tc>
                <a:tc>
                  <a:txBody>
                    <a:bodyPr/>
                    <a:lstStyle/>
                    <a:p>
                      <a:pPr algn="l"/>
                      <a:r>
                        <a:rPr lang="en-US" sz="1800" kern="1200" dirty="0" err="1" smtClean="0">
                          <a:effectLst/>
                        </a:rPr>
                        <a:t>nt</a:t>
                      </a:r>
                      <a:r>
                        <a:rPr lang="ru-RU" sz="1800" kern="1200" dirty="0" smtClean="0">
                          <a:effectLst/>
                        </a:rPr>
                        <a:t>, </a:t>
                      </a:r>
                      <a:r>
                        <a:rPr lang="en-US" sz="1800" kern="1200" dirty="0" err="1" smtClean="0">
                          <a:effectLst/>
                        </a:rPr>
                        <a:t>nd</a:t>
                      </a:r>
                      <a:r>
                        <a:rPr lang="ru-RU" sz="1800" kern="1200" dirty="0" smtClean="0">
                          <a:effectLst/>
                        </a:rPr>
                        <a:t>,</a:t>
                      </a:r>
                      <a:r>
                        <a:rPr lang="en-US" sz="1800" kern="1200" dirty="0" err="1" smtClean="0">
                          <a:effectLst/>
                        </a:rPr>
                        <a:t>nd</a:t>
                      </a:r>
                      <a:r>
                        <a:rPr lang="ru-RU" sz="1800" kern="1200" dirty="0" smtClean="0">
                          <a:effectLst/>
                        </a:rPr>
                        <a:t>ʐ, ŋ</a:t>
                      </a:r>
                      <a:r>
                        <a:rPr lang="en-US" sz="1800" kern="1200" dirty="0" smtClean="0">
                          <a:effectLst/>
                        </a:rPr>
                        <a:t>g</a:t>
                      </a:r>
                      <a:r>
                        <a:rPr lang="ru-RU" sz="1800" kern="1200" dirty="0" smtClean="0">
                          <a:effectLst/>
                        </a:rPr>
                        <a:t>, ŋ</a:t>
                      </a:r>
                      <a:r>
                        <a:rPr lang="en-US" sz="1800" kern="1200" dirty="0" smtClean="0">
                          <a:effectLst/>
                        </a:rPr>
                        <a:t>G</a:t>
                      </a:r>
                      <a:r>
                        <a:rPr lang="ru-RU" sz="1800" kern="1200" dirty="0" smtClean="0">
                          <a:effectLst/>
                        </a:rPr>
                        <a:t>, </a:t>
                      </a:r>
                      <a:r>
                        <a:rPr lang="en-US" sz="1800" kern="1200" dirty="0" err="1" smtClean="0">
                          <a:effectLst/>
                        </a:rPr>
                        <a:t>sdz</a:t>
                      </a:r>
                      <a:r>
                        <a:rPr lang="ru-RU" sz="1800" kern="1200" dirty="0" smtClean="0">
                          <a:effectLst/>
                        </a:rPr>
                        <a:t>, </a:t>
                      </a:r>
                      <a:r>
                        <a:rPr lang="en-US" sz="1800" kern="1200" dirty="0" err="1" smtClean="0">
                          <a:effectLst/>
                        </a:rPr>
                        <a:t>sG</a:t>
                      </a:r>
                      <a:r>
                        <a:rPr lang="ru-RU" sz="1800" kern="1200" dirty="0" smtClean="0">
                          <a:effectLst/>
                        </a:rPr>
                        <a:t>, ș</a:t>
                      </a:r>
                      <a:r>
                        <a:rPr lang="en-US" sz="1800" kern="1200" dirty="0" smtClean="0">
                          <a:effectLst/>
                        </a:rPr>
                        <a:t>b</a:t>
                      </a:r>
                      <a:r>
                        <a:rPr lang="ru-RU" sz="1800" kern="1200" dirty="0" smtClean="0">
                          <a:effectLst/>
                        </a:rPr>
                        <a:t>, ș</a:t>
                      </a:r>
                      <a:r>
                        <a:rPr lang="en-US" sz="1800" kern="1200" dirty="0" smtClean="0">
                          <a:effectLst/>
                        </a:rPr>
                        <a:t>d</a:t>
                      </a:r>
                      <a:r>
                        <a:rPr lang="ru-RU" sz="1800" kern="1200" dirty="0" smtClean="0">
                          <a:effectLst/>
                        </a:rPr>
                        <a:t>, ș</a:t>
                      </a:r>
                      <a:r>
                        <a:rPr lang="en-US" sz="1800" kern="1200" dirty="0" smtClean="0">
                          <a:effectLst/>
                        </a:rPr>
                        <a:t>d</a:t>
                      </a:r>
                      <a:r>
                        <a:rPr lang="ru-RU" sz="1800" kern="1200" dirty="0" smtClean="0">
                          <a:effectLst/>
                        </a:rPr>
                        <a:t>ʐ, ș</a:t>
                      </a:r>
                      <a:r>
                        <a:rPr lang="en-US" sz="1800" kern="1200" dirty="0" smtClean="0">
                          <a:effectLst/>
                        </a:rPr>
                        <a:t>g</a:t>
                      </a:r>
                      <a:r>
                        <a:rPr lang="ru-RU" sz="1800" kern="1200" dirty="0" smtClean="0">
                          <a:effectLst/>
                        </a:rPr>
                        <a:t>, ș</a:t>
                      </a:r>
                      <a:r>
                        <a:rPr lang="en-US" sz="1800" kern="1200" dirty="0" smtClean="0">
                          <a:effectLst/>
                        </a:rPr>
                        <a:t>G</a:t>
                      </a:r>
                      <a:r>
                        <a:rPr lang="ru-RU" sz="1800" kern="1200" dirty="0" smtClean="0">
                          <a:effectLst/>
                        </a:rPr>
                        <a:t>, ɕ</a:t>
                      </a:r>
                      <a:r>
                        <a:rPr lang="en-US" sz="1800" kern="1200" dirty="0" smtClean="0">
                          <a:effectLst/>
                        </a:rPr>
                        <a:t>d</a:t>
                      </a:r>
                      <a:r>
                        <a:rPr lang="ru-RU" sz="1800" kern="1200" dirty="0" smtClean="0">
                          <a:effectLst/>
                        </a:rPr>
                        <a:t>, </a:t>
                      </a:r>
                      <a:r>
                        <a:rPr lang="ru-RU" sz="1800" kern="1200" dirty="0" err="1" smtClean="0">
                          <a:effectLst/>
                        </a:rPr>
                        <a:t>ɕʥ</a:t>
                      </a:r>
                      <a:r>
                        <a:rPr lang="ru-RU" sz="1800" kern="1200" dirty="0" smtClean="0">
                          <a:effectLst/>
                        </a:rPr>
                        <a:t>, ɕ</a:t>
                      </a:r>
                      <a:r>
                        <a:rPr lang="en-US" sz="1800" kern="1200" dirty="0" smtClean="0">
                          <a:effectLst/>
                        </a:rPr>
                        <a:t>g</a:t>
                      </a:r>
                      <a:r>
                        <a:rPr lang="ru-RU" sz="1800" kern="1200" dirty="0" smtClean="0">
                          <a:effectLst/>
                        </a:rPr>
                        <a:t>, </a:t>
                      </a:r>
                      <a:r>
                        <a:rPr lang="en-US" sz="1800" kern="1200" dirty="0" err="1" smtClean="0">
                          <a:effectLst/>
                        </a:rPr>
                        <a:t>qG</a:t>
                      </a:r>
                      <a:endParaRPr lang="ru-RU" sz="1800" kern="1200" dirty="0" smtClean="0">
                        <a:effectLst/>
                      </a:endParaRPr>
                    </a:p>
                    <a:p>
                      <a:pPr algn="ctr"/>
                      <a:r>
                        <a:rPr lang="ru-RU" sz="1800" kern="1200" dirty="0" smtClean="0">
                          <a:effectLst/>
                        </a:rPr>
                        <a:t>Тенденция к разбиванию кластеров</a:t>
                      </a:r>
                      <a:endParaRPr lang="ru-RU" sz="1800" dirty="0"/>
                    </a:p>
                  </a:txBody>
                  <a:tcPr/>
                </a:tc>
                <a:tc>
                  <a:txBody>
                    <a:bodyPr/>
                    <a:lstStyle/>
                    <a:p>
                      <a:pPr algn="l"/>
                      <a:r>
                        <a:rPr lang="en-US" sz="1800" kern="1200" dirty="0" err="1" smtClean="0">
                          <a:effectLst/>
                        </a:rPr>
                        <a:t>nd</a:t>
                      </a:r>
                      <a:r>
                        <a:rPr lang="en-US" sz="1800" kern="1200" dirty="0" smtClean="0">
                          <a:effectLst/>
                        </a:rPr>
                        <a:t> </a:t>
                      </a:r>
                      <a:r>
                        <a:rPr lang="en-US" sz="1800" kern="1200" dirty="0" err="1" smtClean="0">
                          <a:effectLst/>
                        </a:rPr>
                        <a:t>nj</a:t>
                      </a:r>
                      <a:r>
                        <a:rPr lang="en-US" sz="1800" kern="1200" dirty="0" smtClean="0">
                          <a:effectLst/>
                        </a:rPr>
                        <a:t> ng </a:t>
                      </a:r>
                      <a:r>
                        <a:rPr lang="en-US" sz="1800" kern="1200" dirty="0" err="1" smtClean="0">
                          <a:effectLst/>
                        </a:rPr>
                        <a:t>ngh</a:t>
                      </a:r>
                      <a:r>
                        <a:rPr lang="en-US" sz="1800" kern="1200" dirty="0" smtClean="0">
                          <a:effectLst/>
                        </a:rPr>
                        <a:t> </a:t>
                      </a:r>
                      <a:r>
                        <a:rPr lang="en-US" sz="1800" kern="1200" dirty="0" err="1" smtClean="0">
                          <a:effectLst/>
                        </a:rPr>
                        <a:t>nt</a:t>
                      </a:r>
                      <a:r>
                        <a:rPr lang="en-US" sz="1800" kern="1200" dirty="0" smtClean="0">
                          <a:effectLst/>
                        </a:rPr>
                        <a:t> </a:t>
                      </a:r>
                      <a:r>
                        <a:rPr lang="en-US" sz="1800" kern="1200" dirty="0" err="1" smtClean="0">
                          <a:effectLst/>
                        </a:rPr>
                        <a:t>sb</a:t>
                      </a:r>
                      <a:r>
                        <a:rPr lang="en-US" sz="1800" kern="1200" dirty="0" smtClean="0">
                          <a:effectLst/>
                        </a:rPr>
                        <a:t> </a:t>
                      </a:r>
                      <a:r>
                        <a:rPr lang="en-US" sz="1800" kern="1200" dirty="0" err="1" smtClean="0">
                          <a:effectLst/>
                        </a:rPr>
                        <a:t>sd</a:t>
                      </a:r>
                      <a:r>
                        <a:rPr lang="en-US" sz="1800" kern="1200" dirty="0" smtClean="0">
                          <a:effectLst/>
                        </a:rPr>
                        <a:t> </a:t>
                      </a:r>
                      <a:r>
                        <a:rPr lang="en-US" sz="1800" kern="1200" dirty="0" err="1" smtClean="0">
                          <a:effectLst/>
                        </a:rPr>
                        <a:t>sz</a:t>
                      </a:r>
                      <a:r>
                        <a:rPr lang="en-US" sz="1800" kern="1200" dirty="0" smtClean="0">
                          <a:effectLst/>
                        </a:rPr>
                        <a:t> sg </a:t>
                      </a:r>
                      <a:r>
                        <a:rPr lang="en-US" sz="1800" kern="1200" dirty="0" err="1" smtClean="0">
                          <a:effectLst/>
                        </a:rPr>
                        <a:t>sgh</a:t>
                      </a:r>
                      <a:r>
                        <a:rPr lang="en-US" sz="1800" kern="1200" dirty="0" smtClean="0">
                          <a:effectLst/>
                        </a:rPr>
                        <a:t> </a:t>
                      </a:r>
                      <a:r>
                        <a:rPr lang="en-US" sz="1800" kern="1200" dirty="0" err="1" smtClean="0">
                          <a:effectLst/>
                        </a:rPr>
                        <a:t>sm</a:t>
                      </a:r>
                      <a:r>
                        <a:rPr lang="en-US" sz="1800" kern="1200" dirty="0" smtClean="0">
                          <a:effectLst/>
                        </a:rPr>
                        <a:t> </a:t>
                      </a:r>
                      <a:r>
                        <a:rPr lang="en-US" sz="1800" kern="1200" dirty="0" err="1" smtClean="0">
                          <a:effectLst/>
                        </a:rPr>
                        <a:t>shb</a:t>
                      </a:r>
                      <a:r>
                        <a:rPr lang="en-US" sz="1800" kern="1200" dirty="0" smtClean="0">
                          <a:effectLst/>
                        </a:rPr>
                        <a:t> </a:t>
                      </a:r>
                      <a:r>
                        <a:rPr lang="en-US" sz="1800" kern="1200" dirty="0" err="1" smtClean="0">
                          <a:effectLst/>
                        </a:rPr>
                        <a:t>shd</a:t>
                      </a:r>
                      <a:r>
                        <a:rPr lang="en-US" sz="1800" kern="1200" dirty="0" smtClean="0">
                          <a:effectLst/>
                        </a:rPr>
                        <a:t> </a:t>
                      </a:r>
                      <a:r>
                        <a:rPr lang="en-US" sz="1800" kern="1200" dirty="0" err="1" smtClean="0">
                          <a:effectLst/>
                        </a:rPr>
                        <a:t>shz</a:t>
                      </a:r>
                      <a:r>
                        <a:rPr lang="en-US" sz="1800" kern="1200" dirty="0" smtClean="0">
                          <a:effectLst/>
                        </a:rPr>
                        <a:t> </a:t>
                      </a:r>
                      <a:r>
                        <a:rPr lang="en-US" sz="1800" kern="1200" dirty="0" err="1" smtClean="0">
                          <a:effectLst/>
                        </a:rPr>
                        <a:t>shg</a:t>
                      </a:r>
                      <a:r>
                        <a:rPr lang="en-US" sz="1800" kern="1200" dirty="0" smtClean="0">
                          <a:effectLst/>
                        </a:rPr>
                        <a:t> </a:t>
                      </a:r>
                      <a:r>
                        <a:rPr lang="en-US" sz="1800" kern="1200" dirty="0" err="1" smtClean="0">
                          <a:effectLst/>
                        </a:rPr>
                        <a:t>shgh</a:t>
                      </a:r>
                      <a:r>
                        <a:rPr lang="en-US" sz="1800" kern="1200" dirty="0" smtClean="0">
                          <a:effectLst/>
                        </a:rPr>
                        <a:t> </a:t>
                      </a:r>
                      <a:r>
                        <a:rPr lang="en-US" sz="1800" kern="1200" dirty="0" err="1" smtClean="0">
                          <a:effectLst/>
                        </a:rPr>
                        <a:t>xj</a:t>
                      </a:r>
                      <a:r>
                        <a:rPr lang="en-US" sz="1800" kern="1200" dirty="0" smtClean="0">
                          <a:effectLst/>
                        </a:rPr>
                        <a:t> </a:t>
                      </a:r>
                      <a:r>
                        <a:rPr lang="en-US" sz="1800" kern="1200" dirty="0" err="1" smtClean="0">
                          <a:effectLst/>
                        </a:rPr>
                        <a:t>rd</a:t>
                      </a:r>
                      <a:r>
                        <a:rPr lang="en-US" sz="1800" kern="1200" dirty="0" smtClean="0">
                          <a:effectLst/>
                        </a:rPr>
                        <a:t> </a:t>
                      </a:r>
                      <a:r>
                        <a:rPr lang="en-US" sz="1800" kern="1200" dirty="0" err="1" smtClean="0">
                          <a:effectLst/>
                        </a:rPr>
                        <a:t>rz</a:t>
                      </a:r>
                      <a:r>
                        <a:rPr lang="en-US" sz="1800" kern="1200" dirty="0" smtClean="0">
                          <a:effectLst/>
                        </a:rPr>
                        <a:t> </a:t>
                      </a:r>
                      <a:r>
                        <a:rPr lang="en-US" sz="1800" kern="1200" dirty="0" err="1" smtClean="0">
                          <a:effectLst/>
                        </a:rPr>
                        <a:t>rg</a:t>
                      </a:r>
                      <a:r>
                        <a:rPr lang="en-US" sz="1800" kern="1200" dirty="0" smtClean="0">
                          <a:effectLst/>
                        </a:rPr>
                        <a:t> </a:t>
                      </a:r>
                      <a:r>
                        <a:rPr lang="en-US" sz="1800" kern="1200" dirty="0" err="1" smtClean="0">
                          <a:effectLst/>
                        </a:rPr>
                        <a:t>rgh</a:t>
                      </a:r>
                      <a:r>
                        <a:rPr lang="en-US" sz="1800" kern="1200" dirty="0" smtClean="0">
                          <a:effectLst/>
                        </a:rPr>
                        <a:t> </a:t>
                      </a:r>
                      <a:r>
                        <a:rPr lang="en-US" sz="1800" kern="1200" dirty="0" err="1" smtClean="0">
                          <a:effectLst/>
                        </a:rPr>
                        <a:t>rm</a:t>
                      </a:r>
                      <a:r>
                        <a:rPr lang="en-US" sz="1800" kern="1200" dirty="0" smtClean="0">
                          <a:effectLst/>
                        </a:rPr>
                        <a:t> hg </a:t>
                      </a:r>
                      <a:r>
                        <a:rPr lang="en-US" sz="1800" kern="1200" dirty="0" err="1" smtClean="0">
                          <a:effectLst/>
                        </a:rPr>
                        <a:t>hgh</a:t>
                      </a:r>
                      <a:endParaRPr lang="ru-RU" sz="1800" kern="1200" dirty="0">
                        <a:solidFill>
                          <a:schemeClr val="dk1"/>
                        </a:solidFill>
                        <a:effectLst/>
                        <a:latin typeface="+mn-lt"/>
                        <a:ea typeface="+mn-ea"/>
                        <a:cs typeface="+mn-cs"/>
                      </a:endParaRPr>
                    </a:p>
                  </a:txBody>
                  <a:tcPr/>
                </a:tc>
              </a:tr>
              <a:tr h="387383">
                <a:tc>
                  <a:txBody>
                    <a:bodyPr/>
                    <a:lstStyle/>
                    <a:p>
                      <a:pPr algn="ctr"/>
                      <a:r>
                        <a:rPr lang="ru-RU" sz="1800" dirty="0" smtClean="0"/>
                        <a:t>*</a:t>
                      </a:r>
                      <a:r>
                        <a:rPr lang="en-US" sz="1800" dirty="0" smtClean="0"/>
                        <a:t>-l</a:t>
                      </a:r>
                      <a:r>
                        <a:rPr lang="ru-RU" sz="1800" dirty="0" smtClean="0"/>
                        <a:t> (</a:t>
                      </a:r>
                      <a:r>
                        <a:rPr lang="en-US" sz="1800" dirty="0" err="1" smtClean="0"/>
                        <a:t>Nugteren</a:t>
                      </a:r>
                      <a:r>
                        <a:rPr lang="en-US" sz="1800" baseline="0" dirty="0" smtClean="0"/>
                        <a:t> 20</a:t>
                      </a:r>
                      <a:r>
                        <a:rPr lang="ru-RU" sz="1800" baseline="0" dirty="0" smtClean="0"/>
                        <a:t>11</a:t>
                      </a:r>
                      <a:r>
                        <a:rPr lang="en-US" sz="1800" baseline="0" dirty="0" smtClean="0"/>
                        <a:t>)</a:t>
                      </a:r>
                      <a:endParaRPr lang="ru-RU" sz="1800" dirty="0"/>
                    </a:p>
                  </a:txBody>
                  <a:tcPr/>
                </a:tc>
                <a:tc>
                  <a:txBody>
                    <a:bodyPr/>
                    <a:lstStyle/>
                    <a:p>
                      <a:pPr algn="ctr"/>
                      <a:r>
                        <a:rPr lang="ru-RU" sz="1800" dirty="0" smtClean="0"/>
                        <a:t>-</a:t>
                      </a:r>
                      <a:r>
                        <a:rPr lang="en-US" sz="1800" dirty="0" smtClean="0"/>
                        <a:t>r</a:t>
                      </a:r>
                      <a:endParaRPr lang="ru-RU" sz="1800" dirty="0"/>
                    </a:p>
                  </a:txBody>
                  <a:tcPr/>
                </a:tc>
                <a:tc>
                  <a:txBody>
                    <a:bodyPr/>
                    <a:lstStyle/>
                    <a:p>
                      <a:pPr algn="ctr"/>
                      <a:r>
                        <a:rPr lang="ru-RU" sz="1800" dirty="0" smtClean="0"/>
                        <a:t>-</a:t>
                      </a:r>
                      <a:r>
                        <a:rPr lang="tr-TR" sz="1800" dirty="0" smtClean="0"/>
                        <a:t>l</a:t>
                      </a:r>
                      <a:r>
                        <a:rPr lang="en-US" sz="1800" dirty="0" smtClean="0"/>
                        <a:t>,</a:t>
                      </a:r>
                      <a:r>
                        <a:rPr lang="en-US" sz="1800" baseline="0" dirty="0" smtClean="0"/>
                        <a:t> </a:t>
                      </a:r>
                      <a:r>
                        <a:rPr lang="ru-RU" sz="1800" baseline="0" dirty="0" smtClean="0"/>
                        <a:t>но –</a:t>
                      </a:r>
                      <a:r>
                        <a:rPr lang="tr-TR" sz="1800" baseline="0" dirty="0" smtClean="0"/>
                        <a:t>r </a:t>
                      </a:r>
                      <a:r>
                        <a:rPr lang="ru-RU" sz="1800" baseline="0" dirty="0" smtClean="0"/>
                        <a:t>в говоре </a:t>
                      </a:r>
                      <a:r>
                        <a:rPr lang="ru-RU" sz="1800" baseline="0" dirty="0" err="1" smtClean="0"/>
                        <a:t>нарингол</a:t>
                      </a:r>
                      <a:endParaRPr lang="ru-RU" sz="1800" dirty="0"/>
                    </a:p>
                  </a:txBody>
                  <a:tcPr/>
                </a:tc>
              </a:tr>
              <a:tr h="38738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ru-RU" sz="1800" dirty="0" smtClean="0"/>
                        <a:t>*</a:t>
                      </a:r>
                      <a:r>
                        <a:rPr lang="en-US" sz="1800" dirty="0" smtClean="0"/>
                        <a:t>-</a:t>
                      </a:r>
                      <a:r>
                        <a:rPr lang="tr-TR" sz="1800" dirty="0" smtClean="0"/>
                        <a:t>b</a:t>
                      </a:r>
                      <a:r>
                        <a:rPr lang="en-US" sz="1800" dirty="0" smtClean="0"/>
                        <a:t>- </a:t>
                      </a:r>
                      <a:r>
                        <a:rPr lang="ru-RU" sz="1800" dirty="0" smtClean="0"/>
                        <a:t>(</a:t>
                      </a:r>
                      <a:r>
                        <a:rPr lang="en-US" sz="1800" dirty="0" err="1" smtClean="0"/>
                        <a:t>Nugteren</a:t>
                      </a:r>
                      <a:r>
                        <a:rPr lang="en-US" sz="1800" baseline="0" dirty="0" smtClean="0"/>
                        <a:t> 20</a:t>
                      </a:r>
                      <a:r>
                        <a:rPr lang="ru-RU" sz="1800" baseline="0" dirty="0" smtClean="0"/>
                        <a:t>11</a:t>
                      </a:r>
                      <a:r>
                        <a:rPr lang="en-US" sz="1800" baseline="0" dirty="0" smtClean="0"/>
                        <a:t>)</a:t>
                      </a:r>
                      <a:endParaRPr lang="ru-RU" sz="1800" dirty="0"/>
                    </a:p>
                  </a:txBody>
                  <a:tcPr/>
                </a:tc>
                <a:tc>
                  <a:txBody>
                    <a:bodyPr/>
                    <a:lstStyle/>
                    <a:p>
                      <a:pPr marL="0" indent="0" algn="ctr">
                        <a:buFont typeface="Wingdings" panose="05000000000000000000" pitchFamily="2" charset="2"/>
                        <a:buNone/>
                      </a:pPr>
                      <a:r>
                        <a:rPr lang="en-US" sz="1800" baseline="0" dirty="0" smtClean="0"/>
                        <a:t>-b-</a:t>
                      </a:r>
                      <a:endParaRPr lang="ru-RU" sz="1800" dirty="0"/>
                    </a:p>
                  </a:txBody>
                  <a:tcPr/>
                </a:tc>
                <a:tc>
                  <a:txBody>
                    <a:bodyPr/>
                    <a:lstStyle/>
                    <a:p>
                      <a:pPr algn="ctr"/>
                      <a:r>
                        <a:rPr lang="en-US" sz="1800" dirty="0" smtClean="0"/>
                        <a:t>-v-/-0-</a:t>
                      </a:r>
                      <a:endParaRPr lang="ru-RU" sz="1800" dirty="0"/>
                    </a:p>
                  </a:txBody>
                  <a:tcPr/>
                </a:tc>
              </a:tr>
              <a:tr h="38738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t>*-b </a:t>
                      </a:r>
                      <a:r>
                        <a:rPr lang="ru-RU" sz="1800" dirty="0" smtClean="0"/>
                        <a:t>(</a:t>
                      </a:r>
                      <a:r>
                        <a:rPr lang="en-US" sz="1800" dirty="0" err="1" smtClean="0"/>
                        <a:t>Nugteren</a:t>
                      </a:r>
                      <a:r>
                        <a:rPr lang="en-US" sz="1800" baseline="0" dirty="0" smtClean="0"/>
                        <a:t> 20</a:t>
                      </a:r>
                      <a:r>
                        <a:rPr lang="ru-RU" sz="1800" baseline="0" dirty="0" smtClean="0"/>
                        <a:t>11</a:t>
                      </a:r>
                      <a:r>
                        <a:rPr lang="en-US" sz="1800" baseline="0" dirty="0" smtClean="0"/>
                        <a:t>)</a:t>
                      </a:r>
                      <a:endParaRPr lang="ru-RU" sz="1800" dirty="0"/>
                    </a:p>
                  </a:txBody>
                  <a:tcPr/>
                </a:tc>
                <a:tc>
                  <a:txBody>
                    <a:bodyPr/>
                    <a:lstStyle/>
                    <a:p>
                      <a:pPr marL="0" indent="0" algn="ctr">
                        <a:buFont typeface="Wingdings" panose="05000000000000000000" pitchFamily="2" charset="2"/>
                        <a:buNone/>
                      </a:pPr>
                      <a:r>
                        <a:rPr lang="en-US" sz="1800" dirty="0" smtClean="0"/>
                        <a:t>-</a:t>
                      </a:r>
                      <a:endParaRPr lang="ru-RU" sz="1800" dirty="0"/>
                    </a:p>
                  </a:txBody>
                  <a:tcPr/>
                </a:tc>
                <a:tc>
                  <a:txBody>
                    <a:bodyPr/>
                    <a:lstStyle/>
                    <a:p>
                      <a:pPr algn="ctr"/>
                      <a:r>
                        <a:rPr lang="en-US" sz="1800" dirty="0" smtClean="0"/>
                        <a:t>+</a:t>
                      </a:r>
                      <a:endParaRPr lang="ru-RU" sz="1800" dirty="0"/>
                    </a:p>
                  </a:txBody>
                  <a:tcPr/>
                </a:tc>
              </a:tr>
              <a:tr h="38738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t>*-</a:t>
                      </a:r>
                      <a:r>
                        <a:rPr lang="en-US" sz="1800" dirty="0" err="1" smtClean="0"/>
                        <a:t>bC</a:t>
                      </a:r>
                      <a:r>
                        <a:rPr lang="en-US" sz="1800" dirty="0" smtClean="0"/>
                        <a:t> </a:t>
                      </a:r>
                      <a:r>
                        <a:rPr lang="ru-RU" sz="1800" dirty="0" smtClean="0"/>
                        <a:t>(</a:t>
                      </a:r>
                      <a:r>
                        <a:rPr lang="en-US" sz="1800" dirty="0" err="1" smtClean="0"/>
                        <a:t>Nugteren</a:t>
                      </a:r>
                      <a:r>
                        <a:rPr lang="en-US" sz="1800" baseline="0" dirty="0" smtClean="0"/>
                        <a:t> 20</a:t>
                      </a:r>
                      <a:r>
                        <a:rPr lang="ru-RU" sz="1800" baseline="0" dirty="0" smtClean="0"/>
                        <a:t>11</a:t>
                      </a:r>
                      <a:r>
                        <a:rPr lang="en-US" sz="1800" baseline="0" dirty="0" smtClean="0"/>
                        <a:t>)</a:t>
                      </a:r>
                      <a:endParaRPr lang="ru-RU" sz="1800" dirty="0"/>
                    </a:p>
                  </a:txBody>
                  <a:tcPr/>
                </a:tc>
                <a:tc>
                  <a:txBody>
                    <a:bodyPr/>
                    <a:lstStyle/>
                    <a:p>
                      <a:pPr algn="ctr"/>
                      <a:r>
                        <a:rPr lang="en-US" sz="1800" dirty="0" smtClean="0"/>
                        <a:t>-ġ-</a:t>
                      </a:r>
                      <a:endParaRPr lang="ru-RU" sz="1800" dirty="0"/>
                    </a:p>
                  </a:txBody>
                  <a:tcPr/>
                </a:tc>
                <a:tc>
                  <a:txBody>
                    <a:bodyPr/>
                    <a:lstStyle/>
                    <a:p>
                      <a:pPr algn="ctr"/>
                      <a:r>
                        <a:rPr lang="en-US" sz="1800" dirty="0" smtClean="0"/>
                        <a:t>-b-/</a:t>
                      </a:r>
                      <a:r>
                        <a:rPr lang="en-US" sz="1800" baseline="0" dirty="0" smtClean="0"/>
                        <a:t> </a:t>
                      </a:r>
                      <a:r>
                        <a:rPr lang="en-US" sz="1800" dirty="0" smtClean="0"/>
                        <a:t>s, ʂ, ś (</a:t>
                      </a:r>
                      <a:r>
                        <a:rPr lang="ru-RU" sz="1800" dirty="0" smtClean="0"/>
                        <a:t>перед сибилянтом)</a:t>
                      </a:r>
                      <a:endParaRPr lang="ru-RU" sz="1800" dirty="0"/>
                    </a:p>
                  </a:txBody>
                  <a:tcPr/>
                </a:tc>
              </a:tr>
              <a:tr h="38738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t>*h</a:t>
                      </a:r>
                      <a:r>
                        <a:rPr lang="ru-RU" sz="1800" dirty="0" smtClean="0"/>
                        <a:t>О</a:t>
                      </a:r>
                      <a:r>
                        <a:rPr lang="en-US" sz="1800" dirty="0" smtClean="0"/>
                        <a:t>- </a:t>
                      </a:r>
                      <a:r>
                        <a:rPr lang="ru-RU" sz="1800" dirty="0" smtClean="0"/>
                        <a:t>(</a:t>
                      </a:r>
                      <a:r>
                        <a:rPr lang="en-US" sz="1800" dirty="0" err="1" smtClean="0"/>
                        <a:t>Nugteren</a:t>
                      </a:r>
                      <a:r>
                        <a:rPr lang="en-US" sz="1800" baseline="0" dirty="0" smtClean="0"/>
                        <a:t> 20</a:t>
                      </a:r>
                      <a:r>
                        <a:rPr lang="ru-RU" sz="1800" baseline="0" dirty="0" smtClean="0"/>
                        <a:t>11</a:t>
                      </a:r>
                      <a:r>
                        <a:rPr lang="en-US" sz="1800" baseline="0" dirty="0" smtClean="0"/>
                        <a:t>)</a:t>
                      </a:r>
                      <a:endParaRPr lang="ru-RU" sz="1800" dirty="0"/>
                    </a:p>
                  </a:txBody>
                  <a:tcPr/>
                </a:tc>
                <a:tc>
                  <a:txBody>
                    <a:bodyPr/>
                    <a:lstStyle/>
                    <a:p>
                      <a:pPr algn="ctr"/>
                      <a:r>
                        <a:rPr lang="ru-RU" sz="1800" dirty="0" smtClean="0"/>
                        <a:t>обычно</a:t>
                      </a:r>
                      <a:r>
                        <a:rPr lang="en-US" sz="1800" dirty="0" smtClean="0"/>
                        <a:t> x-</a:t>
                      </a:r>
                      <a:r>
                        <a:rPr lang="en-US" sz="1800" baseline="0" dirty="0" smtClean="0"/>
                        <a:t> </a:t>
                      </a:r>
                      <a:endParaRPr lang="ru-RU" sz="1800" dirty="0"/>
                    </a:p>
                  </a:txBody>
                  <a:tcPr/>
                </a:tc>
                <a:tc>
                  <a:txBody>
                    <a:bodyPr/>
                    <a:lstStyle/>
                    <a:p>
                      <a:pPr algn="ctr"/>
                      <a:r>
                        <a:rPr lang="tr-TR" sz="1800" dirty="0" smtClean="0"/>
                        <a:t>f</a:t>
                      </a:r>
                      <a:r>
                        <a:rPr lang="en-US" sz="1800" dirty="0" smtClean="0"/>
                        <a:t>-</a:t>
                      </a:r>
                      <a:endParaRPr lang="ru-RU" sz="1800" dirty="0"/>
                    </a:p>
                  </a:txBody>
                  <a:tcPr/>
                </a:tc>
              </a:tr>
              <a:tr h="38738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ru-RU" sz="1800" dirty="0" smtClean="0"/>
                        <a:t>Элизия</a:t>
                      </a:r>
                      <a:r>
                        <a:rPr lang="ru-RU" sz="1800" baseline="0" dirty="0" smtClean="0"/>
                        <a:t> гласных</a:t>
                      </a:r>
                      <a:r>
                        <a:rPr lang="en-US" sz="1800" baseline="0" dirty="0" smtClean="0"/>
                        <a:t> </a:t>
                      </a:r>
                      <a:r>
                        <a:rPr lang="ru-RU" sz="1800" dirty="0" smtClean="0"/>
                        <a:t>(</a:t>
                      </a:r>
                      <a:r>
                        <a:rPr lang="en-US" sz="1800" dirty="0" err="1" smtClean="0"/>
                        <a:t>Nugteren</a:t>
                      </a:r>
                      <a:r>
                        <a:rPr lang="en-US" sz="1800" baseline="0" dirty="0" smtClean="0"/>
                        <a:t> 20</a:t>
                      </a:r>
                      <a:r>
                        <a:rPr lang="ru-RU" sz="1800" baseline="0" dirty="0" smtClean="0"/>
                        <a:t>11</a:t>
                      </a:r>
                      <a:r>
                        <a:rPr lang="en-US" sz="1800" baseline="0" dirty="0" smtClean="0"/>
                        <a:t>)</a:t>
                      </a:r>
                      <a:endParaRPr lang="ru-RU" sz="1800" dirty="0"/>
                    </a:p>
                  </a:txBody>
                  <a:tcPr/>
                </a:tc>
                <a:tc>
                  <a:txBody>
                    <a:bodyPr/>
                    <a:lstStyle/>
                    <a:p>
                      <a:pPr algn="ctr"/>
                      <a:r>
                        <a:rPr lang="ru-RU" sz="1800" dirty="0" smtClean="0"/>
                        <a:t>-</a:t>
                      </a:r>
                      <a:endParaRPr lang="ru-RU" sz="1800" dirty="0"/>
                    </a:p>
                  </a:txBody>
                  <a:tcPr/>
                </a:tc>
                <a:tc>
                  <a:txBody>
                    <a:bodyPr/>
                    <a:lstStyle/>
                    <a:p>
                      <a:pPr algn="ctr"/>
                      <a:r>
                        <a:rPr lang="ru-RU" sz="1800" dirty="0" smtClean="0"/>
                        <a:t>+</a:t>
                      </a:r>
                      <a:endParaRPr lang="ru-RU" sz="1800" dirty="0"/>
                    </a:p>
                  </a:txBody>
                  <a:tcPr/>
                </a:tc>
              </a:tr>
              <a:tr h="387383">
                <a:tc>
                  <a:txBody>
                    <a:bodyPr/>
                    <a:lstStyle/>
                    <a:p>
                      <a:pPr algn="ctr">
                        <a:spcAft>
                          <a:spcPts val="0"/>
                        </a:spcAft>
                      </a:pPr>
                      <a:r>
                        <a:rPr lang="en-US" sz="1800" kern="50" dirty="0">
                          <a:effectLst/>
                          <a:latin typeface="Times New Roman" panose="02020603050405020304" pitchFamily="18" charset="0"/>
                          <a:ea typeface="SimSun" panose="02010600030101010101" pitchFamily="2" charset="-122"/>
                        </a:rPr>
                        <a:t>[ɿ] and [ʅ] </a:t>
                      </a:r>
                      <a:r>
                        <a:rPr lang="ru-RU" sz="1800" kern="50" dirty="0" smtClean="0">
                          <a:effectLst/>
                          <a:latin typeface="Times New Roman" panose="02020603050405020304" pitchFamily="18" charset="0"/>
                          <a:ea typeface="SimSun" panose="02010600030101010101" pitchFamily="2" charset="-122"/>
                        </a:rPr>
                        <a:t>после апикальных</a:t>
                      </a:r>
                      <a:r>
                        <a:rPr lang="ru-RU" sz="1800" kern="50" baseline="0" dirty="0" smtClean="0">
                          <a:effectLst/>
                          <a:latin typeface="Times New Roman" panose="02020603050405020304" pitchFamily="18" charset="0"/>
                          <a:ea typeface="SimSun" panose="02010600030101010101" pitchFamily="2" charset="-122"/>
                        </a:rPr>
                        <a:t> и ретрофлексных</a:t>
                      </a:r>
                      <a:r>
                        <a:rPr lang="en-US" sz="1800" kern="50" baseline="0" dirty="0" smtClean="0">
                          <a:effectLst/>
                          <a:latin typeface="Times New Roman" panose="02020603050405020304" pitchFamily="18" charset="0"/>
                          <a:ea typeface="SimSun" panose="02010600030101010101" pitchFamily="2" charset="-122"/>
                        </a:rPr>
                        <a:t> (</a:t>
                      </a:r>
                      <a:r>
                        <a:rPr lang="en-US" sz="1800" kern="50" baseline="0" dirty="0" err="1" smtClean="0">
                          <a:effectLst/>
                          <a:latin typeface="Times New Roman" panose="02020603050405020304" pitchFamily="18" charset="0"/>
                          <a:ea typeface="SimSun" panose="02010600030101010101" pitchFamily="2" charset="-122"/>
                        </a:rPr>
                        <a:t>Junast&amp;Li</a:t>
                      </a:r>
                      <a:r>
                        <a:rPr lang="en-US" sz="1800" kern="50" baseline="0" dirty="0" smtClean="0">
                          <a:effectLst/>
                          <a:latin typeface="Times New Roman" panose="02020603050405020304" pitchFamily="18" charset="0"/>
                          <a:ea typeface="SimSun" panose="02010600030101010101" pitchFamily="2" charset="-122"/>
                        </a:rPr>
                        <a:t> 1983)</a:t>
                      </a:r>
                      <a:endParaRPr lang="ru-RU" sz="1800" kern="50" dirty="0">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ru-RU" sz="1800" kern="0" dirty="0">
                          <a:solidFill>
                            <a:srgbClr val="000000"/>
                          </a:solidFill>
                          <a:effectLst/>
                          <a:latin typeface="Arial" panose="020B0604020202020204" pitchFamily="34" charset="0"/>
                          <a:ea typeface="SimSun" panose="02010600030101010101" pitchFamily="2" charset="-122"/>
                        </a:rPr>
                        <a:t>+</a:t>
                      </a:r>
                      <a:endParaRPr lang="ru-RU" sz="1800" kern="50" dirty="0">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ru-RU" sz="1800" kern="0" dirty="0" smtClean="0">
                          <a:solidFill>
                            <a:srgbClr val="000000"/>
                          </a:solidFill>
                          <a:effectLst/>
                          <a:latin typeface="Arial" panose="020B0604020202020204" pitchFamily="34" charset="0"/>
                          <a:ea typeface="SimSun" panose="02010600030101010101" pitchFamily="2" charset="-122"/>
                        </a:rPr>
                        <a:t>-</a:t>
                      </a:r>
                      <a:r>
                        <a:rPr lang="en-US" sz="1800" kern="0" dirty="0">
                          <a:solidFill>
                            <a:srgbClr val="000000"/>
                          </a:solidFill>
                          <a:effectLst/>
                          <a:latin typeface="Arial" panose="020B0604020202020204" pitchFamily="34" charset="0"/>
                          <a:ea typeface="SimSun" panose="02010600030101010101" pitchFamily="2" charset="-122"/>
                        </a:rPr>
                        <a:t> </a:t>
                      </a:r>
                      <a:endParaRPr lang="ru-RU" sz="1800" kern="50" dirty="0">
                        <a:effectLst/>
                        <a:latin typeface="Times New Roman" panose="02020603050405020304" pitchFamily="18" charset="0"/>
                        <a:ea typeface="SimSun" panose="02010600030101010101" pitchFamily="2" charset="-122"/>
                      </a:endParaRPr>
                    </a:p>
                  </a:txBody>
                  <a:tcPr marL="0" marR="0" marT="0" marB="0"/>
                </a:tc>
              </a:tr>
              <a:tr h="38738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kern="50" dirty="0" smtClean="0">
                          <a:effectLst/>
                          <a:latin typeface="Times New Roman" panose="02020603050405020304" pitchFamily="18" charset="0"/>
                          <a:ea typeface="SimSun" panose="02010600030101010101" pitchFamily="2" charset="-122"/>
                        </a:rPr>
                        <a:t>*-m </a:t>
                      </a:r>
                      <a:r>
                        <a:rPr lang="ru-RU" sz="1800" dirty="0" smtClean="0"/>
                        <a:t>(</a:t>
                      </a:r>
                      <a:r>
                        <a:rPr lang="en-US" sz="1800" dirty="0" err="1" smtClean="0"/>
                        <a:t>Nugteren</a:t>
                      </a:r>
                      <a:r>
                        <a:rPr lang="en-US" sz="1800" baseline="0" dirty="0" smtClean="0"/>
                        <a:t> 20</a:t>
                      </a:r>
                      <a:r>
                        <a:rPr lang="ru-RU" sz="1800" baseline="0" dirty="0" smtClean="0"/>
                        <a:t>11</a:t>
                      </a:r>
                      <a:r>
                        <a:rPr lang="en-US" sz="1800" baseline="0" dirty="0" smtClean="0"/>
                        <a:t>)</a:t>
                      </a:r>
                      <a:endParaRPr lang="ru-RU" sz="1800" kern="50" dirty="0">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en-US" sz="1800" kern="50" dirty="0" smtClean="0">
                          <a:effectLst/>
                          <a:latin typeface="Times New Roman" panose="02020603050405020304" pitchFamily="18" charset="0"/>
                          <a:ea typeface="SimSun" panose="02010600030101010101" pitchFamily="2" charset="-122"/>
                        </a:rPr>
                        <a:t>-</a:t>
                      </a:r>
                      <a:endParaRPr lang="ru-RU" sz="1800" kern="50" dirty="0">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en-US" sz="1800" kern="50" dirty="0" smtClean="0">
                          <a:effectLst/>
                          <a:latin typeface="Times New Roman" panose="02020603050405020304" pitchFamily="18" charset="0"/>
                          <a:ea typeface="SimSun" panose="02010600030101010101" pitchFamily="2" charset="-122"/>
                        </a:rPr>
                        <a:t>+</a:t>
                      </a:r>
                      <a:endParaRPr lang="ru-RU" sz="1800" kern="50" dirty="0">
                        <a:effectLst/>
                        <a:latin typeface="Times New Roman" panose="02020603050405020304" pitchFamily="18" charset="0"/>
                        <a:ea typeface="SimSun" panose="02010600030101010101" pitchFamily="2" charset="-122"/>
                      </a:endParaRPr>
                    </a:p>
                  </a:txBody>
                  <a:tcPr marL="0" marR="0" marT="0" marB="0"/>
                </a:tc>
              </a:tr>
              <a:tr h="38738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kern="50" dirty="0" smtClean="0">
                          <a:effectLst/>
                          <a:latin typeface="Times New Roman" panose="02020603050405020304" pitchFamily="18" charset="0"/>
                          <a:ea typeface="SimSun" panose="02010600030101010101" pitchFamily="2" charset="-122"/>
                        </a:rPr>
                        <a:t>*-d </a:t>
                      </a:r>
                      <a:r>
                        <a:rPr lang="ru-RU" sz="1800" dirty="0" smtClean="0"/>
                        <a:t>(</a:t>
                      </a:r>
                      <a:r>
                        <a:rPr lang="en-US" sz="1800" dirty="0" err="1" smtClean="0"/>
                        <a:t>Nugteren</a:t>
                      </a:r>
                      <a:r>
                        <a:rPr lang="en-US" sz="1800" baseline="0" dirty="0" smtClean="0"/>
                        <a:t> 20</a:t>
                      </a:r>
                      <a:r>
                        <a:rPr lang="ru-RU" sz="1800" baseline="0" dirty="0" smtClean="0"/>
                        <a:t>11</a:t>
                      </a:r>
                      <a:r>
                        <a:rPr lang="en-US" sz="1800" baseline="0" dirty="0" smtClean="0"/>
                        <a:t>)</a:t>
                      </a:r>
                      <a:endParaRPr lang="ru-RU" sz="1800" kern="50" dirty="0">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en-US" sz="1800" kern="50" dirty="0" smtClean="0">
                          <a:effectLst/>
                          <a:latin typeface="Times New Roman" panose="02020603050405020304" pitchFamily="18" charset="0"/>
                          <a:ea typeface="SimSun" panose="02010600030101010101" pitchFamily="2" charset="-122"/>
                        </a:rPr>
                        <a:t>-</a:t>
                      </a:r>
                      <a:endParaRPr lang="ru-RU" sz="1800" kern="50" dirty="0">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en-US" sz="1800" kern="50" dirty="0" smtClean="0">
                          <a:effectLst/>
                          <a:latin typeface="Times New Roman" panose="02020603050405020304" pitchFamily="18" charset="0"/>
                          <a:ea typeface="SimSun" panose="02010600030101010101" pitchFamily="2" charset="-122"/>
                        </a:rPr>
                        <a:t>-d/-r</a:t>
                      </a:r>
                      <a:endParaRPr lang="ru-RU" sz="1800" kern="50" dirty="0">
                        <a:effectLst/>
                        <a:latin typeface="Times New Roman" panose="02020603050405020304" pitchFamily="18" charset="0"/>
                        <a:ea typeface="SimSun" panose="02010600030101010101" pitchFamily="2" charset="-122"/>
                      </a:endParaRPr>
                    </a:p>
                  </a:txBody>
                  <a:tcPr marL="0" marR="0" marT="0" marB="0"/>
                </a:tc>
              </a:tr>
              <a:tr h="38738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kern="50" dirty="0" smtClean="0">
                          <a:effectLst/>
                          <a:latin typeface="Times New Roman" panose="02020603050405020304" pitchFamily="18" charset="0"/>
                          <a:ea typeface="SimSun" panose="02010600030101010101" pitchFamily="2" charset="-122"/>
                        </a:rPr>
                        <a:t>*kA </a:t>
                      </a:r>
                      <a:r>
                        <a:rPr lang="ru-RU" sz="1800" dirty="0" smtClean="0"/>
                        <a:t>(</a:t>
                      </a:r>
                      <a:r>
                        <a:rPr lang="en-US" sz="1800" dirty="0" err="1" smtClean="0"/>
                        <a:t>Nugteren</a:t>
                      </a:r>
                      <a:r>
                        <a:rPr lang="en-US" sz="1800" baseline="0" dirty="0" smtClean="0"/>
                        <a:t> 20</a:t>
                      </a:r>
                      <a:r>
                        <a:rPr lang="ru-RU" sz="1800" baseline="0" dirty="0" smtClean="0"/>
                        <a:t>11</a:t>
                      </a:r>
                      <a:r>
                        <a:rPr lang="en-US" sz="1800" baseline="0" dirty="0" smtClean="0"/>
                        <a:t>)</a:t>
                      </a:r>
                      <a:r>
                        <a:rPr lang="en-US" sz="1800" kern="50" dirty="0" smtClean="0">
                          <a:effectLst/>
                          <a:latin typeface="Times New Roman" panose="02020603050405020304" pitchFamily="18" charset="0"/>
                          <a:ea typeface="SimSun" panose="02010600030101010101" pitchFamily="2" charset="-122"/>
                        </a:rPr>
                        <a:t> </a:t>
                      </a:r>
                      <a:endParaRPr lang="ru-RU" sz="1800" kern="50" dirty="0">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en-US" sz="1800" kern="50" dirty="0" smtClean="0">
                          <a:effectLst/>
                          <a:latin typeface="Times New Roman" panose="02020603050405020304" pitchFamily="18" charset="0"/>
                          <a:ea typeface="SimSun" panose="02010600030101010101" pitchFamily="2" charset="-122"/>
                        </a:rPr>
                        <a:t>q</a:t>
                      </a:r>
                      <a:endParaRPr lang="ru-RU" sz="1800" kern="50" dirty="0">
                        <a:effectLst/>
                        <a:latin typeface="Times New Roman" panose="02020603050405020304" pitchFamily="18" charset="0"/>
                        <a:ea typeface="SimSun" panose="02010600030101010101" pitchFamily="2" charset="-122"/>
                      </a:endParaRPr>
                    </a:p>
                  </a:txBody>
                  <a:tcPr marL="68580" marR="68580" marT="0" marB="0"/>
                </a:tc>
                <a:tc>
                  <a:txBody>
                    <a:bodyPr/>
                    <a:lstStyle/>
                    <a:p>
                      <a:pPr algn="ctr">
                        <a:spcAft>
                          <a:spcPts val="0"/>
                        </a:spcAft>
                      </a:pPr>
                      <a:r>
                        <a:rPr lang="en-US" sz="1800" kern="50" dirty="0" smtClean="0">
                          <a:effectLst/>
                          <a:latin typeface="Times New Roman" panose="02020603050405020304" pitchFamily="18" charset="0"/>
                          <a:ea typeface="SimSun" panose="02010600030101010101" pitchFamily="2" charset="-122"/>
                        </a:rPr>
                        <a:t>x</a:t>
                      </a:r>
                      <a:endParaRPr lang="ru-RU" sz="1800" kern="50" dirty="0">
                        <a:effectLst/>
                        <a:latin typeface="Times New Roman" panose="02020603050405020304" pitchFamily="18" charset="0"/>
                        <a:ea typeface="SimSun" panose="02010600030101010101" pitchFamily="2" charset="-122"/>
                      </a:endParaRPr>
                    </a:p>
                  </a:txBody>
                  <a:tcPr marL="0" marR="0" marT="0" marB="0"/>
                </a:tc>
              </a:tr>
            </a:tbl>
          </a:graphicData>
        </a:graphic>
      </p:graphicFrame>
    </p:spTree>
    <p:extLst>
      <p:ext uri="{BB962C8B-B14F-4D97-AF65-F5344CB8AC3E}">
        <p14:creationId xmlns:p14="http://schemas.microsoft.com/office/powerpoint/2010/main" val="24478082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03868" y="195748"/>
            <a:ext cx="9592732" cy="508340"/>
          </a:xfrm>
        </p:spPr>
        <p:txBody>
          <a:bodyPr>
            <a:normAutofit fontScale="90000"/>
          </a:bodyPr>
          <a:lstStyle/>
          <a:p>
            <a:r>
              <a:rPr lang="ru-RU" dirty="0"/>
              <a:t>Различия между </a:t>
            </a:r>
            <a:r>
              <a:rPr lang="ru-RU" dirty="0" err="1"/>
              <a:t>минхэ</a:t>
            </a:r>
            <a:r>
              <a:rPr lang="ru-RU" dirty="0"/>
              <a:t> и </a:t>
            </a:r>
            <a:r>
              <a:rPr lang="ru-RU" dirty="0" err="1" smtClean="0"/>
              <a:t>хуцзу</a:t>
            </a:r>
            <a:r>
              <a:rPr lang="ru-RU" dirty="0" smtClean="0"/>
              <a:t>. Морфология</a:t>
            </a:r>
            <a:endParaRPr lang="ru-RU" dirty="0"/>
          </a:p>
        </p:txBody>
      </p:sp>
      <p:sp>
        <p:nvSpPr>
          <p:cNvPr id="3" name="Текст 2"/>
          <p:cNvSpPr>
            <a:spLocks noGrp="1"/>
          </p:cNvSpPr>
          <p:nvPr>
            <p:ph type="body" idx="1"/>
          </p:nvPr>
        </p:nvSpPr>
        <p:spPr>
          <a:xfrm>
            <a:off x="1303868" y="1554481"/>
            <a:ext cx="9592732" cy="4321386"/>
          </a:xfrm>
        </p:spPr>
        <p:txBody>
          <a:bodyPr/>
          <a:lstStyle/>
          <a:p>
            <a:endParaRPr 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265093239"/>
              </p:ext>
            </p:extLst>
          </p:nvPr>
        </p:nvGraphicFramePr>
        <p:xfrm>
          <a:off x="410308" y="904405"/>
          <a:ext cx="11077179" cy="6111412"/>
        </p:xfrm>
        <a:graphic>
          <a:graphicData uri="http://schemas.openxmlformats.org/drawingml/2006/table">
            <a:tbl>
              <a:tblPr firstRow="1" bandRow="1">
                <a:tableStyleId>{93296810-A885-4BE3-A3E7-6D5BEEA58F35}</a:tableStyleId>
              </a:tblPr>
              <a:tblGrid>
                <a:gridCol w="3819751"/>
                <a:gridCol w="3629029"/>
                <a:gridCol w="3628399"/>
              </a:tblGrid>
              <a:tr h="343840">
                <a:tc>
                  <a:txBody>
                    <a:bodyPr/>
                    <a:lstStyle/>
                    <a:p>
                      <a:endParaRPr lang="en-US" dirty="0"/>
                    </a:p>
                  </a:txBody>
                  <a:tcPr/>
                </a:tc>
                <a:tc>
                  <a:txBody>
                    <a:bodyPr/>
                    <a:lstStyle/>
                    <a:p>
                      <a:r>
                        <a:rPr lang="ru-RU" sz="1600" dirty="0" err="1" smtClean="0">
                          <a:latin typeface="+mj-lt"/>
                        </a:rPr>
                        <a:t>Минхэ</a:t>
                      </a:r>
                      <a:endParaRPr lang="ru-RU" sz="1600" dirty="0">
                        <a:latin typeface="+mj-lt"/>
                      </a:endParaRPr>
                    </a:p>
                  </a:txBody>
                  <a:tcPr/>
                </a:tc>
                <a:tc>
                  <a:txBody>
                    <a:bodyPr/>
                    <a:lstStyle/>
                    <a:p>
                      <a:r>
                        <a:rPr lang="ru-RU" sz="1600" dirty="0" err="1" smtClean="0">
                          <a:latin typeface="+mj-lt"/>
                        </a:rPr>
                        <a:t>Хуцзу</a:t>
                      </a:r>
                      <a:endParaRPr lang="ru-RU" sz="1600" dirty="0">
                        <a:latin typeface="+mj-lt"/>
                      </a:endParaRPr>
                    </a:p>
                  </a:txBody>
                  <a:tcPr/>
                </a:tc>
              </a:tr>
              <a:tr h="315186">
                <a:tc>
                  <a:txBody>
                    <a:bodyPr/>
                    <a:lstStyle/>
                    <a:p>
                      <a:r>
                        <a:rPr lang="ru-RU" sz="1600" dirty="0" smtClean="0">
                          <a:latin typeface="+mj-lt"/>
                        </a:rPr>
                        <a:t>Глагольное отрицание</a:t>
                      </a:r>
                      <a:endParaRPr lang="ru-RU" sz="1600" dirty="0">
                        <a:latin typeface="+mj-lt"/>
                      </a:endParaRPr>
                    </a:p>
                  </a:txBody>
                  <a:tcPr/>
                </a:tc>
                <a:tc>
                  <a:txBody>
                    <a:bodyPr/>
                    <a:lstStyle/>
                    <a:p>
                      <a:r>
                        <a:rPr lang="tr-TR" sz="1600" dirty="0" smtClean="0">
                          <a:latin typeface="+mj-lt"/>
                        </a:rPr>
                        <a:t>la</a:t>
                      </a:r>
                      <a:r>
                        <a:rPr lang="en-US" sz="1600" dirty="0" err="1" smtClean="0">
                          <a:latin typeface="+mj-lt"/>
                        </a:rPr>
                        <a:t>i</a:t>
                      </a:r>
                      <a:r>
                        <a:rPr lang="en-US" sz="1600" baseline="0" dirty="0" smtClean="0">
                          <a:latin typeface="+mj-lt"/>
                        </a:rPr>
                        <a:t> (</a:t>
                      </a:r>
                      <a:r>
                        <a:rPr lang="ru-RU" sz="1600" baseline="0" dirty="0" smtClean="0">
                          <a:latin typeface="+mj-lt"/>
                        </a:rPr>
                        <a:t>имперфект), </a:t>
                      </a:r>
                      <a:r>
                        <a:rPr lang="tr-TR" sz="1600" baseline="0" dirty="0" smtClean="0">
                          <a:latin typeface="+mj-lt"/>
                        </a:rPr>
                        <a:t>sai </a:t>
                      </a:r>
                      <a:r>
                        <a:rPr lang="ru-RU" sz="1600" baseline="0" dirty="0" smtClean="0">
                          <a:latin typeface="+mj-lt"/>
                        </a:rPr>
                        <a:t>(перфект)</a:t>
                      </a:r>
                      <a:endParaRPr lang="ru-RU" sz="1600" dirty="0">
                        <a:latin typeface="+mj-lt"/>
                      </a:endParaRPr>
                    </a:p>
                  </a:txBody>
                  <a:tcPr/>
                </a:tc>
                <a:tc>
                  <a:txBody>
                    <a:bodyPr/>
                    <a:lstStyle/>
                    <a:p>
                      <a:r>
                        <a:rPr lang="en-US" sz="1600" dirty="0" smtClean="0">
                          <a:latin typeface="+mj-lt"/>
                        </a:rPr>
                        <a:t>li:</a:t>
                      </a:r>
                      <a:endParaRPr lang="ru-RU" sz="1600" dirty="0">
                        <a:latin typeface="+mj-lt"/>
                      </a:endParaRPr>
                    </a:p>
                  </a:txBody>
                  <a:tcPr/>
                </a:tc>
              </a:tr>
              <a:tr h="496594">
                <a:tc>
                  <a:txBody>
                    <a:bodyPr/>
                    <a:lstStyle/>
                    <a:p>
                      <a:r>
                        <a:rPr lang="ru-RU" sz="1600" kern="1200" dirty="0" smtClean="0">
                          <a:solidFill>
                            <a:schemeClr val="dk1"/>
                          </a:solidFill>
                          <a:effectLst/>
                          <a:latin typeface="+mn-lt"/>
                          <a:ea typeface="+mn-ea"/>
                          <a:cs typeface="+mn-cs"/>
                        </a:rPr>
                        <a:t>Маркирование заимствованных глагольных корней</a:t>
                      </a:r>
                      <a:endParaRPr lang="ru-RU" sz="1600" dirty="0">
                        <a:latin typeface="+mj-lt"/>
                      </a:endParaRPr>
                    </a:p>
                  </a:txBody>
                  <a:tcPr marL="68580" marR="68580" marT="0" marB="0"/>
                </a:tc>
                <a:tc>
                  <a:txBody>
                    <a:bodyPr/>
                    <a:lstStyle/>
                    <a:p>
                      <a:pPr algn="l">
                        <a:spcAft>
                          <a:spcPts val="0"/>
                        </a:spcAft>
                      </a:pPr>
                      <a:r>
                        <a:rPr lang="en-US" sz="1200" kern="0" dirty="0" err="1" smtClean="0">
                          <a:solidFill>
                            <a:schemeClr val="tx1"/>
                          </a:solidFill>
                          <a:effectLst/>
                          <a:latin typeface="+mj-lt"/>
                          <a:ea typeface="SimSun" panose="02010600030101010101" pitchFamily="2" charset="-122"/>
                        </a:rPr>
                        <a:t>ge</a:t>
                      </a:r>
                      <a:r>
                        <a:rPr lang="ru-RU" sz="1200" kern="0" dirty="0">
                          <a:solidFill>
                            <a:schemeClr val="tx1"/>
                          </a:solidFill>
                          <a:effectLst/>
                          <a:latin typeface="+mj-lt"/>
                          <a:ea typeface="SimSun" panose="02010600030101010101" pitchFamily="2" charset="-122"/>
                        </a:rPr>
                        <a:t>-</a:t>
                      </a:r>
                      <a:r>
                        <a:rPr lang="en-US" sz="1200" kern="0" dirty="0" err="1">
                          <a:solidFill>
                            <a:schemeClr val="tx1"/>
                          </a:solidFill>
                          <a:effectLst/>
                          <a:latin typeface="+mj-lt"/>
                          <a:ea typeface="SimSun" panose="02010600030101010101" pitchFamily="2" charset="-122"/>
                        </a:rPr>
                        <a:t>ke</a:t>
                      </a:r>
                      <a:r>
                        <a:rPr lang="ru-RU" sz="1200" kern="0" dirty="0">
                          <a:solidFill>
                            <a:schemeClr val="tx1"/>
                          </a:solidFill>
                          <a:effectLst/>
                          <a:latin typeface="+mj-lt"/>
                          <a:ea typeface="SimSun" panose="02010600030101010101" pitchFamily="2" charset="-122"/>
                        </a:rPr>
                        <a:t> </a:t>
                      </a:r>
                      <a:r>
                        <a:rPr lang="ru-RU" sz="1200" kern="0" dirty="0" smtClean="0">
                          <a:solidFill>
                            <a:schemeClr val="tx1"/>
                          </a:solidFill>
                          <a:effectLst/>
                          <a:latin typeface="+mj-lt"/>
                          <a:ea typeface="SimSun" panose="02010600030101010101" pitchFamily="2" charset="-122"/>
                        </a:rPr>
                        <a:t>(только к кит.) + </a:t>
                      </a:r>
                      <a:r>
                        <a:rPr lang="ru-RU" sz="1200" kern="0" dirty="0">
                          <a:solidFill>
                            <a:schemeClr val="tx1"/>
                          </a:solidFill>
                          <a:effectLst/>
                          <a:latin typeface="+mj-lt"/>
                          <a:ea typeface="SimSun" panose="02010600030101010101" pitchFamily="2" charset="-122"/>
                        </a:rPr>
                        <a:t>все, </a:t>
                      </a:r>
                      <a:r>
                        <a:rPr lang="ru-RU" sz="1200" kern="0" dirty="0" smtClean="0">
                          <a:solidFill>
                            <a:schemeClr val="tx1"/>
                          </a:solidFill>
                          <a:effectLst/>
                          <a:latin typeface="+mj-lt"/>
                          <a:ea typeface="SimSun" panose="02010600030101010101" pitchFamily="2" charset="-122"/>
                        </a:rPr>
                        <a:t>образующие </a:t>
                      </a:r>
                      <a:r>
                        <a:rPr lang="ru-RU" sz="1200" kern="0" dirty="0">
                          <a:solidFill>
                            <a:schemeClr val="tx1"/>
                          </a:solidFill>
                          <a:effectLst/>
                          <a:latin typeface="+mj-lt"/>
                          <a:ea typeface="SimSun" panose="02010600030101010101" pitchFamily="2" charset="-122"/>
                        </a:rPr>
                        <a:t>глаголы от имен</a:t>
                      </a:r>
                      <a:endParaRPr lang="ru-RU" sz="1200" kern="50" dirty="0">
                        <a:solidFill>
                          <a:schemeClr val="tx1"/>
                        </a:solidFill>
                        <a:effectLst/>
                        <a:latin typeface="+mj-lt"/>
                        <a:ea typeface="SimSun" panose="02010600030101010101" pitchFamily="2" charset="-122"/>
                      </a:endParaRPr>
                    </a:p>
                  </a:txBody>
                  <a:tcPr marL="68580" marR="68580" marT="0" marB="0"/>
                </a:tc>
                <a:tc>
                  <a:txBody>
                    <a:bodyPr/>
                    <a:lstStyle/>
                    <a:p>
                      <a:pPr algn="l">
                        <a:spcAft>
                          <a:spcPts val="0"/>
                        </a:spcAft>
                      </a:pPr>
                      <a:r>
                        <a:rPr lang="en-US" sz="1200" kern="0" dirty="0" err="1" smtClean="0">
                          <a:solidFill>
                            <a:schemeClr val="tx1"/>
                          </a:solidFill>
                          <a:effectLst/>
                          <a:latin typeface="+mj-lt"/>
                          <a:ea typeface="SimSun" panose="02010600030101010101" pitchFamily="2" charset="-122"/>
                        </a:rPr>
                        <a:t>ki</a:t>
                      </a:r>
                      <a:r>
                        <a:rPr lang="ru-RU" sz="1200" kern="0" dirty="0">
                          <a:solidFill>
                            <a:schemeClr val="tx1"/>
                          </a:solidFill>
                          <a:effectLst/>
                          <a:latin typeface="+mj-lt"/>
                          <a:ea typeface="SimSun" panose="02010600030101010101" pitchFamily="2" charset="-122"/>
                        </a:rPr>
                        <a:t>, </a:t>
                      </a:r>
                      <a:r>
                        <a:rPr lang="en-US" sz="1200" kern="0" dirty="0" err="1">
                          <a:solidFill>
                            <a:schemeClr val="tx1"/>
                          </a:solidFill>
                          <a:effectLst/>
                          <a:latin typeface="+mj-lt"/>
                          <a:ea typeface="SimSun" panose="02010600030101010101" pitchFamily="2" charset="-122"/>
                        </a:rPr>
                        <a:t>gi</a:t>
                      </a:r>
                      <a:r>
                        <a:rPr lang="en-US" sz="1200" kern="0" dirty="0">
                          <a:solidFill>
                            <a:schemeClr val="tx1"/>
                          </a:solidFill>
                          <a:effectLst/>
                          <a:latin typeface="+mj-lt"/>
                          <a:ea typeface="SimSun" panose="02010600030101010101" pitchFamily="2" charset="-122"/>
                        </a:rPr>
                        <a:t> </a:t>
                      </a:r>
                      <a:r>
                        <a:rPr lang="ru-RU" sz="1200" kern="0" dirty="0" smtClean="0">
                          <a:solidFill>
                            <a:schemeClr val="tx1"/>
                          </a:solidFill>
                          <a:effectLst/>
                          <a:latin typeface="+mj-lt"/>
                          <a:ea typeface="SimSun" panose="02010600030101010101" pitchFamily="2" charset="-122"/>
                        </a:rPr>
                        <a:t>(только к кит., не </a:t>
                      </a:r>
                      <a:r>
                        <a:rPr lang="ru-RU" sz="1200" kern="0" dirty="0">
                          <a:solidFill>
                            <a:schemeClr val="tx1"/>
                          </a:solidFill>
                          <a:effectLst/>
                          <a:latin typeface="+mj-lt"/>
                          <a:ea typeface="SimSun" panose="02010600030101010101" pitchFamily="2" charset="-122"/>
                        </a:rPr>
                        <a:t>присоединяются к другим основам)</a:t>
                      </a:r>
                      <a:endParaRPr lang="ru-RU" sz="1200" kern="50" dirty="0">
                        <a:solidFill>
                          <a:schemeClr val="tx1"/>
                        </a:solidFill>
                        <a:effectLst/>
                        <a:latin typeface="+mj-lt"/>
                        <a:ea typeface="SimSun" panose="02010600030101010101" pitchFamily="2" charset="-122"/>
                      </a:endParaRPr>
                    </a:p>
                  </a:txBody>
                  <a:tcPr marL="0" marR="0" marT="0" marB="0"/>
                </a:tc>
              </a:tr>
              <a:tr h="429790">
                <a:tc>
                  <a:txBody>
                    <a:bodyPr/>
                    <a:lstStyle/>
                    <a:p>
                      <a:pPr algn="l">
                        <a:spcAft>
                          <a:spcPts val="0"/>
                        </a:spcAft>
                      </a:pPr>
                      <a:r>
                        <a:rPr lang="ru-RU" sz="1600" kern="50" dirty="0" smtClean="0">
                          <a:effectLst/>
                          <a:latin typeface="+mj-lt"/>
                          <a:ea typeface="SimSun" panose="02010600030101010101" pitchFamily="2" charset="-122"/>
                        </a:rPr>
                        <a:t>Перспективность</a:t>
                      </a:r>
                      <a:r>
                        <a:rPr lang="en-US" sz="1600" kern="50" dirty="0" smtClean="0">
                          <a:effectLst/>
                          <a:latin typeface="+mj-lt"/>
                          <a:ea typeface="SimSun" panose="02010600030101010101" pitchFamily="2" charset="-122"/>
                        </a:rPr>
                        <a:t> </a:t>
                      </a:r>
                      <a:endParaRPr lang="ru-RU" sz="1600" kern="50" dirty="0">
                        <a:effectLst/>
                        <a:latin typeface="+mj-lt"/>
                        <a:ea typeface="SimSun" panose="02010600030101010101" pitchFamily="2" charset="-122"/>
                      </a:endParaRPr>
                    </a:p>
                  </a:txBody>
                  <a:tcPr marL="68580" marR="68580" marT="0" marB="0"/>
                </a:tc>
                <a:tc>
                  <a:txBody>
                    <a:bodyPr/>
                    <a:lstStyle/>
                    <a:p>
                      <a:pPr algn="l">
                        <a:spcAft>
                          <a:spcPts val="0"/>
                        </a:spcAft>
                      </a:pPr>
                      <a:r>
                        <a:rPr lang="ru-RU" sz="1200" kern="0" dirty="0" smtClean="0">
                          <a:solidFill>
                            <a:schemeClr val="tx1"/>
                          </a:solidFill>
                          <a:effectLst/>
                          <a:latin typeface="+mj-lt"/>
                          <a:ea typeface="SimSun" panose="02010600030101010101" pitchFamily="2" charset="-122"/>
                        </a:rPr>
                        <a:t>Разные </a:t>
                      </a:r>
                      <a:r>
                        <a:rPr lang="ru-RU" sz="1200" kern="0" dirty="0">
                          <a:solidFill>
                            <a:schemeClr val="tx1"/>
                          </a:solidFill>
                          <a:effectLst/>
                          <a:latin typeface="+mj-lt"/>
                          <a:ea typeface="SimSun" panose="02010600030101010101" pitchFamily="2" charset="-122"/>
                        </a:rPr>
                        <a:t>показатели для </a:t>
                      </a:r>
                      <a:r>
                        <a:rPr lang="ru-RU" sz="1200" kern="0" dirty="0" smtClean="0">
                          <a:solidFill>
                            <a:schemeClr val="tx1"/>
                          </a:solidFill>
                          <a:effectLst/>
                          <a:latin typeface="+mj-lt"/>
                          <a:ea typeface="SimSun" panose="02010600030101010101" pitchFamily="2" charset="-122"/>
                        </a:rPr>
                        <a:t>утвердительных</a:t>
                      </a:r>
                      <a:r>
                        <a:rPr lang="ru-RU" sz="1200" kern="0" baseline="0" dirty="0" smtClean="0">
                          <a:solidFill>
                            <a:schemeClr val="tx1"/>
                          </a:solidFill>
                          <a:effectLst/>
                          <a:latin typeface="+mj-lt"/>
                          <a:ea typeface="SimSun" panose="02010600030101010101" pitchFamily="2" charset="-122"/>
                        </a:rPr>
                        <a:t> </a:t>
                      </a:r>
                      <a:r>
                        <a:rPr lang="ru-RU" sz="1200" kern="0" dirty="0" smtClean="0">
                          <a:solidFill>
                            <a:schemeClr val="tx1"/>
                          </a:solidFill>
                          <a:effectLst/>
                          <a:latin typeface="+mj-lt"/>
                          <a:ea typeface="SimSun" panose="02010600030101010101" pitchFamily="2" charset="-122"/>
                        </a:rPr>
                        <a:t>и вопросительных </a:t>
                      </a:r>
                      <a:r>
                        <a:rPr lang="ru-RU" sz="1200" kern="0" dirty="0">
                          <a:solidFill>
                            <a:schemeClr val="tx1"/>
                          </a:solidFill>
                          <a:effectLst/>
                          <a:latin typeface="+mj-lt"/>
                          <a:ea typeface="SimSun" panose="02010600030101010101" pitchFamily="2" charset="-122"/>
                        </a:rPr>
                        <a:t>форм</a:t>
                      </a:r>
                      <a:endParaRPr lang="ru-RU" sz="1200" kern="50" dirty="0">
                        <a:solidFill>
                          <a:schemeClr val="tx1"/>
                        </a:solidFill>
                        <a:effectLst/>
                        <a:latin typeface="+mj-lt"/>
                        <a:ea typeface="SimSun" panose="02010600030101010101" pitchFamily="2" charset="-122"/>
                      </a:endParaRPr>
                    </a:p>
                  </a:txBody>
                  <a:tcPr marL="68580" marR="68580" marT="0" marB="0"/>
                </a:tc>
                <a:tc>
                  <a:txBody>
                    <a:bodyPr/>
                    <a:lstStyle/>
                    <a:p>
                      <a:pPr algn="l">
                        <a:spcAft>
                          <a:spcPts val="0"/>
                        </a:spcAft>
                      </a:pPr>
                      <a:r>
                        <a:rPr lang="ru-RU" sz="1200" kern="0" dirty="0" smtClean="0">
                          <a:solidFill>
                            <a:schemeClr val="tx1"/>
                          </a:solidFill>
                          <a:effectLst/>
                          <a:latin typeface="+mj-lt"/>
                          <a:ea typeface="SimSun" panose="02010600030101010101" pitchFamily="2" charset="-122"/>
                        </a:rPr>
                        <a:t>-</a:t>
                      </a:r>
                      <a:r>
                        <a:rPr lang="en-US" sz="1200" kern="0" dirty="0" err="1" smtClean="0">
                          <a:solidFill>
                            <a:schemeClr val="tx1"/>
                          </a:solidFill>
                          <a:effectLst/>
                          <a:latin typeface="+mj-lt"/>
                          <a:ea typeface="SimSun" panose="02010600030101010101" pitchFamily="2" charset="-122"/>
                        </a:rPr>
                        <a:t>i</a:t>
                      </a:r>
                      <a:r>
                        <a:rPr lang="en-US" sz="1200" kern="0" dirty="0" smtClean="0">
                          <a:solidFill>
                            <a:schemeClr val="tx1"/>
                          </a:solidFill>
                          <a:effectLst/>
                          <a:latin typeface="+mj-lt"/>
                          <a:ea typeface="SimSun" panose="02010600030101010101" pitchFamily="2" charset="-122"/>
                        </a:rPr>
                        <a:t> </a:t>
                      </a:r>
                      <a:r>
                        <a:rPr lang="ru-RU" sz="1200" kern="0" dirty="0" smtClean="0">
                          <a:solidFill>
                            <a:schemeClr val="tx1"/>
                          </a:solidFill>
                          <a:effectLst/>
                          <a:latin typeface="+mj-lt"/>
                          <a:ea typeface="SimSun" panose="02010600030101010101" pitchFamily="2" charset="-122"/>
                        </a:rPr>
                        <a:t> показатель субъективности,  </a:t>
                      </a:r>
                      <a:r>
                        <a:rPr lang="en-US" sz="1200" kern="0" dirty="0" smtClean="0">
                          <a:solidFill>
                            <a:schemeClr val="tx1"/>
                          </a:solidFill>
                          <a:effectLst/>
                          <a:latin typeface="+mj-lt"/>
                          <a:ea typeface="SimSun" panose="02010600030101010101" pitchFamily="2" charset="-122"/>
                        </a:rPr>
                        <a:t>-a </a:t>
                      </a:r>
                      <a:r>
                        <a:rPr lang="ru-RU" sz="1200" kern="0" dirty="0" smtClean="0">
                          <a:solidFill>
                            <a:schemeClr val="tx1"/>
                          </a:solidFill>
                          <a:effectLst/>
                          <a:latin typeface="+mj-lt"/>
                          <a:ea typeface="SimSun" panose="02010600030101010101" pitchFamily="2" charset="-122"/>
                        </a:rPr>
                        <a:t> объективности;</a:t>
                      </a:r>
                      <a:r>
                        <a:rPr lang="en-US" sz="1200" kern="0" baseline="0" dirty="0" smtClean="0">
                          <a:solidFill>
                            <a:schemeClr val="tx1"/>
                          </a:solidFill>
                          <a:effectLst/>
                          <a:latin typeface="+mj-lt"/>
                          <a:ea typeface="SimSun" panose="02010600030101010101" pitchFamily="2" charset="-122"/>
                        </a:rPr>
                        <a:t> </a:t>
                      </a:r>
                      <a:r>
                        <a:rPr lang="ru-RU" sz="1200" kern="0" baseline="0" dirty="0" smtClean="0">
                          <a:solidFill>
                            <a:schemeClr val="tx1"/>
                          </a:solidFill>
                          <a:effectLst/>
                          <a:latin typeface="+mj-lt"/>
                          <a:ea typeface="SimSun" panose="02010600030101010101" pitchFamily="2" charset="-122"/>
                        </a:rPr>
                        <a:t>есть нейтральные формы</a:t>
                      </a:r>
                      <a:endParaRPr lang="ru-RU" sz="1200" kern="50" dirty="0">
                        <a:solidFill>
                          <a:schemeClr val="tx1"/>
                        </a:solidFill>
                        <a:effectLst/>
                        <a:latin typeface="+mj-lt"/>
                        <a:ea typeface="SimSun" panose="02010600030101010101" pitchFamily="2" charset="-122"/>
                      </a:endParaRPr>
                    </a:p>
                  </a:txBody>
                  <a:tcPr marL="0" marR="0" marT="0" marB="0"/>
                </a:tc>
              </a:tr>
              <a:tr h="32664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1600" kern="50" dirty="0" smtClean="0">
                          <a:effectLst/>
                          <a:latin typeface="+mj-lt"/>
                          <a:ea typeface="SimSun" panose="02010600030101010101" pitchFamily="2" charset="-122"/>
                        </a:rPr>
                        <a:t>Деепричастие с нулевым показателем</a:t>
                      </a:r>
                      <a:r>
                        <a:rPr lang="en-US" sz="1600" kern="50" dirty="0" smtClean="0">
                          <a:effectLst/>
                          <a:latin typeface="+mj-lt"/>
                          <a:ea typeface="SimSun" panose="02010600030101010101" pitchFamily="2" charset="-122"/>
                        </a:rPr>
                        <a:t> (-</a:t>
                      </a:r>
                      <a:r>
                        <a:rPr lang="en-US" sz="1600" kern="50" dirty="0">
                          <a:effectLst/>
                          <a:latin typeface="+mj-lt"/>
                          <a:ea typeface="SimSun" panose="02010600030101010101" pitchFamily="2" charset="-122"/>
                        </a:rPr>
                        <a:t>Ø</a:t>
                      </a:r>
                      <a:r>
                        <a:rPr lang="en-US" sz="1600" kern="50" dirty="0" smtClean="0">
                          <a:effectLst/>
                          <a:latin typeface="+mj-lt"/>
                          <a:ea typeface="SimSun" panose="02010600030101010101" pitchFamily="2" charset="-122"/>
                        </a:rPr>
                        <a:t>) </a:t>
                      </a:r>
                      <a:r>
                        <a:rPr lang="ru-RU" sz="1600" dirty="0" smtClean="0"/>
                        <a:t>(</a:t>
                      </a:r>
                      <a:r>
                        <a:rPr lang="en-US" sz="1600" kern="1200" dirty="0" err="1" smtClean="0">
                          <a:solidFill>
                            <a:schemeClr val="dk1"/>
                          </a:solidFill>
                          <a:latin typeface="+mn-lt"/>
                          <a:ea typeface="+mn-ea"/>
                          <a:cs typeface="+mn-cs"/>
                        </a:rPr>
                        <a:t>Rybatzki</a:t>
                      </a:r>
                      <a:r>
                        <a:rPr lang="en-US" sz="1600" baseline="0" dirty="0" smtClean="0"/>
                        <a:t> 2003)</a:t>
                      </a:r>
                      <a:endParaRPr lang="ru-RU" sz="1600" kern="50" dirty="0">
                        <a:effectLst/>
                        <a:latin typeface="+mj-lt"/>
                        <a:ea typeface="SimSun" panose="02010600030101010101" pitchFamily="2" charset="-122"/>
                      </a:endParaRPr>
                    </a:p>
                  </a:txBody>
                  <a:tcPr marL="68580" marR="68580" marT="0" marB="0"/>
                </a:tc>
                <a:tc>
                  <a:txBody>
                    <a:bodyPr/>
                    <a:lstStyle/>
                    <a:p>
                      <a:pPr algn="l">
                        <a:spcAft>
                          <a:spcPts val="0"/>
                        </a:spcAft>
                      </a:pPr>
                      <a:r>
                        <a:rPr lang="en-US" sz="1600" kern="0">
                          <a:solidFill>
                            <a:srgbClr val="000000"/>
                          </a:solidFill>
                          <a:effectLst/>
                          <a:latin typeface="+mj-lt"/>
                          <a:ea typeface="SimSun" panose="02010600030101010101" pitchFamily="2" charset="-122"/>
                        </a:rPr>
                        <a:t>+</a:t>
                      </a:r>
                      <a:endParaRPr lang="ru-RU" sz="1600" kern="50">
                        <a:effectLst/>
                        <a:latin typeface="+mj-lt"/>
                        <a:ea typeface="SimSun" panose="02010600030101010101" pitchFamily="2" charset="-122"/>
                      </a:endParaRPr>
                    </a:p>
                  </a:txBody>
                  <a:tcPr marL="68580" marR="68580" marT="0" marB="0"/>
                </a:tc>
                <a:tc>
                  <a:txBody>
                    <a:bodyPr/>
                    <a:lstStyle/>
                    <a:p>
                      <a:pPr algn="l">
                        <a:spcAft>
                          <a:spcPts val="0"/>
                        </a:spcAft>
                      </a:pPr>
                      <a:r>
                        <a:rPr lang="en-US" sz="1600" kern="0" dirty="0">
                          <a:solidFill>
                            <a:srgbClr val="000000"/>
                          </a:solidFill>
                          <a:effectLst/>
                          <a:latin typeface="+mj-lt"/>
                          <a:ea typeface="SimSun" panose="02010600030101010101" pitchFamily="2" charset="-122"/>
                        </a:rPr>
                        <a:t> </a:t>
                      </a:r>
                      <a:r>
                        <a:rPr lang="en-US" sz="1600" kern="0" dirty="0" smtClean="0">
                          <a:solidFill>
                            <a:srgbClr val="000000"/>
                          </a:solidFill>
                          <a:effectLst/>
                          <a:latin typeface="+mj-lt"/>
                          <a:ea typeface="SimSun" panose="02010600030101010101" pitchFamily="2" charset="-122"/>
                        </a:rPr>
                        <a:t>-</a:t>
                      </a:r>
                      <a:endParaRPr lang="ru-RU" sz="1600" kern="50" dirty="0">
                        <a:effectLst/>
                        <a:latin typeface="+mj-lt"/>
                        <a:ea typeface="SimSun" panose="02010600030101010101" pitchFamily="2" charset="-122"/>
                      </a:endParaRPr>
                    </a:p>
                  </a:txBody>
                  <a:tcPr marL="0" marR="0" marT="0" marB="0"/>
                </a:tc>
              </a:tr>
              <a:tr h="24068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1600" kern="50" dirty="0" smtClean="0">
                          <a:effectLst/>
                          <a:latin typeface="+mj-lt"/>
                          <a:ea typeface="SimSun" panose="02010600030101010101" pitchFamily="2" charset="-122"/>
                        </a:rPr>
                        <a:t>Уступительное деепричастие</a:t>
                      </a:r>
                      <a:r>
                        <a:rPr lang="en-US" sz="1600" kern="50" dirty="0" smtClean="0">
                          <a:effectLst/>
                          <a:latin typeface="+mj-lt"/>
                          <a:ea typeface="SimSun" panose="02010600030101010101" pitchFamily="2" charset="-122"/>
                        </a:rPr>
                        <a:t> </a:t>
                      </a:r>
                      <a:r>
                        <a:rPr lang="en-US" sz="1600" kern="1200" dirty="0" smtClean="0">
                          <a:solidFill>
                            <a:schemeClr val="dk1"/>
                          </a:solidFill>
                          <a:latin typeface="+mn-lt"/>
                          <a:ea typeface="+mn-ea"/>
                          <a:cs typeface="+mn-cs"/>
                        </a:rPr>
                        <a:t>(</a:t>
                      </a:r>
                      <a:r>
                        <a:rPr lang="en-US" sz="1600" kern="1200" dirty="0" err="1" smtClean="0">
                          <a:solidFill>
                            <a:schemeClr val="dk1"/>
                          </a:solidFill>
                          <a:latin typeface="+mn-lt"/>
                          <a:ea typeface="+mn-ea"/>
                          <a:cs typeface="+mn-cs"/>
                        </a:rPr>
                        <a:t>Rybatzki</a:t>
                      </a:r>
                      <a:r>
                        <a:rPr lang="en-US" sz="1600" kern="1200" dirty="0" smtClean="0">
                          <a:solidFill>
                            <a:schemeClr val="dk1"/>
                          </a:solidFill>
                          <a:latin typeface="+mn-lt"/>
                          <a:ea typeface="+mn-ea"/>
                          <a:cs typeface="+mn-cs"/>
                        </a:rPr>
                        <a:t> 2003)</a:t>
                      </a:r>
                      <a:endParaRPr lang="ru-RU" sz="1600" kern="50" dirty="0">
                        <a:effectLst/>
                        <a:latin typeface="+mj-lt"/>
                        <a:ea typeface="SimSun" panose="02010600030101010101" pitchFamily="2" charset="-122"/>
                      </a:endParaRPr>
                    </a:p>
                  </a:txBody>
                  <a:tcPr marL="68580" marR="68580" marT="0" marB="0"/>
                </a:tc>
                <a:tc>
                  <a:txBody>
                    <a:bodyPr/>
                    <a:lstStyle/>
                    <a:p>
                      <a:pPr algn="l">
                        <a:spcAft>
                          <a:spcPts val="0"/>
                        </a:spcAft>
                      </a:pPr>
                      <a:r>
                        <a:rPr lang="en-US" sz="1600" kern="0" dirty="0">
                          <a:solidFill>
                            <a:srgbClr val="000000"/>
                          </a:solidFill>
                          <a:effectLst/>
                          <a:latin typeface="+mj-lt"/>
                          <a:ea typeface="SimSun" panose="02010600030101010101" pitchFamily="2" charset="-122"/>
                        </a:rPr>
                        <a:t> </a:t>
                      </a:r>
                      <a:r>
                        <a:rPr lang="ru-RU" sz="1600" kern="0" dirty="0" smtClean="0">
                          <a:solidFill>
                            <a:srgbClr val="000000"/>
                          </a:solidFill>
                          <a:effectLst/>
                          <a:latin typeface="+mj-lt"/>
                          <a:ea typeface="SimSun" panose="02010600030101010101" pitchFamily="2" charset="-122"/>
                        </a:rPr>
                        <a:t>-</a:t>
                      </a:r>
                      <a:endParaRPr lang="ru-RU" sz="1600" kern="50" dirty="0">
                        <a:effectLst/>
                        <a:latin typeface="+mj-lt"/>
                        <a:ea typeface="SimSun" panose="02010600030101010101" pitchFamily="2" charset="-122"/>
                      </a:endParaRPr>
                    </a:p>
                  </a:txBody>
                  <a:tcPr marL="68580" marR="68580" marT="0" marB="0"/>
                </a:tc>
                <a:tc>
                  <a:txBody>
                    <a:bodyPr/>
                    <a:lstStyle/>
                    <a:p>
                      <a:pPr algn="l">
                        <a:spcAft>
                          <a:spcPts val="0"/>
                        </a:spcAft>
                      </a:pPr>
                      <a:r>
                        <a:rPr lang="ru-RU" sz="1600" kern="0" dirty="0" smtClean="0">
                          <a:solidFill>
                            <a:srgbClr val="000000"/>
                          </a:solidFill>
                          <a:effectLst/>
                          <a:latin typeface="+mj-lt"/>
                          <a:ea typeface="SimSun" panose="02010600030101010101" pitchFamily="2" charset="-122"/>
                        </a:rPr>
                        <a:t>+</a:t>
                      </a:r>
                      <a:endParaRPr lang="ru-RU" sz="1600" kern="50" dirty="0">
                        <a:effectLst/>
                        <a:latin typeface="+mj-lt"/>
                        <a:ea typeface="SimSun" panose="02010600030101010101" pitchFamily="2" charset="-122"/>
                      </a:endParaRPr>
                    </a:p>
                  </a:txBody>
                  <a:tcPr marL="0" marR="0" marT="0" marB="0"/>
                </a:tc>
              </a:tr>
              <a:tr h="25788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1600" kern="50" dirty="0" smtClean="0">
                          <a:effectLst/>
                          <a:latin typeface="+mj-lt"/>
                          <a:ea typeface="SimSun" panose="02010600030101010101" pitchFamily="2" charset="-122"/>
                        </a:rPr>
                        <a:t>Разделительное деепричастие </a:t>
                      </a:r>
                      <a:r>
                        <a:rPr lang="en-US" sz="1600" kern="50" dirty="0" smtClean="0">
                          <a:effectLst/>
                          <a:latin typeface="+mj-lt"/>
                          <a:ea typeface="SimSun" panose="02010600030101010101" pitchFamily="2" charset="-122"/>
                        </a:rPr>
                        <a:t>(*-</a:t>
                      </a:r>
                      <a:r>
                        <a:rPr lang="en-US" sz="1600" kern="50" dirty="0" err="1">
                          <a:effectLst/>
                          <a:latin typeface="+mj-lt"/>
                          <a:ea typeface="SimSun" panose="02010600030101010101" pitchFamily="2" charset="-122"/>
                        </a:rPr>
                        <a:t>xAd</a:t>
                      </a:r>
                      <a:r>
                        <a:rPr lang="en-US" sz="1600" kern="50" dirty="0" smtClean="0">
                          <a:effectLst/>
                          <a:latin typeface="+mj-lt"/>
                          <a:ea typeface="SimSun" panose="02010600030101010101" pitchFamily="2" charset="-122"/>
                        </a:rPr>
                        <a:t>) </a:t>
                      </a:r>
                      <a:r>
                        <a:rPr lang="ru-RU" sz="1600" dirty="0" smtClean="0"/>
                        <a:t>(</a:t>
                      </a:r>
                      <a:r>
                        <a:rPr lang="en-US" sz="1600" kern="1200" dirty="0" smtClean="0">
                          <a:solidFill>
                            <a:schemeClr val="dk1"/>
                          </a:solidFill>
                          <a:latin typeface="+mn-lt"/>
                          <a:ea typeface="+mn-ea"/>
                          <a:cs typeface="+mn-cs"/>
                        </a:rPr>
                        <a:t>(</a:t>
                      </a:r>
                      <a:r>
                        <a:rPr lang="en-US" sz="1600" kern="1200" dirty="0" err="1" smtClean="0">
                          <a:solidFill>
                            <a:schemeClr val="dk1"/>
                          </a:solidFill>
                          <a:latin typeface="+mn-lt"/>
                          <a:ea typeface="+mn-ea"/>
                          <a:cs typeface="+mn-cs"/>
                        </a:rPr>
                        <a:t>Rybatzki</a:t>
                      </a:r>
                      <a:r>
                        <a:rPr lang="en-US" sz="1600" kern="1200" dirty="0" smtClean="0">
                          <a:solidFill>
                            <a:schemeClr val="dk1"/>
                          </a:solidFill>
                          <a:latin typeface="+mn-lt"/>
                          <a:ea typeface="+mn-ea"/>
                          <a:cs typeface="+mn-cs"/>
                        </a:rPr>
                        <a:t> 2003) </a:t>
                      </a:r>
                      <a:r>
                        <a:rPr lang="en-US" sz="1600" baseline="0" dirty="0" smtClean="0"/>
                        <a:t>)</a:t>
                      </a:r>
                      <a:endParaRPr lang="ru-RU" sz="1600" kern="50" dirty="0">
                        <a:effectLst/>
                        <a:latin typeface="+mj-lt"/>
                        <a:ea typeface="SimSun" panose="02010600030101010101" pitchFamily="2" charset="-122"/>
                      </a:endParaRPr>
                    </a:p>
                  </a:txBody>
                  <a:tcPr marL="68580" marR="68580" marT="0" marB="0"/>
                </a:tc>
                <a:tc>
                  <a:txBody>
                    <a:bodyPr/>
                    <a:lstStyle/>
                    <a:p>
                      <a:pPr algn="l">
                        <a:spcAft>
                          <a:spcPts val="0"/>
                        </a:spcAft>
                      </a:pPr>
                      <a:r>
                        <a:rPr lang="ru-RU" sz="1600" kern="0" dirty="0" smtClean="0">
                          <a:solidFill>
                            <a:srgbClr val="000000"/>
                          </a:solidFill>
                          <a:effectLst/>
                          <a:latin typeface="+mj-lt"/>
                          <a:ea typeface="SimSun" panose="02010600030101010101" pitchFamily="2" charset="-122"/>
                        </a:rPr>
                        <a:t>-</a:t>
                      </a:r>
                      <a:endParaRPr lang="ru-RU" sz="1600" kern="50" dirty="0">
                        <a:effectLst/>
                        <a:latin typeface="+mj-lt"/>
                        <a:ea typeface="SimSun" panose="02010600030101010101" pitchFamily="2" charset="-122"/>
                      </a:endParaRPr>
                    </a:p>
                  </a:txBody>
                  <a:tcPr marL="68580" marR="68580" marT="0" marB="0"/>
                </a:tc>
                <a:tc>
                  <a:txBody>
                    <a:bodyPr/>
                    <a:lstStyle/>
                    <a:p>
                      <a:pPr algn="l">
                        <a:spcAft>
                          <a:spcPts val="0"/>
                        </a:spcAft>
                      </a:pPr>
                      <a:r>
                        <a:rPr lang="ru-RU" sz="1600" kern="0" dirty="0" smtClean="0">
                          <a:solidFill>
                            <a:srgbClr val="000000"/>
                          </a:solidFill>
                          <a:effectLst/>
                          <a:latin typeface="+mj-lt"/>
                          <a:ea typeface="SimSun" panose="02010600030101010101" pitchFamily="2" charset="-122"/>
                        </a:rPr>
                        <a:t>+</a:t>
                      </a:r>
                      <a:endParaRPr lang="ru-RU" sz="1600" kern="50" dirty="0">
                        <a:effectLst/>
                        <a:latin typeface="+mj-lt"/>
                        <a:ea typeface="SimSun" panose="02010600030101010101" pitchFamily="2" charset="-122"/>
                      </a:endParaRPr>
                    </a:p>
                  </a:txBody>
                  <a:tcPr marL="0" marR="0" marT="0" marB="0"/>
                </a:tc>
              </a:tr>
              <a:tr h="43156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1600" dirty="0" smtClean="0">
                          <a:latin typeface="+mj-lt"/>
                        </a:rPr>
                        <a:t>Модальное</a:t>
                      </a:r>
                      <a:r>
                        <a:rPr lang="ru-RU" sz="1600" baseline="0" dirty="0" smtClean="0">
                          <a:latin typeface="+mj-lt"/>
                        </a:rPr>
                        <a:t> деепричастие</a:t>
                      </a:r>
                      <a:r>
                        <a:rPr lang="en-US" sz="1600" baseline="0" dirty="0" smtClean="0">
                          <a:latin typeface="+mj-lt"/>
                        </a:rPr>
                        <a:t> </a:t>
                      </a:r>
                      <a:r>
                        <a:rPr lang="en-US" sz="1600" kern="1200" dirty="0" smtClean="0">
                          <a:solidFill>
                            <a:schemeClr val="dk1"/>
                          </a:solidFill>
                          <a:latin typeface="+mn-lt"/>
                          <a:ea typeface="+mn-ea"/>
                          <a:cs typeface="+mn-cs"/>
                        </a:rPr>
                        <a:t>(</a:t>
                      </a:r>
                      <a:r>
                        <a:rPr lang="en-US" sz="1600" kern="1200" dirty="0" err="1" smtClean="0">
                          <a:solidFill>
                            <a:schemeClr val="dk1"/>
                          </a:solidFill>
                          <a:latin typeface="+mn-lt"/>
                          <a:ea typeface="+mn-ea"/>
                          <a:cs typeface="+mn-cs"/>
                        </a:rPr>
                        <a:t>Rybatzki</a:t>
                      </a:r>
                      <a:r>
                        <a:rPr lang="en-US" sz="1600" kern="1200" dirty="0" smtClean="0">
                          <a:solidFill>
                            <a:schemeClr val="dk1"/>
                          </a:solidFill>
                          <a:latin typeface="+mn-lt"/>
                          <a:ea typeface="+mn-ea"/>
                          <a:cs typeface="+mn-cs"/>
                        </a:rPr>
                        <a:t> 2003)</a:t>
                      </a:r>
                      <a:endParaRPr lang="ru-RU" sz="1600" dirty="0">
                        <a:latin typeface="+mj-lt"/>
                      </a:endParaRPr>
                    </a:p>
                  </a:txBody>
                  <a:tcPr/>
                </a:tc>
                <a:tc>
                  <a:txBody>
                    <a:bodyPr/>
                    <a:lstStyle/>
                    <a:p>
                      <a:r>
                        <a:rPr lang="ru-RU" sz="1600" dirty="0" smtClean="0">
                          <a:latin typeface="+mj-lt"/>
                        </a:rPr>
                        <a:t>-</a:t>
                      </a:r>
                      <a:endParaRPr lang="ru-RU" sz="1600" dirty="0">
                        <a:latin typeface="+mj-lt"/>
                      </a:endParaRPr>
                    </a:p>
                  </a:txBody>
                  <a:tcPr/>
                </a:tc>
                <a:tc>
                  <a:txBody>
                    <a:bodyPr/>
                    <a:lstStyle/>
                    <a:p>
                      <a:r>
                        <a:rPr lang="ru-RU" sz="1600" dirty="0" smtClean="0">
                          <a:latin typeface="+mj-lt"/>
                        </a:rPr>
                        <a:t>+</a:t>
                      </a:r>
                      <a:endParaRPr lang="ru-RU" sz="1600" dirty="0">
                        <a:latin typeface="+mj-lt"/>
                      </a:endParaRPr>
                    </a:p>
                  </a:txBody>
                  <a:tcPr/>
                </a:tc>
              </a:tr>
              <a:tr h="431564">
                <a:tc>
                  <a:txBody>
                    <a:bodyPr/>
                    <a:lstStyle/>
                    <a:p>
                      <a:r>
                        <a:rPr lang="ru-RU" sz="1600" dirty="0" smtClean="0">
                          <a:latin typeface="+mj-lt"/>
                        </a:rPr>
                        <a:t>Нарратив –</a:t>
                      </a:r>
                      <a:r>
                        <a:rPr lang="tr-TR" sz="1600" dirty="0" smtClean="0">
                          <a:latin typeface="+mj-lt"/>
                        </a:rPr>
                        <a:t>m</a:t>
                      </a:r>
                      <a:r>
                        <a:rPr lang="en-US" sz="1600" dirty="0" smtClean="0">
                          <a:latin typeface="+mj-lt"/>
                        </a:rPr>
                        <a:t> (</a:t>
                      </a:r>
                      <a:r>
                        <a:rPr lang="en-US" sz="1600" kern="1200" dirty="0" err="1" smtClean="0">
                          <a:solidFill>
                            <a:schemeClr val="dk1"/>
                          </a:solidFill>
                          <a:latin typeface="+mn-lt"/>
                          <a:ea typeface="+mn-ea"/>
                          <a:cs typeface="+mn-cs"/>
                        </a:rPr>
                        <a:t>Rybatzki</a:t>
                      </a:r>
                      <a:r>
                        <a:rPr lang="en-US" sz="1600" kern="1200" dirty="0" smtClean="0">
                          <a:solidFill>
                            <a:schemeClr val="dk1"/>
                          </a:solidFill>
                          <a:latin typeface="+mn-lt"/>
                          <a:ea typeface="+mn-ea"/>
                          <a:cs typeface="+mn-cs"/>
                        </a:rPr>
                        <a:t> 2003)</a:t>
                      </a:r>
                      <a:endParaRPr lang="ru-RU" sz="1600" dirty="0">
                        <a:latin typeface="+mj-lt"/>
                      </a:endParaRPr>
                    </a:p>
                  </a:txBody>
                  <a:tcPr/>
                </a:tc>
                <a:tc>
                  <a:txBody>
                    <a:bodyPr/>
                    <a:lstStyle/>
                    <a:p>
                      <a:r>
                        <a:rPr lang="en-US" sz="1600" dirty="0" smtClean="0">
                          <a:latin typeface="+mj-lt"/>
                        </a:rPr>
                        <a:t>-</a:t>
                      </a:r>
                      <a:endParaRPr lang="ru-RU" sz="1600" dirty="0">
                        <a:latin typeface="+mj-lt"/>
                      </a:endParaRPr>
                    </a:p>
                  </a:txBody>
                  <a:tcPr/>
                </a:tc>
                <a:tc>
                  <a:txBody>
                    <a:bodyPr/>
                    <a:lstStyle/>
                    <a:p>
                      <a:r>
                        <a:rPr lang="en-US" sz="1600" dirty="0" smtClean="0">
                          <a:latin typeface="+mj-lt"/>
                        </a:rPr>
                        <a:t>+</a:t>
                      </a:r>
                      <a:endParaRPr lang="ru-RU" sz="1600" dirty="0">
                        <a:latin typeface="+mj-lt"/>
                      </a:endParaRPr>
                    </a:p>
                  </a:txBody>
                  <a:tcPr/>
                </a:tc>
              </a:tr>
              <a:tr h="431564">
                <a:tc>
                  <a:txBody>
                    <a:bodyPr/>
                    <a:lstStyle/>
                    <a:p>
                      <a:r>
                        <a:rPr lang="en-US" sz="1600" dirty="0" err="1" smtClean="0">
                          <a:latin typeface="+mj-lt"/>
                        </a:rPr>
                        <a:t>Pluralis</a:t>
                      </a:r>
                      <a:endParaRPr lang="ru-RU" sz="1600" dirty="0">
                        <a:latin typeface="+mj-lt"/>
                      </a:endParaRPr>
                    </a:p>
                  </a:txBody>
                  <a:tcPr/>
                </a:tc>
                <a:tc>
                  <a:txBody>
                    <a:bodyPr/>
                    <a:lstStyle/>
                    <a:p>
                      <a:r>
                        <a:rPr lang="en-US" sz="1600" dirty="0" err="1" smtClean="0">
                          <a:latin typeface="+mj-lt"/>
                        </a:rPr>
                        <a:t>si</a:t>
                      </a:r>
                      <a:endParaRPr lang="ru-RU" sz="1600" dirty="0">
                        <a:latin typeface="+mj-lt"/>
                      </a:endParaRPr>
                    </a:p>
                  </a:txBody>
                  <a:tcPr/>
                </a:tc>
                <a:tc>
                  <a:txBody>
                    <a:bodyPr/>
                    <a:lstStyle/>
                    <a:p>
                      <a:r>
                        <a:rPr lang="en-US" sz="1600" dirty="0" err="1" smtClean="0">
                          <a:latin typeface="+mj-lt"/>
                        </a:rPr>
                        <a:t>sge</a:t>
                      </a:r>
                      <a:r>
                        <a:rPr lang="en-US" sz="1600" dirty="0" smtClean="0">
                          <a:latin typeface="+mj-lt"/>
                        </a:rPr>
                        <a:t>, </a:t>
                      </a:r>
                      <a:r>
                        <a:rPr lang="en-US" sz="1600" dirty="0" err="1" smtClean="0">
                          <a:latin typeface="+mj-lt"/>
                        </a:rPr>
                        <a:t>sgi</a:t>
                      </a:r>
                      <a:r>
                        <a:rPr lang="en-US" sz="1600" dirty="0" smtClean="0">
                          <a:latin typeface="+mj-lt"/>
                        </a:rPr>
                        <a:t>, </a:t>
                      </a:r>
                      <a:r>
                        <a:rPr lang="en-US" sz="1600" dirty="0" err="1" smtClean="0">
                          <a:latin typeface="+mj-lt"/>
                        </a:rPr>
                        <a:t>ngu</a:t>
                      </a:r>
                      <a:r>
                        <a:rPr lang="en-US" sz="1600" dirty="0" smtClean="0">
                          <a:latin typeface="+mj-lt"/>
                        </a:rPr>
                        <a:t>, </a:t>
                      </a:r>
                      <a:r>
                        <a:rPr lang="en-US" sz="1600" dirty="0" err="1" smtClean="0">
                          <a:latin typeface="+mj-lt"/>
                        </a:rPr>
                        <a:t>ngula</a:t>
                      </a:r>
                      <a:endParaRPr lang="ru-RU" sz="1600" dirty="0">
                        <a:latin typeface="+mj-lt"/>
                      </a:endParaRPr>
                    </a:p>
                  </a:txBody>
                  <a:tcPr/>
                </a:tc>
              </a:tr>
              <a:tr h="43156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1600" dirty="0" smtClean="0">
                          <a:latin typeface="+mj-lt"/>
                        </a:rPr>
                        <a:t>Локатив </a:t>
                      </a:r>
                      <a:r>
                        <a:rPr lang="en-US" sz="1600" dirty="0" smtClean="0">
                          <a:latin typeface="+mj-lt"/>
                        </a:rPr>
                        <a:t>*</a:t>
                      </a:r>
                      <a:r>
                        <a:rPr lang="en-US" sz="1600" dirty="0" err="1" smtClean="0">
                          <a:latin typeface="+mj-lt"/>
                        </a:rPr>
                        <a:t>ra</a:t>
                      </a:r>
                      <a:r>
                        <a:rPr lang="en-US" sz="1600" dirty="0" smtClean="0">
                          <a:latin typeface="+mj-lt"/>
                        </a:rPr>
                        <a:t> </a:t>
                      </a:r>
                      <a:r>
                        <a:rPr lang="en-US" sz="1600" kern="1200" dirty="0" smtClean="0">
                          <a:solidFill>
                            <a:schemeClr val="dk1"/>
                          </a:solidFill>
                          <a:latin typeface="+mn-lt"/>
                          <a:ea typeface="+mn-ea"/>
                          <a:cs typeface="+mn-cs"/>
                        </a:rPr>
                        <a:t>(</a:t>
                      </a:r>
                      <a:r>
                        <a:rPr lang="en-US" sz="1600" kern="1200" dirty="0" err="1" smtClean="0">
                          <a:solidFill>
                            <a:schemeClr val="dk1"/>
                          </a:solidFill>
                          <a:latin typeface="+mn-lt"/>
                          <a:ea typeface="+mn-ea"/>
                          <a:cs typeface="+mn-cs"/>
                        </a:rPr>
                        <a:t>Rybatzki</a:t>
                      </a:r>
                      <a:r>
                        <a:rPr lang="en-US" sz="1600" kern="1200" dirty="0" smtClean="0">
                          <a:solidFill>
                            <a:schemeClr val="dk1"/>
                          </a:solidFill>
                          <a:latin typeface="+mn-lt"/>
                          <a:ea typeface="+mn-ea"/>
                          <a:cs typeface="+mn-cs"/>
                        </a:rPr>
                        <a:t> 2003)</a:t>
                      </a:r>
                      <a:endParaRPr lang="ru-RU" sz="1600" dirty="0">
                        <a:latin typeface="+mj-lt"/>
                      </a:endParaRPr>
                    </a:p>
                  </a:txBody>
                  <a:tcPr/>
                </a:tc>
                <a:tc>
                  <a:txBody>
                    <a:bodyPr/>
                    <a:lstStyle/>
                    <a:p>
                      <a:r>
                        <a:rPr lang="en-US" sz="1600" dirty="0" smtClean="0">
                          <a:latin typeface="+mj-lt"/>
                        </a:rPr>
                        <a:t>-</a:t>
                      </a:r>
                      <a:endParaRPr lang="ru-RU" sz="1600" dirty="0">
                        <a:latin typeface="+mj-lt"/>
                      </a:endParaRPr>
                    </a:p>
                  </a:txBody>
                  <a:tcPr/>
                </a:tc>
                <a:tc>
                  <a:txBody>
                    <a:bodyPr/>
                    <a:lstStyle/>
                    <a:p>
                      <a:r>
                        <a:rPr lang="ru-RU" sz="1600" dirty="0" smtClean="0">
                          <a:latin typeface="+mj-lt"/>
                        </a:rPr>
                        <a:t>локатив</a:t>
                      </a:r>
                      <a:r>
                        <a:rPr lang="ru-RU" sz="1600" baseline="0" dirty="0" smtClean="0">
                          <a:latin typeface="+mj-lt"/>
                        </a:rPr>
                        <a:t>  </a:t>
                      </a:r>
                      <a:r>
                        <a:rPr lang="en-US" sz="1600" dirty="0" smtClean="0">
                          <a:latin typeface="+mj-lt"/>
                        </a:rPr>
                        <a:t>-</a:t>
                      </a:r>
                      <a:r>
                        <a:rPr lang="en-US" sz="1600" dirty="0" err="1" smtClean="0">
                          <a:latin typeface="+mj-lt"/>
                        </a:rPr>
                        <a:t>ri</a:t>
                      </a:r>
                      <a:r>
                        <a:rPr lang="en-US" sz="1600" dirty="0" smtClean="0">
                          <a:latin typeface="+mj-lt"/>
                        </a:rPr>
                        <a:t> ~ -</a:t>
                      </a:r>
                      <a:r>
                        <a:rPr lang="en-US" sz="1600" dirty="0" err="1" smtClean="0">
                          <a:latin typeface="+mj-lt"/>
                        </a:rPr>
                        <a:t>ra</a:t>
                      </a:r>
                      <a:endParaRPr lang="ru-RU" sz="1600" dirty="0">
                        <a:latin typeface="+mj-lt"/>
                      </a:endParaRPr>
                    </a:p>
                  </a:txBody>
                  <a:tcPr/>
                </a:tc>
              </a:tr>
              <a:tr h="431564">
                <a:tc>
                  <a:txBody>
                    <a:bodyPr/>
                    <a:lstStyle/>
                    <a:p>
                      <a:r>
                        <a:rPr lang="ru-RU" sz="1600" dirty="0" smtClean="0">
                          <a:latin typeface="+mj-lt"/>
                        </a:rPr>
                        <a:t>Датив-локатив</a:t>
                      </a:r>
                      <a:endParaRPr lang="ru-RU" sz="1600" dirty="0">
                        <a:latin typeface="+mj-lt"/>
                      </a:endParaRPr>
                    </a:p>
                  </a:txBody>
                  <a:tcPr/>
                </a:tc>
                <a:tc>
                  <a:txBody>
                    <a:bodyPr/>
                    <a:lstStyle/>
                    <a:p>
                      <a:r>
                        <a:rPr lang="tr-TR" sz="1600" dirty="0" smtClean="0">
                          <a:latin typeface="+mj-lt"/>
                        </a:rPr>
                        <a:t>du</a:t>
                      </a:r>
                      <a:endParaRPr lang="ru-RU" sz="1600" dirty="0">
                        <a:latin typeface="+mj-lt"/>
                      </a:endParaRPr>
                    </a:p>
                  </a:txBody>
                  <a:tcPr/>
                </a:tc>
                <a:tc>
                  <a:txBody>
                    <a:bodyPr/>
                    <a:lstStyle/>
                    <a:p>
                      <a:r>
                        <a:rPr lang="tr-TR" sz="1600" dirty="0" smtClean="0">
                          <a:latin typeface="+mj-lt"/>
                        </a:rPr>
                        <a:t>de</a:t>
                      </a:r>
                      <a:endParaRPr lang="ru-RU" sz="1600" dirty="0">
                        <a:latin typeface="+mj-lt"/>
                      </a:endParaRPr>
                    </a:p>
                  </a:txBody>
                  <a:tcPr/>
                </a:tc>
              </a:tr>
              <a:tr h="43156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1600" dirty="0" err="1" smtClean="0">
                          <a:latin typeface="+mj-lt"/>
                        </a:rPr>
                        <a:t>Диминутив</a:t>
                      </a:r>
                      <a:r>
                        <a:rPr lang="tr-TR" sz="1600" dirty="0" smtClean="0">
                          <a:latin typeface="+mj-lt"/>
                        </a:rPr>
                        <a:t> </a:t>
                      </a:r>
                      <a:r>
                        <a:rPr lang="ru-RU" sz="1600" dirty="0" smtClean="0">
                          <a:latin typeface="+mj-lt"/>
                        </a:rPr>
                        <a:t>*</a:t>
                      </a:r>
                      <a:r>
                        <a:rPr lang="tr-TR" sz="1600" dirty="0" smtClean="0">
                          <a:latin typeface="+mj-lt"/>
                        </a:rPr>
                        <a:t>kAn</a:t>
                      </a:r>
                      <a:r>
                        <a:rPr lang="en-US" sz="1600" dirty="0" smtClean="0">
                          <a:latin typeface="+mj-lt"/>
                        </a:rPr>
                        <a:t> </a:t>
                      </a:r>
                      <a:r>
                        <a:rPr lang="en-US" sz="1600" kern="1200" dirty="0" smtClean="0">
                          <a:solidFill>
                            <a:schemeClr val="dk1"/>
                          </a:solidFill>
                          <a:latin typeface="+mn-lt"/>
                          <a:ea typeface="+mn-ea"/>
                          <a:cs typeface="+mn-cs"/>
                        </a:rPr>
                        <a:t>(</a:t>
                      </a:r>
                      <a:r>
                        <a:rPr lang="en-US" sz="1600" kern="1200" dirty="0" err="1" smtClean="0">
                          <a:solidFill>
                            <a:schemeClr val="dk1"/>
                          </a:solidFill>
                          <a:latin typeface="+mn-lt"/>
                          <a:ea typeface="+mn-ea"/>
                          <a:cs typeface="+mn-cs"/>
                        </a:rPr>
                        <a:t>Rybatzki</a:t>
                      </a:r>
                      <a:r>
                        <a:rPr lang="en-US" sz="1600" kern="1200" dirty="0" smtClean="0">
                          <a:solidFill>
                            <a:schemeClr val="dk1"/>
                          </a:solidFill>
                          <a:latin typeface="+mn-lt"/>
                          <a:ea typeface="+mn-ea"/>
                          <a:cs typeface="+mn-cs"/>
                        </a:rPr>
                        <a:t> 2003)</a:t>
                      </a:r>
                      <a:endParaRPr lang="ru-RU" sz="1600" dirty="0">
                        <a:latin typeface="+mj-lt"/>
                      </a:endParaRPr>
                    </a:p>
                  </a:txBody>
                  <a:tcPr/>
                </a:tc>
                <a:tc>
                  <a:txBody>
                    <a:bodyPr/>
                    <a:lstStyle/>
                    <a:p>
                      <a:r>
                        <a:rPr lang="ru-RU" sz="1600" dirty="0" smtClean="0">
                          <a:latin typeface="+mj-lt"/>
                        </a:rPr>
                        <a:t>-</a:t>
                      </a:r>
                      <a:endParaRPr lang="ru-RU" sz="1600" dirty="0">
                        <a:latin typeface="+mj-lt"/>
                      </a:endParaRPr>
                    </a:p>
                  </a:txBody>
                  <a:tcPr/>
                </a:tc>
                <a:tc>
                  <a:txBody>
                    <a:bodyPr/>
                    <a:lstStyle/>
                    <a:p>
                      <a:r>
                        <a:rPr lang="ru-RU" sz="1600" dirty="0" smtClean="0">
                          <a:latin typeface="+mj-lt"/>
                        </a:rPr>
                        <a:t>+</a:t>
                      </a:r>
                      <a:endParaRPr lang="ru-RU" sz="1600" dirty="0">
                        <a:latin typeface="+mj-lt"/>
                      </a:endParaRPr>
                    </a:p>
                  </a:txBody>
                  <a:tcPr/>
                </a:tc>
              </a:tr>
              <a:tr h="43156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1600" kern="50" dirty="0" err="1" smtClean="0">
                          <a:effectLst/>
                          <a:latin typeface="+mj-lt"/>
                          <a:ea typeface="SimSun" panose="02010600030101010101" pitchFamily="2" charset="-122"/>
                        </a:rPr>
                        <a:t>Адъективатор</a:t>
                      </a:r>
                      <a:r>
                        <a:rPr lang="ru-RU" sz="1600" kern="50" baseline="0" dirty="0" smtClean="0">
                          <a:effectLst/>
                          <a:latin typeface="+mj-lt"/>
                          <a:ea typeface="SimSun" panose="02010600030101010101" pitchFamily="2" charset="-122"/>
                        </a:rPr>
                        <a:t> </a:t>
                      </a:r>
                      <a:r>
                        <a:rPr lang="en-US" sz="1600" kern="50" dirty="0" smtClean="0">
                          <a:effectLst/>
                          <a:latin typeface="+mj-lt"/>
                          <a:ea typeface="SimSun" panose="02010600030101010101" pitchFamily="2" charset="-122"/>
                        </a:rPr>
                        <a:t>*-</a:t>
                      </a:r>
                      <a:r>
                        <a:rPr lang="en-US" sz="1600" kern="50" dirty="0" err="1">
                          <a:effectLst/>
                          <a:latin typeface="+mj-lt"/>
                          <a:ea typeface="SimSun" panose="02010600030101010101" pitchFamily="2" charset="-122"/>
                        </a:rPr>
                        <a:t>bIr</a:t>
                      </a:r>
                      <a:r>
                        <a:rPr lang="en-US" sz="1600" kern="50" dirty="0">
                          <a:effectLst/>
                          <a:latin typeface="+mj-lt"/>
                          <a:ea typeface="SimSun" panose="02010600030101010101" pitchFamily="2" charset="-122"/>
                        </a:rPr>
                        <a:t>/-</a:t>
                      </a:r>
                      <a:r>
                        <a:rPr lang="en-US" sz="1600" kern="50" dirty="0" err="1" smtClean="0">
                          <a:effectLst/>
                          <a:latin typeface="+mj-lt"/>
                          <a:ea typeface="SimSun" panose="02010600030101010101" pitchFamily="2" charset="-122"/>
                        </a:rPr>
                        <a:t>bUr</a:t>
                      </a:r>
                      <a:r>
                        <a:rPr lang="en-US" sz="1600" kern="50" dirty="0" smtClean="0">
                          <a:effectLst/>
                          <a:latin typeface="+mj-lt"/>
                          <a:ea typeface="SimSun" panose="02010600030101010101" pitchFamily="2" charset="-122"/>
                        </a:rPr>
                        <a:t> </a:t>
                      </a:r>
                      <a:r>
                        <a:rPr lang="en-US" sz="1600" kern="1200" dirty="0" smtClean="0">
                          <a:solidFill>
                            <a:schemeClr val="dk1"/>
                          </a:solidFill>
                          <a:latin typeface="+mn-lt"/>
                          <a:ea typeface="+mn-ea"/>
                          <a:cs typeface="+mn-cs"/>
                        </a:rPr>
                        <a:t>(</a:t>
                      </a:r>
                      <a:r>
                        <a:rPr lang="en-US" sz="1600" kern="1200" dirty="0" err="1" smtClean="0">
                          <a:solidFill>
                            <a:schemeClr val="dk1"/>
                          </a:solidFill>
                          <a:latin typeface="+mn-lt"/>
                          <a:ea typeface="+mn-ea"/>
                          <a:cs typeface="+mn-cs"/>
                        </a:rPr>
                        <a:t>Rybatzki</a:t>
                      </a:r>
                      <a:r>
                        <a:rPr lang="en-US" sz="1600" kern="1200" dirty="0" smtClean="0">
                          <a:solidFill>
                            <a:schemeClr val="dk1"/>
                          </a:solidFill>
                          <a:latin typeface="+mn-lt"/>
                          <a:ea typeface="+mn-ea"/>
                          <a:cs typeface="+mn-cs"/>
                        </a:rPr>
                        <a:t> 2003)</a:t>
                      </a:r>
                      <a:endParaRPr lang="ru-RU" sz="1600" kern="50" dirty="0">
                        <a:effectLst/>
                        <a:latin typeface="+mj-lt"/>
                        <a:ea typeface="SimSun" panose="02010600030101010101" pitchFamily="2" charset="-122"/>
                      </a:endParaRPr>
                    </a:p>
                  </a:txBody>
                  <a:tcPr marL="68580" marR="68580" marT="0" marB="0"/>
                </a:tc>
                <a:tc>
                  <a:txBody>
                    <a:bodyPr/>
                    <a:lstStyle/>
                    <a:p>
                      <a:pPr algn="l">
                        <a:spcAft>
                          <a:spcPts val="0"/>
                        </a:spcAft>
                      </a:pPr>
                      <a:r>
                        <a:rPr lang="ru-RU" sz="1600" kern="0" dirty="0">
                          <a:solidFill>
                            <a:srgbClr val="000000"/>
                          </a:solidFill>
                          <a:effectLst/>
                          <a:latin typeface="+mj-lt"/>
                          <a:ea typeface="SimSun" panose="02010600030101010101" pitchFamily="2" charset="-122"/>
                        </a:rPr>
                        <a:t>-</a:t>
                      </a:r>
                      <a:endParaRPr lang="ru-RU" sz="1600" kern="50" dirty="0">
                        <a:effectLst/>
                        <a:latin typeface="+mj-lt"/>
                        <a:ea typeface="SimSun" panose="02010600030101010101" pitchFamily="2" charset="-122"/>
                      </a:endParaRPr>
                    </a:p>
                  </a:txBody>
                  <a:tcPr marL="68580" marR="68580" marT="0" marB="0"/>
                </a:tc>
                <a:tc>
                  <a:txBody>
                    <a:bodyPr/>
                    <a:lstStyle/>
                    <a:p>
                      <a:pPr algn="l">
                        <a:spcAft>
                          <a:spcPts val="0"/>
                        </a:spcAft>
                      </a:pPr>
                      <a:r>
                        <a:rPr lang="ru-RU" sz="1600" kern="0" dirty="0" smtClean="0">
                          <a:solidFill>
                            <a:srgbClr val="000000"/>
                          </a:solidFill>
                          <a:effectLst/>
                          <a:latin typeface="+mj-lt"/>
                          <a:ea typeface="SimSun" panose="02010600030101010101" pitchFamily="2" charset="-122"/>
                        </a:rPr>
                        <a:t>+</a:t>
                      </a:r>
                      <a:endParaRPr lang="ru-RU" sz="1600" kern="50" dirty="0">
                        <a:effectLst/>
                        <a:latin typeface="+mj-lt"/>
                        <a:ea typeface="SimSun" panose="02010600030101010101" pitchFamily="2" charset="-122"/>
                      </a:endParaRPr>
                    </a:p>
                  </a:txBody>
                  <a:tcPr marL="0" marR="0" marT="0" marB="0"/>
                </a:tc>
              </a:tr>
            </a:tbl>
          </a:graphicData>
        </a:graphic>
      </p:graphicFrame>
    </p:spTree>
    <p:extLst>
      <p:ext uri="{BB962C8B-B14F-4D97-AF65-F5344CB8AC3E}">
        <p14:creationId xmlns:p14="http://schemas.microsoft.com/office/powerpoint/2010/main" val="378598337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6876</TotalTime>
  <Words>876</Words>
  <Application>Microsoft Office PowerPoint</Application>
  <PresentationFormat>Широкоэкранный</PresentationFormat>
  <Paragraphs>247</Paragraphs>
  <Slides>16</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16</vt:i4>
      </vt:variant>
    </vt:vector>
  </HeadingPairs>
  <TitlesOfParts>
    <vt:vector size="24" baseType="lpstr">
      <vt:lpstr>SimSun</vt:lpstr>
      <vt:lpstr>Arial</vt:lpstr>
      <vt:lpstr>Calibri</vt:lpstr>
      <vt:lpstr>方正舒体</vt:lpstr>
      <vt:lpstr>Garamond</vt:lpstr>
      <vt:lpstr>Times New Roman</vt:lpstr>
      <vt:lpstr>Wingdings</vt:lpstr>
      <vt:lpstr>Натуральные материалы</vt:lpstr>
      <vt:lpstr>Ольга Мазо и Илья Грунтов  Монгорские языки: в поисках межъязыковых границ</vt:lpstr>
      <vt:lpstr>Mangghuer vs Mongghul vs Mongghuor Минхэ vs Хуцзу Tuzuyu Монгорский</vt:lpstr>
      <vt:lpstr>Презентация PowerPoint</vt:lpstr>
      <vt:lpstr>Языковые союзы </vt:lpstr>
      <vt:lpstr>                   </vt:lpstr>
      <vt:lpstr>Классификация (Грунтов Мазо 2015)</vt:lpstr>
      <vt:lpstr>Чем минхэ и хуцзу отличаются от прочих монгольских языков (в том числе от других широнгольских):</vt:lpstr>
      <vt:lpstr>Различия между минхэ и хуцзу. Фонетика</vt:lpstr>
      <vt:lpstr>Различия между минхэ и хуцзу. Морфология</vt:lpstr>
      <vt:lpstr>Презентация PowerPoint</vt:lpstr>
      <vt:lpstr>Изоглоссы в языках Цинхая Ганьсу </vt:lpstr>
      <vt:lpstr>Фонетика</vt:lpstr>
      <vt:lpstr>Местоимения</vt:lpstr>
      <vt:lpstr>Выводы: </vt:lpstr>
      <vt:lpstr>Литература Тенишев Э.Р., Тодаева Б.Х.. Язык желтых уйгуров. М.   «Наука», 1966 Тодаева Б.Х. Монгорский язык. М. «Наука», 1973 Тодаева. Б.Х. Баоаньский язык. М. «Наука», 1964 Тодаева. Б.Х. Дунсянский язык. М. «Восточная литература», 1961  Faehndrich Burgel R.M Sketch grammar of the Karlong variety of Mongghul, and dialectal survey of Mongghul. 2007 Georg S. Mongghul // The Mongol languages, ed. J. Janhunen, Routledge, 2003, 286-306 Nugteren H. Shira Yughur // The Mongol languages, ed. J. Janhunen, Routledge, 2003, 265-285 Nugteren H. Mongolic phonology and the Qinghai-Gansu languages. Utrecht, 2011  Rybatzki, V. Intra-Mongolic taxonomy // The Mongol languages, ed. J. Janhunen, Routledge, 2003, 364-390 Slater, K. W. A Grammar of Mangghuer: A Mongolic Language of China’s Qinghai-Gansu Sprachbund. London &amp; New York, 2003. 布和, 刘照雄. 保安语简志, 民族出版社, 1982 Бухэ, Лю Чжаосюн. Юаоаньюй цзяньчжи, миньцзу чубаньшэ, 1982 [Краткое описание языка баоань. Изд-во Миньцзу] 陈乃雄. 保安语和蒙古语, 内蒙古人民出版社, 1986. Чэнь Найсюн. Баоаньюй хэ мэнгуюй, Нэймэнгу женьминь, 1986 [Чэнь Найсюн. Язык баоань и монгольский язык, изд-во Нэймэнгу женьминь, 1986] 哈斯巴特尔. 土族语词汇, 内蒙古人民出版社, 1985 Хасыбатэ. Туцзуюй цыхуэй, Нэймэнгу женьминь, 1985 Хасбаатар. [Словарь языка ту, изд-во Нэймэнгу женьминь, 1985] 斯钦朝克图. 康家语研究, 上海远东出版社, 1999 Сыциньчаокэту. Канцзяюй яньцзю, Шанхай юаньдун, 1999 [Cеченчогт. Исследование языка канцзя, изд-во Шанхай юаньдун, 1999] 照那斯图. 土族语简志，民族出版社, 1981 Чжаонасыту. Туцзуюй цзяньчжи, Миньцзу чубаньшэ, 1981 [Чжаонасыту. Краткое описание языка народности ту, Миньцзу, 1981] 照那斯图. 东部裕固语简志, 民族出版社 1981 Чжаонасыту. Дунбуюйгуюй цзяньчжи, Миньцзу чубаньшэ, 1981 [Чжаонасыту. Краткое описание языка шираюгуров, Миньцзу, 1981] 照那斯图、李克郁. 土族语民和方言概述 //《蒙古语言文学》, 2, 1983, 458–87 Чжаонасыту, Ли Кэюй. Туцзуюй миньхэ фанъянь гайшу // Мэнгу юйянь вэньсюэ, 2, 1983, 458–87  [Краткое описание диалекта миньхэ языка туцзу // Мэнгу юйянь вэньсюэ, 2, 1983, 458–87 ] </vt:lpstr>
      <vt:lpstr>Спасибо за внимание!</vt:lpstr>
    </vt:vector>
  </TitlesOfParts>
  <Company>Yandex, LLC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Ольга Мазо и Илья Грунтов  Монгорские языки: в поисках межъязыковых границ</dc:title>
  <dc:creator>Ilya Gruntov</dc:creator>
  <cp:lastModifiedBy>Ilya Gruntov</cp:lastModifiedBy>
  <cp:revision>54</cp:revision>
  <dcterms:created xsi:type="dcterms:W3CDTF">2018-03-16T15:56:48Z</dcterms:created>
  <dcterms:modified xsi:type="dcterms:W3CDTF">2018-04-02T06:16:54Z</dcterms:modified>
</cp:coreProperties>
</file>