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8" r:id="rId2"/>
    <p:sldId id="261" r:id="rId3"/>
    <p:sldId id="262" r:id="rId4"/>
    <p:sldId id="260" r:id="rId5"/>
    <p:sldId id="267" r:id="rId6"/>
    <p:sldId id="271" r:id="rId7"/>
    <p:sldId id="272" r:id="rId8"/>
    <p:sldId id="269" r:id="rId9"/>
    <p:sldId id="270" r:id="rId10"/>
    <p:sldId id="264" r:id="rId11"/>
    <p:sldId id="265" r:id="rId12"/>
    <p:sldId id="273" r:id="rId13"/>
    <p:sldId id="274" r:id="rId14"/>
    <p:sldId id="275" r:id="rId15"/>
    <p:sldId id="276" r:id="rId16"/>
    <p:sldId id="277" r:id="rId17"/>
    <p:sldId id="278" r:id="rId18"/>
    <p:sldId id="280" r:id="rId19"/>
    <p:sldId id="281" r:id="rId20"/>
    <p:sldId id="282" r:id="rId21"/>
    <p:sldId id="283" r:id="rId22"/>
    <p:sldId id="287" r:id="rId23"/>
    <p:sldId id="286" r:id="rId24"/>
    <p:sldId id="288" r:id="rId25"/>
    <p:sldId id="289" r:id="rId26"/>
    <p:sldId id="290" r:id="rId27"/>
    <p:sldId id="279" r:id="rId28"/>
    <p:sldId id="263" r:id="rId29"/>
    <p:sldId id="285" r:id="rId30"/>
    <p:sldId id="284" r:id="rId31"/>
    <p:sldId id="291" r:id="rId32"/>
    <p:sldId id="25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97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20E88-096B-4865-9E9D-C6F241B4CBCC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A30EF-3FDF-43DA-B1A2-97759530F7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A30EF-3FDF-43DA-B1A2-97759530F77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6E6D61-1F93-4EAC-9E66-2A7B298754F9}" type="datetimeFigureOut">
              <a:rPr lang="ru-RU" smtClean="0"/>
              <a:pPr/>
              <a:t>25.03.2019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CFFD1E1-A06F-4056-B2EE-26F585E5F2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219074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b="1" smtClean="0">
                <a:latin typeface="Times New Roman"/>
                <a:ea typeface="Calibri"/>
                <a:cs typeface="Times New Roman"/>
              </a:rPr>
              <a:t>СИНОНИМЫ 'КОНЯ' В ДРЕВНЕИСЛАНДСКОЙ «СТАРШЕЙ ЭДДЕ»: </a:t>
            </a:r>
            <a:br>
              <a:rPr lang="ru-RU" sz="2400" b="1" smtClean="0">
                <a:latin typeface="Times New Roman"/>
                <a:ea typeface="Calibri"/>
                <a:cs typeface="Times New Roman"/>
              </a:rPr>
            </a:br>
            <a:r>
              <a:rPr lang="ru-RU" sz="2400" b="1" smtClean="0">
                <a:latin typeface="Times New Roman"/>
                <a:ea typeface="Calibri"/>
                <a:cs typeface="Times New Roman"/>
              </a:rPr>
              <a:t>МЕХАНИЗМЫ АРХАИЗАЦИИ ДРЕВНЕЙШЕЙ ИНДОЕВРОПЕЙСКОЙ ЛЕКСИКИ</a:t>
            </a:r>
            <a:r>
              <a:rPr lang="ru-RU" sz="4400" smtClean="0">
                <a:latin typeface="Calibri"/>
                <a:ea typeface="Calibri"/>
                <a:cs typeface="Times New Roman"/>
              </a:rPr>
              <a:t/>
            </a:r>
            <a:br>
              <a:rPr lang="ru-RU" sz="4400" smtClean="0">
                <a:latin typeface="Calibri"/>
                <a:ea typeface="Calibri"/>
                <a:cs typeface="Times New Roman"/>
              </a:rPr>
            </a:br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714620"/>
            <a:ext cx="2679192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smtClean="0"/>
              <a:t>mars baki </a:t>
            </a:r>
            <a:r>
              <a:rPr lang="ru-RU" i="1" smtClean="0"/>
              <a:t>спина коня</a:t>
            </a:r>
          </a:p>
          <a:p>
            <a:endParaRPr lang="ru-RU" smtClean="0"/>
          </a:p>
          <a:p>
            <a:r>
              <a:rPr lang="ru-RU" smtClean="0"/>
              <a:t>á </a:t>
            </a:r>
            <a:r>
              <a:rPr lang="en-US" b="1" i="1" smtClean="0"/>
              <a:t>mars baki </a:t>
            </a:r>
            <a:r>
              <a:rPr lang="ru-RU" b="1" i="1" smtClean="0"/>
              <a:t>на спине коня </a:t>
            </a:r>
            <a:r>
              <a:rPr lang="ru-RU" i="1" smtClean="0"/>
              <a:t>герой на коне возвышался, гарцуя </a:t>
            </a:r>
            <a:r>
              <a:rPr lang="ru-RU" b="1" i="1" smtClean="0"/>
              <a:t>Речи Хмд 11</a:t>
            </a:r>
            <a:endParaRPr lang="ru-RU" smtClean="0"/>
          </a:p>
          <a:p>
            <a:r>
              <a:rPr lang="en-US" smtClean="0"/>
              <a:t>stiginn af </a:t>
            </a:r>
            <a:r>
              <a:rPr lang="en-US" b="1" i="1" smtClean="0"/>
              <a:t>mars baki</a:t>
            </a:r>
            <a:r>
              <a:rPr lang="ru-RU" smtClean="0"/>
              <a:t>, </a:t>
            </a:r>
            <a:r>
              <a:rPr lang="ru-RU" b="1" i="1" smtClean="0"/>
              <a:t>сойдя со спины коня</a:t>
            </a:r>
            <a:r>
              <a:rPr lang="ru-RU" smtClean="0"/>
              <a:t> </a:t>
            </a:r>
            <a:r>
              <a:rPr lang="ru-RU" i="1" smtClean="0"/>
              <a:t>То воин приехал, сошел он с коня</a:t>
            </a:r>
            <a:r>
              <a:rPr lang="ru-RU" smtClean="0"/>
              <a:t> </a:t>
            </a:r>
            <a:r>
              <a:rPr lang="ru-RU" b="1" i="1" smtClean="0"/>
              <a:t>Скирн</a:t>
            </a:r>
            <a:endParaRPr lang="ru-RU" smtClean="0"/>
          </a:p>
          <a:p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i="1" smtClean="0"/>
              <a:t>af hesti </a:t>
            </a:r>
            <a:r>
              <a:rPr lang="ru-RU" i="1" smtClean="0"/>
              <a:t>С коня (наклоняясь), Сигрун валькирия конунгу молвила </a:t>
            </a:r>
            <a:r>
              <a:rPr lang="ru-RU" b="1" i="1" smtClean="0"/>
              <a:t>1 Хельги 17</a:t>
            </a:r>
          </a:p>
          <a:p>
            <a:endParaRPr lang="ru-RU" b="1" i="1" smtClean="0"/>
          </a:p>
          <a:p>
            <a:r>
              <a:rPr lang="de-DE" smtClean="0"/>
              <a:t>heima </a:t>
            </a:r>
            <a:r>
              <a:rPr lang="de-DE" b="1" i="1" smtClean="0"/>
              <a:t>hest</a:t>
            </a:r>
            <a:r>
              <a:rPr lang="de-DE" smtClean="0"/>
              <a:t> feita</a:t>
            </a:r>
            <a:r>
              <a:rPr lang="ru-RU" smtClean="0"/>
              <a:t>, </a:t>
            </a:r>
            <a:r>
              <a:rPr lang="ru-RU" i="1" smtClean="0"/>
              <a:t>корми коня дома </a:t>
            </a:r>
            <a:r>
              <a:rPr lang="ru-RU" b="1" i="1" smtClean="0"/>
              <a:t>Речи Выс 83</a:t>
            </a:r>
            <a:endParaRPr lang="ru-RU" smtClean="0"/>
          </a:p>
          <a:p>
            <a:r>
              <a:rPr lang="ru-RU" b="1" i="1" smtClean="0"/>
              <a:t> </a:t>
            </a:r>
            <a:endParaRPr lang="ru-RU" smtClean="0"/>
          </a:p>
          <a:p>
            <a:r>
              <a:rPr lang="ru-RU" b="1" i="1" smtClean="0"/>
              <a:t>hesta </a:t>
            </a:r>
            <a:r>
              <a:rPr lang="ru-RU" smtClean="0"/>
              <a:t>gæta </a:t>
            </a:r>
            <a:r>
              <a:rPr lang="ru-RU" i="1" smtClean="0"/>
              <a:t>пасти коней</a:t>
            </a:r>
            <a:r>
              <a:rPr lang="ru-RU" smtClean="0"/>
              <a:t> </a:t>
            </a:r>
            <a:r>
              <a:rPr lang="ru-RU" b="1" i="1" smtClean="0"/>
              <a:t>2 Хельги  39</a:t>
            </a:r>
            <a:endParaRPr lang="ru-RU" smtClean="0"/>
          </a:p>
          <a:p>
            <a:r>
              <a:rPr lang="ru-RU" b="1" i="1" smtClean="0"/>
              <a:t> </a:t>
            </a:r>
            <a:endParaRPr lang="ru-RU" smtClean="0"/>
          </a:p>
          <a:p>
            <a:r>
              <a:rPr lang="ru-RU" b="1" i="1" smtClean="0"/>
              <a:t>hesta </a:t>
            </a:r>
            <a:r>
              <a:rPr lang="ru-RU" smtClean="0"/>
              <a:t>tömðu </a:t>
            </a:r>
            <a:r>
              <a:rPr lang="ru-RU" i="1" smtClean="0"/>
              <a:t>укрощали коней </a:t>
            </a:r>
            <a:r>
              <a:rPr lang="ru-RU" b="1" i="1" smtClean="0"/>
              <a:t>Песнь о Риге 42</a:t>
            </a:r>
            <a:endParaRPr lang="ru-RU" smtClean="0"/>
          </a:p>
          <a:p>
            <a:endParaRPr lang="ru-RU" smtClean="0"/>
          </a:p>
          <a:p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/>
              <a:t>Sigurðr gekk til stóðs Hjálpreks ok kaus sér af</a:t>
            </a:r>
            <a:r>
              <a:rPr lang="ru-RU" b="1" i="1" smtClean="0"/>
              <a:t> hest </a:t>
            </a:r>
            <a:r>
              <a:rPr lang="ru-RU" smtClean="0"/>
              <a:t>einn, er Grani var kallaðr síðan</a:t>
            </a:r>
            <a:r>
              <a:rPr lang="ru-RU" b="1" i="1" smtClean="0"/>
              <a:t>. </a:t>
            </a:r>
            <a:endParaRPr lang="ru-RU" smtClean="0"/>
          </a:p>
          <a:p>
            <a:r>
              <a:rPr lang="ru-RU" i="1" smtClean="0"/>
              <a:t>Сигурд пошел в табун Хьяльпрека.  и выбрал себе коня, который с тех пор стал называться Грани. </a:t>
            </a:r>
            <a:r>
              <a:rPr lang="ru-RU" b="1" i="1" smtClean="0"/>
              <a:t>Речи Регина</a:t>
            </a:r>
            <a:endParaRPr lang="ru-RU" smtClean="0"/>
          </a:p>
          <a:p>
            <a:r>
              <a:rPr lang="ru-RU" b="1" i="1" smtClean="0"/>
              <a:t> </a:t>
            </a:r>
            <a:endParaRPr lang="ru-RU" smtClean="0"/>
          </a:p>
          <a:p>
            <a:r>
              <a:rPr lang="en-US" b="1" i="1" smtClean="0"/>
              <a:t>hesti </a:t>
            </a:r>
            <a:r>
              <a:rPr lang="en-US" smtClean="0"/>
              <a:t>r</a:t>
            </a:r>
            <a:r>
              <a:rPr lang="ru-RU" smtClean="0"/>
              <a:t>íð</a:t>
            </a:r>
            <a:r>
              <a:rPr lang="en-US" smtClean="0"/>
              <a:t>a</a:t>
            </a:r>
            <a:r>
              <a:rPr lang="en-US" i="1" smtClean="0"/>
              <a:t> </a:t>
            </a:r>
            <a:r>
              <a:rPr lang="ru-RU" i="1" smtClean="0"/>
              <a:t>скакать на коне </a:t>
            </a:r>
            <a:r>
              <a:rPr lang="ru-RU" b="1" i="1" smtClean="0"/>
              <a:t>2 Гудр 18</a:t>
            </a:r>
            <a:endParaRPr lang="ru-RU" smtClean="0"/>
          </a:p>
          <a:p>
            <a:r>
              <a:rPr lang="ru-RU" b="1" i="1" smtClean="0"/>
              <a:t> </a:t>
            </a:r>
            <a:endParaRPr lang="ru-RU" smtClean="0"/>
          </a:p>
          <a:p>
            <a:r>
              <a:rPr lang="ru-RU" b="1" i="1" smtClean="0"/>
              <a:t>hestum </a:t>
            </a:r>
            <a:r>
              <a:rPr lang="ru-RU" smtClean="0"/>
              <a:t>ríða</a:t>
            </a:r>
            <a:r>
              <a:rPr lang="ru-RU" b="1" i="1" smtClean="0"/>
              <a:t> </a:t>
            </a:r>
            <a:r>
              <a:rPr lang="ru-RU" i="1" smtClean="0"/>
              <a:t>скакать на конях</a:t>
            </a:r>
            <a:r>
              <a:rPr lang="ru-RU" b="1" smtClean="0"/>
              <a:t> </a:t>
            </a:r>
            <a:r>
              <a:rPr lang="ru-RU" b="1" i="1" smtClean="0"/>
              <a:t>Песнь о Риге 35, Вальк 11</a:t>
            </a:r>
            <a:endParaRPr lang="ru-RU" smtClean="0"/>
          </a:p>
          <a:p>
            <a:r>
              <a:rPr lang="ru-RU" b="1" i="1" smtClean="0"/>
              <a:t> </a:t>
            </a:r>
            <a:endParaRPr lang="ru-RU" smtClean="0"/>
          </a:p>
          <a:p>
            <a:r>
              <a:rPr lang="ru-RU" b="1" i="1" smtClean="0"/>
              <a:t>hesti </a:t>
            </a:r>
            <a:r>
              <a:rPr lang="ru-RU" smtClean="0"/>
              <a:t>hleypð</a:t>
            </a:r>
            <a:r>
              <a:rPr lang="ru-RU" i="1" smtClean="0"/>
              <a:t>i</a:t>
            </a:r>
            <a:r>
              <a:rPr lang="ru-RU" b="1" smtClean="0"/>
              <a:t> </a:t>
            </a:r>
            <a:r>
              <a:rPr lang="ru-RU" i="1" smtClean="0"/>
              <a:t>гарцевал на коне </a:t>
            </a:r>
            <a:r>
              <a:rPr lang="ru-RU" b="1" i="1" smtClean="0"/>
              <a:t>Песнь о Риге 29</a:t>
            </a:r>
            <a:endParaRPr lang="ru-RU" smtClean="0"/>
          </a:p>
          <a:p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hlj</a:t>
            </a:r>
            <a:r>
              <a:rPr lang="ru-RU" smtClean="0"/>
              <a:t>ó</a:t>
            </a:r>
            <a:r>
              <a:rPr lang="en-US" smtClean="0"/>
              <a:t>p</a:t>
            </a:r>
            <a:r>
              <a:rPr lang="ru-RU" b="1" i="1" smtClean="0"/>
              <a:t> á </a:t>
            </a:r>
            <a:r>
              <a:rPr lang="en-US" b="1" i="1" smtClean="0"/>
              <a:t>hest </a:t>
            </a:r>
            <a:r>
              <a:rPr lang="ru-RU" i="1" smtClean="0"/>
              <a:t>вскочил на коня </a:t>
            </a:r>
            <a:r>
              <a:rPr lang="ru-RU" b="1" i="1" smtClean="0"/>
              <a:t>2 Хельги, Хлед</a:t>
            </a:r>
            <a:endParaRPr lang="ru-RU" smtClean="0"/>
          </a:p>
          <a:p>
            <a:r>
              <a:rPr lang="ru-RU" smtClean="0"/>
              <a:t> </a:t>
            </a:r>
          </a:p>
          <a:p>
            <a:r>
              <a:rPr lang="ru-RU" smtClean="0"/>
              <a:t>var á </a:t>
            </a:r>
            <a:r>
              <a:rPr lang="ru-RU" b="1" i="1" smtClean="0"/>
              <a:t>hesti </a:t>
            </a:r>
            <a:r>
              <a:rPr lang="ru-RU" i="1" smtClean="0"/>
              <a:t>тотчас был на коне</a:t>
            </a:r>
            <a:r>
              <a:rPr lang="ru-RU" b="1" i="1" smtClean="0"/>
              <a:t> 2 Гудр 35</a:t>
            </a:r>
            <a:endParaRPr lang="ru-RU" smtClean="0"/>
          </a:p>
          <a:p>
            <a:r>
              <a:rPr lang="ru-RU" smtClean="0"/>
              <a:t> </a:t>
            </a:r>
          </a:p>
          <a:p>
            <a:r>
              <a:rPr lang="de-DE" smtClean="0"/>
              <a:t>en </a:t>
            </a:r>
            <a:r>
              <a:rPr lang="de-DE" b="1" i="1" smtClean="0"/>
              <a:t>hestrinn </a:t>
            </a:r>
            <a:r>
              <a:rPr lang="de-DE" smtClean="0"/>
              <a:t>vildi eigi fram ganga, fyrr en Sigurðr steig á bak hánum. </a:t>
            </a:r>
            <a:r>
              <a:rPr lang="ru-RU" i="1" smtClean="0"/>
              <a:t>Но конь не хотел идти, пока Сигурд не сел на него</a:t>
            </a:r>
            <a:r>
              <a:rPr lang="ru-RU" smtClean="0"/>
              <a:t>. </a:t>
            </a:r>
            <a:r>
              <a:rPr lang="ru-RU" b="1" i="1" smtClean="0"/>
              <a:t>Речи Фафнира</a:t>
            </a:r>
            <a:endParaRPr lang="ru-RU" smtClean="0"/>
          </a:p>
          <a:p>
            <a:r>
              <a:rPr lang="ru-RU" b="1" i="1" smtClean="0"/>
              <a:t> </a:t>
            </a:r>
            <a:endParaRPr lang="ru-RU" smtClean="0"/>
          </a:p>
          <a:p>
            <a:r>
              <a:rPr lang="ru-RU" smtClean="0"/>
              <a:t>Gizurr drap</a:t>
            </a:r>
            <a:r>
              <a:rPr lang="ru-RU" i="1" smtClean="0"/>
              <a:t> </a:t>
            </a:r>
            <a:r>
              <a:rPr lang="ru-RU" smtClean="0"/>
              <a:t>þá</a:t>
            </a:r>
            <a:r>
              <a:rPr lang="ru-RU" b="1" i="1" smtClean="0"/>
              <a:t> </a:t>
            </a:r>
            <a:r>
              <a:rPr lang="de-DE" b="1" i="1" smtClean="0"/>
              <a:t>hest </a:t>
            </a:r>
            <a:r>
              <a:rPr lang="ru-RU" smtClean="0"/>
              <a:t>sinn með sporum</a:t>
            </a:r>
            <a:r>
              <a:rPr lang="ru-RU" i="1" smtClean="0"/>
              <a:t> Гицур пришпорил своего коня и поскакал </a:t>
            </a:r>
            <a:r>
              <a:rPr lang="ru-RU" b="1" i="1" smtClean="0"/>
              <a:t>Хлед </a:t>
            </a:r>
            <a:endParaRPr lang="ru-RU" smtClean="0"/>
          </a:p>
          <a:p>
            <a:r>
              <a:rPr lang="ru-RU" smtClean="0"/>
              <a:t> </a:t>
            </a:r>
          </a:p>
          <a:p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smtClean="0"/>
              <a:t>Beittu</a:t>
            </a:r>
            <a:r>
              <a:rPr lang="ru-RU" smtClean="0"/>
              <a:t>, </a:t>
            </a:r>
            <a:r>
              <a:rPr lang="de-DE" smtClean="0"/>
              <a:t>Sigu</a:t>
            </a:r>
            <a:r>
              <a:rPr lang="ru-RU" smtClean="0"/>
              <a:t>ð</a:t>
            </a:r>
            <a:r>
              <a:rPr lang="de-DE" smtClean="0"/>
              <a:t>r</a:t>
            </a:r>
            <a:r>
              <a:rPr lang="ru-RU" smtClean="0"/>
              <a:t>, </a:t>
            </a:r>
            <a:r>
              <a:rPr lang="de-DE" smtClean="0"/>
              <a:t>inn blakka </a:t>
            </a:r>
            <a:r>
              <a:rPr lang="de-DE" b="1" i="1" smtClean="0"/>
              <a:t>mar</a:t>
            </a:r>
            <a:r>
              <a:rPr lang="ru-RU" smtClean="0"/>
              <a:t>, </a:t>
            </a:r>
            <a:r>
              <a:rPr lang="de-DE" b="1" i="1" smtClean="0"/>
              <a:t>hest</a:t>
            </a:r>
            <a:r>
              <a:rPr lang="de-DE" smtClean="0"/>
              <a:t> inn hra</a:t>
            </a:r>
            <a:r>
              <a:rPr lang="ru-RU" smtClean="0"/>
              <a:t>ð</a:t>
            </a:r>
            <a:r>
              <a:rPr lang="de-DE" smtClean="0"/>
              <a:t>f</a:t>
            </a:r>
            <a:r>
              <a:rPr lang="ru-RU" smtClean="0"/>
              <a:t>æ</a:t>
            </a:r>
            <a:r>
              <a:rPr lang="de-DE" smtClean="0"/>
              <a:t>ra l</a:t>
            </a:r>
            <a:r>
              <a:rPr lang="ru-RU" smtClean="0"/>
              <a:t>á</a:t>
            </a:r>
            <a:r>
              <a:rPr lang="de-DE" smtClean="0"/>
              <a:t>ttu hinig renna</a:t>
            </a:r>
            <a:r>
              <a:rPr lang="ru-RU" smtClean="0"/>
              <a:t>; </a:t>
            </a:r>
          </a:p>
          <a:p>
            <a:r>
              <a:rPr lang="ru-RU" i="1" smtClean="0"/>
              <a:t>Серого, Сигурд, коня оседлай. пусть быстрый скакун сюда прибежит!</a:t>
            </a:r>
            <a:r>
              <a:rPr lang="ru-RU" smtClean="0"/>
              <a:t>  </a:t>
            </a:r>
            <a:r>
              <a:rPr lang="ru-RU" b="1" i="1" smtClean="0"/>
              <a:t>Подстрекательство Гудрун 18</a:t>
            </a:r>
            <a:endParaRPr lang="ru-RU" smtClean="0"/>
          </a:p>
          <a:p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i="1" u="sng" smtClean="0"/>
              <a:t>marr</a:t>
            </a:r>
            <a:r>
              <a:rPr lang="pl-PL" i="1" u="sng" smtClean="0"/>
              <a:t> </a:t>
            </a:r>
            <a:r>
              <a:rPr lang="ru-RU" i="1" u="sng" smtClean="0"/>
              <a:t>верховой конь</a:t>
            </a:r>
            <a:r>
              <a:rPr lang="ru-RU" i="1" smtClean="0"/>
              <a:t>:</a:t>
            </a:r>
            <a:endParaRPr lang="ru-RU" smtClean="0"/>
          </a:p>
          <a:p>
            <a:r>
              <a:rPr lang="ru-RU" i="1" smtClean="0"/>
              <a:t> </a:t>
            </a:r>
            <a:endParaRPr lang="ru-RU" smtClean="0"/>
          </a:p>
          <a:p>
            <a:r>
              <a:rPr lang="ru-RU" i="1" smtClean="0"/>
              <a:t>дрожала земля от бега коней </a:t>
            </a:r>
            <a:r>
              <a:rPr lang="ru-RU" b="1" i="1" smtClean="0"/>
              <a:t>1 Хельги 47</a:t>
            </a:r>
            <a:endParaRPr lang="ru-RU" smtClean="0"/>
          </a:p>
          <a:p>
            <a:r>
              <a:rPr lang="ru-RU" smtClean="0"/>
              <a:t> </a:t>
            </a:r>
          </a:p>
          <a:p>
            <a:r>
              <a:rPr lang="ru-RU" smtClean="0"/>
              <a:t>Lét hon</a:t>
            </a:r>
            <a:r>
              <a:rPr lang="ru-RU" i="1" smtClean="0"/>
              <a:t> </a:t>
            </a:r>
            <a:r>
              <a:rPr lang="ru-RU" b="1" i="1" smtClean="0"/>
              <a:t>mar</a:t>
            </a:r>
            <a:r>
              <a:rPr lang="ru-RU" i="1" smtClean="0"/>
              <a:t> </a:t>
            </a:r>
            <a:r>
              <a:rPr lang="ru-RU" smtClean="0"/>
              <a:t>fara</a:t>
            </a:r>
            <a:r>
              <a:rPr lang="ru-RU" i="1" smtClean="0"/>
              <a:t> Пустила коня по ровным путям </a:t>
            </a:r>
            <a:r>
              <a:rPr lang="ru-RU" b="1" i="1" smtClean="0"/>
              <a:t>Оддрун 3</a:t>
            </a:r>
            <a:endParaRPr lang="ru-RU" smtClean="0"/>
          </a:p>
          <a:p>
            <a:r>
              <a:rPr lang="ru-RU" b="1" i="1" smtClean="0"/>
              <a:t> </a:t>
            </a:r>
            <a:endParaRPr lang="ru-RU" smtClean="0"/>
          </a:p>
          <a:p>
            <a:r>
              <a:rPr lang="ru-RU" smtClean="0"/>
              <a:t>liðu</a:t>
            </a:r>
            <a:r>
              <a:rPr lang="ru-RU" b="1" i="1" smtClean="0"/>
              <a:t> …mörum </a:t>
            </a:r>
            <a:r>
              <a:rPr lang="ru-RU" smtClean="0"/>
              <a:t>húnlenzkum </a:t>
            </a:r>
            <a:r>
              <a:rPr lang="ru-RU" i="1" smtClean="0"/>
              <a:t>двинулись в путь на гуннских конях </a:t>
            </a:r>
            <a:r>
              <a:rPr lang="ru-RU" b="1" i="1" smtClean="0"/>
              <a:t>Речи Хамдира 11</a:t>
            </a:r>
            <a:endParaRPr lang="ru-RU" smtClean="0"/>
          </a:p>
          <a:p>
            <a:r>
              <a:rPr lang="ru-RU" smtClean="0"/>
              <a:t> </a:t>
            </a:r>
          </a:p>
          <a:p>
            <a:r>
              <a:rPr lang="ru-RU" smtClean="0"/>
              <a:t>á </a:t>
            </a:r>
            <a:r>
              <a:rPr lang="ru-RU" b="1" i="1" smtClean="0"/>
              <a:t>mara </a:t>
            </a:r>
            <a:r>
              <a:rPr lang="ru-RU" smtClean="0"/>
              <a:t>bógu </a:t>
            </a:r>
            <a:r>
              <a:rPr lang="ru-RU" i="1" smtClean="0"/>
              <a:t>на резвых коней вскочили могучие</a:t>
            </a:r>
            <a:r>
              <a:rPr lang="ru-RU" b="1" i="1" smtClean="0"/>
              <a:t> Подстрекательство Гудрун 12</a:t>
            </a:r>
            <a:endParaRPr lang="ru-RU" smtClean="0"/>
          </a:p>
          <a:p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i="1" u="sng" smtClean="0"/>
              <a:t>marr</a:t>
            </a:r>
            <a:r>
              <a:rPr lang="ru-RU" i="1" u="sng" smtClean="0"/>
              <a:t> конь как объект дарения (неоднократно): </a:t>
            </a:r>
            <a:endParaRPr lang="ru-RU" smtClean="0"/>
          </a:p>
          <a:p>
            <a:r>
              <a:rPr lang="de-DE" b="1" i="1" smtClean="0"/>
              <a:t> </a:t>
            </a:r>
            <a:endParaRPr lang="ru-RU" smtClean="0"/>
          </a:p>
          <a:p>
            <a:r>
              <a:rPr lang="pl-PL" b="1" i="1" smtClean="0"/>
              <a:t>Mar</a:t>
            </a:r>
            <a:r>
              <a:rPr lang="pl-PL" i="1" smtClean="0"/>
              <a:t> </a:t>
            </a:r>
            <a:r>
              <a:rPr lang="pl-PL" smtClean="0"/>
              <a:t>ok m</a:t>
            </a:r>
            <a:r>
              <a:rPr lang="ru-RU" smtClean="0"/>
              <a:t>æ</a:t>
            </a:r>
            <a:r>
              <a:rPr lang="pl-PL" smtClean="0"/>
              <a:t>ki gefk</a:t>
            </a:r>
            <a:r>
              <a:rPr lang="ru-RU" smtClean="0"/>
              <a:t> þé</a:t>
            </a:r>
            <a:r>
              <a:rPr lang="pl-PL" smtClean="0"/>
              <a:t>r</a:t>
            </a:r>
            <a:r>
              <a:rPr lang="ru-RU" i="1" smtClean="0"/>
              <a:t> Меч и коня тебе я вручу </a:t>
            </a:r>
            <a:r>
              <a:rPr lang="ru-RU" b="1" i="1" smtClean="0"/>
              <a:t>Локи 12</a:t>
            </a:r>
            <a:endParaRPr lang="ru-RU" smtClean="0"/>
          </a:p>
          <a:p>
            <a:r>
              <a:rPr lang="ru-RU" i="1" smtClean="0"/>
              <a:t>щедро раздаривал людям сокровища, поджарых коней, дорогие уборы,</a:t>
            </a:r>
            <a:r>
              <a:rPr lang="ru-RU" b="1" smtClean="0"/>
              <a:t> </a:t>
            </a:r>
            <a:r>
              <a:rPr lang="ru-RU" b="1" i="1" smtClean="0"/>
              <a:t>Песнь о Риге 38, Хлед 10</a:t>
            </a:r>
            <a:r>
              <a:rPr lang="ru-RU" i="1" smtClean="0"/>
              <a:t/>
            </a:r>
            <a:br>
              <a:rPr lang="ru-RU" i="1" smtClean="0"/>
            </a:br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mtClean="0"/>
              <a:t>И </a:t>
            </a:r>
            <a:r>
              <a:rPr lang="pl-PL" b="1" i="1" smtClean="0"/>
              <a:t>hestr</a:t>
            </a:r>
            <a:r>
              <a:rPr lang="ru-RU" b="1" i="1" smtClean="0"/>
              <a:t>,</a:t>
            </a:r>
            <a:r>
              <a:rPr lang="ru-RU" smtClean="0"/>
              <a:t> и </a:t>
            </a:r>
            <a:r>
              <a:rPr lang="pl-PL" b="1" i="1" smtClean="0"/>
              <a:t>marr </a:t>
            </a:r>
            <a:r>
              <a:rPr lang="ru-RU" smtClean="0"/>
              <a:t>могут характеризоваться функциональными эпитетами (резвый и т.д.) и описывать качество или утрату «ресурса»:</a:t>
            </a:r>
          </a:p>
          <a:p>
            <a:r>
              <a:rPr lang="ru-RU" smtClean="0"/>
              <a:t> </a:t>
            </a:r>
          </a:p>
          <a:p>
            <a:r>
              <a:rPr lang="pl-PL" b="1" i="1" smtClean="0"/>
              <a:t>marr</a:t>
            </a:r>
            <a:r>
              <a:rPr lang="pl-PL" smtClean="0"/>
              <a:t> </a:t>
            </a:r>
            <a:r>
              <a:rPr lang="ru-RU" smtClean="0"/>
              <a:t>	</a:t>
            </a:r>
          </a:p>
          <a:p>
            <a:r>
              <a:rPr lang="ru-RU" smtClean="0"/>
              <a:t>	</a:t>
            </a:r>
            <a:r>
              <a:rPr lang="ru-RU" i="1" smtClean="0"/>
              <a:t>кони погибли</a:t>
            </a:r>
            <a:endParaRPr lang="ru-RU" smtClean="0"/>
          </a:p>
          <a:p>
            <a:r>
              <a:rPr lang="ru-RU" smtClean="0"/>
              <a:t>	</a:t>
            </a:r>
            <a:r>
              <a:rPr lang="ru-RU" i="1" smtClean="0"/>
              <a:t>Пусть не бежит конь твой послушно</a:t>
            </a:r>
            <a:r>
              <a:rPr lang="ru-RU" smtClean="0"/>
              <a:t> 				(проклятие)</a:t>
            </a:r>
          </a:p>
          <a:p>
            <a:r>
              <a:rPr lang="ru-RU" smtClean="0"/>
              <a:t>	</a:t>
            </a:r>
            <a:r>
              <a:rPr lang="ru-RU" i="1" smtClean="0"/>
              <a:t>коня моего неохота мне мучить</a:t>
            </a:r>
            <a:endParaRPr lang="ru-RU" smtClean="0"/>
          </a:p>
          <a:p>
            <a:endParaRPr lang="ru-RU"/>
          </a:p>
        </p:txBody>
      </p:sp>
      <p:pic>
        <p:nvPicPr>
          <p:cNvPr id="4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Atli lét</a:t>
            </a:r>
            <a:br>
              <a:rPr lang="ru-RU" smtClean="0"/>
            </a:br>
            <a:r>
              <a:rPr lang="ru-RU" smtClean="0"/>
              <a:t>lands síns á vit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jó</a:t>
            </a:r>
            <a:r>
              <a:rPr lang="ru-RU" smtClean="0"/>
              <a:t> eyrskáan</a:t>
            </a:r>
            <a:br>
              <a:rPr lang="ru-RU" smtClean="0"/>
            </a:br>
            <a:r>
              <a:rPr lang="ru-RU" smtClean="0"/>
              <a:t>aftr frá morði;</a:t>
            </a:r>
            <a:br>
              <a:rPr lang="ru-RU" smtClean="0"/>
            </a:br>
            <a:r>
              <a:rPr lang="ru-RU" smtClean="0"/>
              <a:t>dynr var í garði,</a:t>
            </a:r>
            <a:br>
              <a:rPr lang="ru-RU" smtClean="0"/>
            </a:br>
            <a:r>
              <a:rPr lang="ru-RU" smtClean="0"/>
              <a:t>dröslum of þrungit,</a:t>
            </a:r>
            <a:br>
              <a:rPr lang="ru-RU" smtClean="0"/>
            </a:br>
            <a:r>
              <a:rPr lang="ru-RU" smtClean="0"/>
              <a:t>vápnsöngr virða,</a:t>
            </a:r>
            <a:br>
              <a:rPr lang="ru-RU" smtClean="0"/>
            </a:br>
            <a:r>
              <a:rPr lang="ru-RU" smtClean="0"/>
              <a:t>váru af heiði komnir.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Атли направил</a:t>
            </a:r>
            <a:br>
              <a:rPr lang="ru-RU" smtClean="0"/>
            </a:br>
            <a:r>
              <a:rPr lang="ru-RU" smtClean="0"/>
              <a:t>в путь обратный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коня</a:t>
            </a:r>
            <a:r>
              <a:rPr lang="ru-RU" smtClean="0"/>
              <a:t> своего</a:t>
            </a:r>
            <a:br>
              <a:rPr lang="ru-RU" smtClean="0"/>
            </a:br>
            <a:r>
              <a:rPr lang="ru-RU" smtClean="0"/>
              <a:t>после убийства.</a:t>
            </a:r>
            <a:br>
              <a:rPr lang="ru-RU" smtClean="0"/>
            </a:br>
            <a:r>
              <a:rPr lang="ru-RU" smtClean="0"/>
              <a:t>С топотом кони</a:t>
            </a:r>
            <a:br>
              <a:rPr lang="ru-RU" smtClean="0"/>
            </a:br>
            <a:r>
              <a:rPr lang="ru-RU" smtClean="0"/>
              <a:t>теснились в ограде,</a:t>
            </a:r>
            <a:br>
              <a:rPr lang="ru-RU" smtClean="0"/>
            </a:br>
            <a:r>
              <a:rPr lang="ru-RU" smtClean="0"/>
              <a:t>звенели доспехи</a:t>
            </a:r>
            <a:br>
              <a:rPr lang="ru-RU" smtClean="0"/>
            </a:br>
            <a:r>
              <a:rPr lang="ru-RU" smtClean="0"/>
              <a:t>дружины вернувшейся.</a:t>
            </a:r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/>
              <a:t>"Systir var ykkur</a:t>
            </a:r>
            <a:br>
              <a:rPr lang="ru-RU" smtClean="0"/>
            </a:br>
            <a:r>
              <a:rPr lang="ru-RU" smtClean="0"/>
              <a:t>Svanhildr of heitin,</a:t>
            </a:r>
            <a:br>
              <a:rPr lang="ru-RU" smtClean="0"/>
            </a:br>
            <a:r>
              <a:rPr lang="ru-RU" smtClean="0"/>
              <a:t>sú er Jörmunrekkr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jóm</a:t>
            </a:r>
            <a:r>
              <a:rPr lang="ru-RU" smtClean="0"/>
              <a:t> of traddi,</a:t>
            </a:r>
            <a:br>
              <a:rPr lang="ru-RU" smtClean="0"/>
            </a:br>
            <a:r>
              <a:rPr lang="ru-RU" smtClean="0"/>
              <a:t>hvítum ok svörtum</a:t>
            </a:r>
            <a:br>
              <a:rPr lang="ru-RU" smtClean="0"/>
            </a:br>
            <a:r>
              <a:rPr lang="ru-RU" smtClean="0"/>
              <a:t>á hervegi,</a:t>
            </a:r>
            <a:br>
              <a:rPr lang="ru-RU" smtClean="0"/>
            </a:br>
            <a:endParaRPr lang="ru-RU" smtClean="0"/>
          </a:p>
          <a:p>
            <a:endParaRPr lang="ru-RU" smtClean="0"/>
          </a:p>
          <a:p>
            <a:r>
              <a:rPr lang="ru-RU" smtClean="0"/>
              <a:t>er Jörmunrekkr</a:t>
            </a:r>
            <a:br>
              <a:rPr lang="ru-RU" smtClean="0"/>
            </a:br>
            <a:r>
              <a:rPr lang="ru-RU" smtClean="0"/>
              <a:t>yðra systur,</a:t>
            </a:r>
            <a:br>
              <a:rPr lang="ru-RU" smtClean="0"/>
            </a:br>
            <a:r>
              <a:rPr lang="ru-RU" smtClean="0"/>
              <a:t>unga at aldri,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jóm</a:t>
            </a:r>
            <a:r>
              <a:rPr lang="ru-RU" smtClean="0"/>
              <a:t> of traddi,</a:t>
            </a:r>
            <a:br>
              <a:rPr lang="ru-RU" smtClean="0"/>
            </a:br>
            <a:r>
              <a:rPr lang="ru-RU" smtClean="0"/>
              <a:t>hvítum ok svörtum,</a:t>
            </a:r>
            <a:br>
              <a:rPr lang="ru-RU" smtClean="0"/>
            </a:b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/>
              <a:t>«Сванхильд – имя</a:t>
            </a:r>
            <a:br>
              <a:rPr lang="ru-RU" smtClean="0"/>
            </a:br>
            <a:r>
              <a:rPr lang="ru-RU" smtClean="0"/>
              <a:t>вашей сестры,</a:t>
            </a:r>
            <a:br>
              <a:rPr lang="ru-RU" smtClean="0"/>
            </a:br>
            <a:r>
              <a:rPr lang="ru-RU" smtClean="0"/>
              <a:t>что Ёрмунрекк бросил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коням</a:t>
            </a:r>
            <a:r>
              <a:rPr lang="ru-RU" smtClean="0"/>
              <a:t> под копыта,</a:t>
            </a:r>
            <a:br>
              <a:rPr lang="ru-RU" smtClean="0"/>
            </a:br>
            <a:r>
              <a:rPr lang="ru-RU" smtClean="0"/>
              <a:t>вороным и белым,</a:t>
            </a:r>
            <a:br>
              <a:rPr lang="ru-RU" smtClean="0"/>
            </a:br>
            <a:r>
              <a:rPr lang="ru-RU" smtClean="0"/>
              <a:t>на дороге войны,</a:t>
            </a:r>
          </a:p>
          <a:p>
            <a:endParaRPr lang="ru-RU" smtClean="0"/>
          </a:p>
          <a:p>
            <a:endParaRPr lang="ru-RU" smtClean="0"/>
          </a:p>
          <a:p>
            <a:r>
              <a:rPr lang="ru-RU" smtClean="0"/>
              <a:t>Если Ёрмунрекк смел</a:t>
            </a:r>
            <a:br>
              <a:rPr lang="ru-RU" smtClean="0"/>
            </a:br>
            <a:r>
              <a:rPr lang="ru-RU" smtClean="0"/>
              <a:t>сестру вашу бросить,</a:t>
            </a:r>
            <a:br>
              <a:rPr lang="ru-RU" smtClean="0"/>
            </a:br>
            <a:r>
              <a:rPr lang="ru-RU" smtClean="0"/>
              <a:t>юную деву,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коням </a:t>
            </a:r>
            <a:r>
              <a:rPr lang="ru-RU" smtClean="0"/>
              <a:t>под копыта,</a:t>
            </a:r>
            <a:br>
              <a:rPr lang="ru-RU" smtClean="0"/>
            </a:br>
            <a:r>
              <a:rPr lang="ru-RU" smtClean="0"/>
              <a:t>вороным и белым,</a:t>
            </a:r>
            <a:br>
              <a:rPr lang="ru-RU" smtClean="0"/>
            </a:br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Общеиндоевропейское слово</a:t>
            </a:r>
            <a:endParaRPr lang="ru-RU"/>
          </a:p>
        </p:txBody>
      </p:sp>
      <p:pic>
        <p:nvPicPr>
          <p:cNvPr id="7" name="Содержимое 3"/>
          <p:cNvPicPr>
            <a:picLocks noGrp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7158" y="2714620"/>
            <a:ext cx="4041775" cy="130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/>
          <p:cNvPicPr>
            <a:picLocks noGrp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786314" y="4214818"/>
            <a:ext cx="4038600" cy="152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Einn því Högni</a:t>
            </a:r>
            <a:br>
              <a:rPr lang="ru-RU" smtClean="0"/>
            </a:br>
            <a:r>
              <a:rPr lang="ru-RU" smtClean="0"/>
              <a:t>andsvör veitti:</a:t>
            </a:r>
            <a:br>
              <a:rPr lang="ru-RU" smtClean="0"/>
            </a:br>
            <a:r>
              <a:rPr lang="ru-RU" smtClean="0"/>
              <a:t>"Sundr höfum Sigurð</a:t>
            </a:r>
            <a:br>
              <a:rPr lang="ru-RU" smtClean="0"/>
            </a:br>
            <a:r>
              <a:rPr lang="ru-RU" smtClean="0"/>
              <a:t>sverði höggvinn;</a:t>
            </a:r>
            <a:br>
              <a:rPr lang="ru-RU" smtClean="0"/>
            </a:br>
            <a:r>
              <a:rPr lang="ru-RU" smtClean="0"/>
              <a:t>gnapir æ grár</a:t>
            </a:r>
            <a:r>
              <a:rPr lang="ru-RU" b="1" i="1" smtClean="0">
                <a:solidFill>
                  <a:srgbClr val="FF0000"/>
                </a:solidFill>
              </a:rPr>
              <a:t> jór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yfir gram dauðum."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Одно лишь в ответ</a:t>
            </a:r>
            <a:br>
              <a:rPr lang="ru-RU" smtClean="0"/>
            </a:br>
            <a:r>
              <a:rPr lang="ru-RU" smtClean="0"/>
              <a:t>вымолвил Хёгни:</a:t>
            </a:r>
            <a:br>
              <a:rPr lang="ru-RU" smtClean="0"/>
            </a:br>
            <a:r>
              <a:rPr lang="ru-RU" smtClean="0"/>
              <a:t>«Надвое Сигурда</a:t>
            </a:r>
            <a:br>
              <a:rPr lang="ru-RU" smtClean="0"/>
            </a:br>
            <a:r>
              <a:rPr lang="ru-RU" smtClean="0"/>
              <a:t>мы разрубили,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конь </a:t>
            </a:r>
            <a:r>
              <a:rPr lang="ru-RU" smtClean="0"/>
              <a:t>склонился</a:t>
            </a:r>
            <a:br>
              <a:rPr lang="ru-RU" smtClean="0"/>
            </a:br>
            <a:r>
              <a:rPr lang="ru-RU" smtClean="0"/>
              <a:t>над конунгом мертвым!»</a:t>
            </a:r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"Hvárt eru þat svik ein,</a:t>
            </a:r>
            <a:br>
              <a:rPr lang="ru-RU" smtClean="0"/>
            </a:br>
            <a:r>
              <a:rPr lang="ru-RU" smtClean="0"/>
              <a:t>er ek sjá þykkjumk,</a:t>
            </a:r>
            <a:br>
              <a:rPr lang="ru-RU" smtClean="0"/>
            </a:br>
            <a:r>
              <a:rPr lang="ru-RU" smtClean="0"/>
              <a:t>eða ragnarök,</a:t>
            </a:r>
            <a:br>
              <a:rPr lang="ru-RU" smtClean="0"/>
            </a:br>
            <a:r>
              <a:rPr lang="ru-RU" smtClean="0"/>
              <a:t>- ríða menn dauðir,</a:t>
            </a:r>
            <a:br>
              <a:rPr lang="ru-RU" smtClean="0"/>
            </a:br>
            <a:r>
              <a:rPr lang="ru-RU" smtClean="0"/>
              <a:t>er </a:t>
            </a:r>
            <a:r>
              <a:rPr lang="ru-RU" b="1" i="1" smtClean="0">
                <a:solidFill>
                  <a:srgbClr val="FF0000"/>
                </a:solidFill>
              </a:rPr>
              <a:t>jóa </a:t>
            </a:r>
            <a:r>
              <a:rPr lang="ru-RU" smtClean="0"/>
              <a:t>yðra</a:t>
            </a:r>
            <a:br>
              <a:rPr lang="ru-RU" smtClean="0"/>
            </a:br>
            <a:r>
              <a:rPr lang="ru-RU" smtClean="0"/>
              <a:t>oddum keyrið -</a:t>
            </a:r>
            <a:br>
              <a:rPr lang="ru-RU" smtClean="0"/>
            </a:br>
            <a:r>
              <a:rPr lang="ru-RU" smtClean="0"/>
              <a:t>eða er hildingum</a:t>
            </a:r>
            <a:br>
              <a:rPr lang="ru-RU" smtClean="0"/>
            </a:br>
            <a:r>
              <a:rPr lang="ru-RU" smtClean="0"/>
              <a:t>heimför gefin?"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«Чудится мне,</a:t>
            </a:r>
            <a:br>
              <a:rPr lang="ru-RU" smtClean="0"/>
            </a:br>
            <a:r>
              <a:rPr lang="ru-RU" smtClean="0"/>
              <a:t>или настал</a:t>
            </a:r>
            <a:br>
              <a:rPr lang="ru-RU" smtClean="0"/>
            </a:br>
            <a:r>
              <a:rPr lang="ru-RU" smtClean="0"/>
              <a:t>света конец?</a:t>
            </a:r>
            <a:br>
              <a:rPr lang="ru-RU" smtClean="0"/>
            </a:br>
            <a:r>
              <a:rPr lang="ru-RU" smtClean="0"/>
              <a:t>Мертвые скачут!</a:t>
            </a:r>
            <a:br>
              <a:rPr lang="ru-RU" smtClean="0"/>
            </a:br>
            <a:r>
              <a:rPr lang="ru-RU" smtClean="0"/>
              <a:t>Что же вы шпорите</a:t>
            </a:r>
            <a:br>
              <a:rPr lang="ru-RU" smtClean="0"/>
            </a:br>
            <a:r>
              <a:rPr lang="ru-RU" smtClean="0"/>
              <a:t>ваших </a:t>
            </a:r>
            <a:r>
              <a:rPr lang="ru-RU" b="1" i="1" smtClean="0">
                <a:solidFill>
                  <a:srgbClr val="FF0000"/>
                </a:solidFill>
              </a:rPr>
              <a:t>коней</a:t>
            </a:r>
            <a:r>
              <a:rPr lang="ru-RU" smtClean="0"/>
              <a:t>,</a:t>
            </a:r>
            <a:br>
              <a:rPr lang="ru-RU" smtClean="0"/>
            </a:br>
            <a:r>
              <a:rPr lang="ru-RU" smtClean="0"/>
              <a:t>разве дано вам</a:t>
            </a:r>
            <a:br>
              <a:rPr lang="ru-RU" smtClean="0"/>
            </a:br>
            <a:r>
              <a:rPr lang="ru-RU" smtClean="0"/>
              <a:t>домой возвратиться?»</a:t>
            </a:r>
          </a:p>
          <a:p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Atli lét</a:t>
            </a:r>
            <a:br>
              <a:rPr lang="ru-RU" smtClean="0"/>
            </a:br>
            <a:r>
              <a:rPr lang="ru-RU" smtClean="0"/>
              <a:t>lands síns á vit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jó</a:t>
            </a:r>
            <a:r>
              <a:rPr lang="ru-RU" smtClean="0"/>
              <a:t> eyrskáan</a:t>
            </a:r>
            <a:br>
              <a:rPr lang="ru-RU" smtClean="0"/>
            </a:br>
            <a:r>
              <a:rPr lang="ru-RU" smtClean="0"/>
              <a:t>aftr frá morði;</a:t>
            </a:r>
            <a:br>
              <a:rPr lang="ru-RU" smtClean="0"/>
            </a:br>
            <a:r>
              <a:rPr lang="ru-RU" smtClean="0"/>
              <a:t>dynr var í garði,</a:t>
            </a:r>
            <a:br>
              <a:rPr lang="ru-RU" smtClean="0"/>
            </a:br>
            <a:r>
              <a:rPr lang="ru-RU" smtClean="0"/>
              <a:t>dröslum of þrungit,</a:t>
            </a:r>
            <a:br>
              <a:rPr lang="ru-RU" smtClean="0"/>
            </a:br>
            <a:r>
              <a:rPr lang="ru-RU" smtClean="0"/>
              <a:t>vápnsöngr virða,</a:t>
            </a:r>
            <a:br>
              <a:rPr lang="ru-RU" smtClean="0"/>
            </a:br>
            <a:r>
              <a:rPr lang="ru-RU" smtClean="0"/>
              <a:t>váru af heiði komnir.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Атли направил</a:t>
            </a:r>
            <a:br>
              <a:rPr lang="ru-RU" smtClean="0"/>
            </a:br>
            <a:r>
              <a:rPr lang="ru-RU" smtClean="0"/>
              <a:t>в путь обратный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коня</a:t>
            </a:r>
            <a:r>
              <a:rPr lang="ru-RU" smtClean="0"/>
              <a:t> своего</a:t>
            </a:r>
            <a:br>
              <a:rPr lang="ru-RU" smtClean="0"/>
            </a:br>
            <a:r>
              <a:rPr lang="ru-RU" smtClean="0"/>
              <a:t>после убийства.</a:t>
            </a:r>
            <a:br>
              <a:rPr lang="ru-RU" smtClean="0"/>
            </a:br>
            <a:r>
              <a:rPr lang="ru-RU" smtClean="0"/>
              <a:t>С топотом кони</a:t>
            </a:r>
            <a:br>
              <a:rPr lang="ru-RU" smtClean="0"/>
            </a:br>
            <a:r>
              <a:rPr lang="ru-RU" smtClean="0"/>
              <a:t>теснились в ограде,</a:t>
            </a:r>
            <a:br>
              <a:rPr lang="ru-RU" smtClean="0"/>
            </a:br>
            <a:r>
              <a:rPr lang="ru-RU" smtClean="0"/>
              <a:t>звенели доспехи</a:t>
            </a:r>
            <a:br>
              <a:rPr lang="ru-RU" smtClean="0"/>
            </a:br>
            <a:r>
              <a:rPr lang="ru-RU" smtClean="0"/>
              <a:t>дружины вернувшейся.</a:t>
            </a:r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Ma</a:t>
            </a:r>
            <a:r>
              <a:rPr lang="ru-RU" smtClean="0"/>
              <a:t>ð</a:t>
            </a:r>
            <a:r>
              <a:rPr lang="en-US" smtClean="0"/>
              <a:t>r</a:t>
            </a:r>
            <a:r>
              <a:rPr lang="ru-RU" smtClean="0"/>
              <a:t> '</a:t>
            </a:r>
            <a:r>
              <a:rPr lang="en-US" smtClean="0"/>
              <a:t>s h</a:t>
            </a:r>
            <a:r>
              <a:rPr lang="ru-RU" smtClean="0"/>
              <a:t>é</a:t>
            </a:r>
            <a:r>
              <a:rPr lang="en-US" smtClean="0"/>
              <a:t>r</a:t>
            </a:r>
            <a:r>
              <a:rPr lang="ru-RU" smtClean="0"/>
              <a:t> ú</a:t>
            </a:r>
            <a:r>
              <a:rPr lang="en-US" smtClean="0"/>
              <a:t>ti</a:t>
            </a:r>
            <a:r>
              <a:rPr lang="ru-RU" smtClean="0"/>
              <a:t>,</a:t>
            </a:r>
            <a:br>
              <a:rPr lang="ru-RU" smtClean="0"/>
            </a:br>
            <a:r>
              <a:rPr lang="en-US" smtClean="0"/>
              <a:t>stiginn af </a:t>
            </a:r>
            <a:r>
              <a:rPr lang="en-US" b="1" i="1" smtClean="0">
                <a:solidFill>
                  <a:srgbClr val="FF0000"/>
                </a:solidFill>
              </a:rPr>
              <a:t>mars</a:t>
            </a:r>
            <a:r>
              <a:rPr lang="en-US" b="1" i="1" smtClean="0"/>
              <a:t> baki</a:t>
            </a:r>
            <a:r>
              <a:rPr lang="ru-RU" smtClean="0"/>
              <a:t>,</a:t>
            </a:r>
            <a:br>
              <a:rPr lang="ru-RU" smtClean="0"/>
            </a:br>
            <a:r>
              <a:rPr lang="en-US" b="1" i="1" smtClean="0">
                <a:solidFill>
                  <a:srgbClr val="FF0000"/>
                </a:solidFill>
              </a:rPr>
              <a:t>j</a:t>
            </a:r>
            <a:r>
              <a:rPr lang="ru-RU" b="1" i="1" smtClean="0">
                <a:solidFill>
                  <a:srgbClr val="FF0000"/>
                </a:solidFill>
              </a:rPr>
              <a:t>ó </a:t>
            </a:r>
            <a:r>
              <a:rPr lang="en-US" smtClean="0"/>
              <a:t>l</a:t>
            </a:r>
            <a:r>
              <a:rPr lang="ru-RU" smtClean="0"/>
              <a:t>æ</a:t>
            </a:r>
            <a:r>
              <a:rPr lang="en-US" smtClean="0"/>
              <a:t>tr til jar</a:t>
            </a:r>
            <a:r>
              <a:rPr lang="ru-RU" smtClean="0"/>
              <a:t>ð</a:t>
            </a:r>
            <a:r>
              <a:rPr lang="en-US" smtClean="0"/>
              <a:t>ar </a:t>
            </a:r>
            <a:r>
              <a:rPr lang="en-US" smtClean="0"/>
              <a:t>taka</a:t>
            </a:r>
            <a:r>
              <a:rPr lang="ru-RU" smtClean="0"/>
              <a:t>.</a:t>
            </a:r>
            <a:endParaRPr lang="de-DE" smtClean="0"/>
          </a:p>
          <a:p>
            <a:endParaRPr lang="de-DE" smtClean="0"/>
          </a:p>
          <a:p>
            <a:r>
              <a:rPr lang="ru-RU" smtClean="0"/>
              <a:t>Поездка Скирнира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«То воин приехал,</a:t>
            </a:r>
            <a:br>
              <a:rPr lang="ru-RU" smtClean="0"/>
            </a:br>
            <a:r>
              <a:rPr lang="ru-RU" smtClean="0"/>
              <a:t>сошел он с коня</a:t>
            </a:r>
            <a:br>
              <a:rPr lang="ru-RU" smtClean="0"/>
            </a:br>
            <a:r>
              <a:rPr lang="ru-RU" smtClean="0"/>
              <a:t>и пастись пустил его».</a:t>
            </a:r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Lét hon </a:t>
            </a:r>
            <a:r>
              <a:rPr lang="ru-RU" b="1" i="1" smtClean="0">
                <a:solidFill>
                  <a:srgbClr val="FF0000"/>
                </a:solidFill>
              </a:rPr>
              <a:t>mar</a:t>
            </a:r>
            <a:r>
              <a:rPr lang="ru-RU" smtClean="0"/>
              <a:t> fara</a:t>
            </a:r>
            <a:br>
              <a:rPr lang="ru-RU" smtClean="0"/>
            </a:br>
            <a:r>
              <a:rPr lang="ru-RU" smtClean="0"/>
              <a:t>moldveg sléttan,</a:t>
            </a:r>
            <a:br>
              <a:rPr lang="ru-RU" smtClean="0"/>
            </a:br>
            <a:r>
              <a:rPr lang="ru-RU" smtClean="0"/>
              <a:t>unz at hári kom</a:t>
            </a:r>
            <a:br>
              <a:rPr lang="ru-RU" smtClean="0"/>
            </a:br>
            <a:r>
              <a:rPr lang="ru-RU" smtClean="0"/>
              <a:t>höll standandi;</a:t>
            </a:r>
            <a:br>
              <a:rPr lang="ru-RU" smtClean="0"/>
            </a:br>
            <a:r>
              <a:rPr lang="ru-RU" smtClean="0"/>
              <a:t>svipti hon söðli</a:t>
            </a:r>
            <a:br>
              <a:rPr lang="ru-RU" smtClean="0"/>
            </a:br>
            <a:r>
              <a:rPr lang="ru-RU" smtClean="0"/>
              <a:t>af </a:t>
            </a:r>
            <a:r>
              <a:rPr lang="ru-RU" b="1" i="1" smtClean="0"/>
              <a:t>svöngum </a:t>
            </a:r>
            <a:r>
              <a:rPr lang="ru-RU" b="1" i="1" smtClean="0">
                <a:solidFill>
                  <a:srgbClr val="FF0000"/>
                </a:solidFill>
              </a:rPr>
              <a:t>jó</a:t>
            </a:r>
            <a:r>
              <a:rPr lang="ru-RU" smtClean="0"/>
              <a:t>,</a:t>
            </a:r>
            <a:br>
              <a:rPr lang="ru-RU" smtClean="0"/>
            </a:br>
            <a:r>
              <a:rPr lang="ru-RU" smtClean="0"/>
              <a:t>ok hon inn of gekk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endlangan </a:t>
            </a:r>
            <a:r>
              <a:rPr lang="ru-RU" smtClean="0"/>
              <a:t>sal</a:t>
            </a:r>
            <a:r>
              <a:rPr lang="ru-RU" smtClean="0"/>
              <a:t>,</a:t>
            </a:r>
          </a:p>
          <a:p>
            <a:endParaRPr lang="ru-RU" smtClean="0"/>
          </a:p>
          <a:p>
            <a:r>
              <a:rPr lang="ru-RU" smtClean="0"/>
              <a:t>Плач Оддрун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Пустила коня</a:t>
            </a:r>
            <a:br>
              <a:rPr lang="ru-RU" smtClean="0"/>
            </a:br>
            <a:r>
              <a:rPr lang="ru-RU" smtClean="0"/>
              <a:t>по ровным путям,</a:t>
            </a:r>
            <a:br>
              <a:rPr lang="ru-RU" smtClean="0"/>
            </a:br>
            <a:r>
              <a:rPr lang="ru-RU" smtClean="0"/>
              <a:t>пока не достигла</a:t>
            </a:r>
            <a:br>
              <a:rPr lang="ru-RU" smtClean="0"/>
            </a:br>
            <a:r>
              <a:rPr lang="ru-RU" smtClean="0"/>
              <a:t>палат высоких;</a:t>
            </a:r>
            <a:br>
              <a:rPr lang="ru-RU" smtClean="0"/>
            </a:br>
            <a:r>
              <a:rPr lang="ru-RU" smtClean="0"/>
              <a:t>в дом войдя,</a:t>
            </a:r>
            <a:br>
              <a:rPr lang="ru-RU" smtClean="0"/>
            </a:br>
            <a:r>
              <a:rPr lang="ru-RU" smtClean="0"/>
              <a:t>прошла вдоль палаты,</a:t>
            </a:r>
            <a:br>
              <a:rPr lang="ru-RU" smtClean="0"/>
            </a:br>
            <a:r>
              <a:rPr lang="ru-RU" smtClean="0"/>
              <a:t>с </a:t>
            </a:r>
            <a:r>
              <a:rPr lang="ru-RU" b="1" i="1" smtClean="0">
                <a:solidFill>
                  <a:srgbClr val="FF0000"/>
                </a:solidFill>
              </a:rPr>
              <a:t>коня</a:t>
            </a:r>
            <a:r>
              <a:rPr lang="ru-RU" smtClean="0"/>
              <a:t> усталого</a:t>
            </a:r>
            <a:br>
              <a:rPr lang="ru-RU" smtClean="0"/>
            </a:br>
            <a:r>
              <a:rPr lang="ru-RU" smtClean="0"/>
              <a:t>скинув седло,</a:t>
            </a:r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i="1" smtClean="0">
                <a:solidFill>
                  <a:srgbClr val="00B0F0"/>
                </a:solidFill>
              </a:rPr>
              <a:t>Bróðurbana</a:t>
            </a:r>
            <a:r>
              <a:rPr lang="ru-RU" smtClean="0"/>
              <a:t> sínum</a:t>
            </a:r>
            <a:br>
              <a:rPr lang="ru-RU" smtClean="0"/>
            </a:br>
            <a:r>
              <a:rPr lang="ru-RU" smtClean="0"/>
              <a:t>þótt á brautu moeti,</a:t>
            </a:r>
            <a:br>
              <a:rPr lang="ru-RU" smtClean="0"/>
            </a:br>
            <a:r>
              <a:rPr lang="ru-RU" smtClean="0"/>
              <a:t>húsi halfbrunnu,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hesti</a:t>
            </a:r>
            <a:r>
              <a:rPr lang="ru-RU" smtClean="0"/>
              <a:t> </a:t>
            </a:r>
            <a:r>
              <a:rPr lang="ru-RU" smtClean="0"/>
              <a:t>alskjótum,</a:t>
            </a:r>
          </a:p>
          <a:p>
            <a:r>
              <a:rPr lang="ru-RU" smtClean="0"/>
              <a:t>þá </a:t>
            </a:r>
            <a:r>
              <a:rPr lang="ru-RU" smtClean="0"/>
              <a:t>es </a:t>
            </a:r>
            <a:r>
              <a:rPr lang="ru-RU" b="1" i="1" smtClean="0">
                <a:solidFill>
                  <a:srgbClr val="FF0000"/>
                </a:solidFill>
              </a:rPr>
              <a:t>jór</a:t>
            </a:r>
            <a:r>
              <a:rPr lang="ru-RU" b="1" i="1" smtClean="0"/>
              <a:t> ónýtr</a:t>
            </a:r>
            <a:r>
              <a:rPr lang="ru-RU" smtClean="0"/>
              <a:t>,</a:t>
            </a:r>
            <a:br>
              <a:rPr lang="ru-RU" smtClean="0"/>
            </a:br>
            <a:r>
              <a:rPr lang="ru-RU" smtClean="0"/>
              <a:t>ef einn fótr brotnar;</a:t>
            </a:r>
            <a:br>
              <a:rPr lang="ru-RU" smtClean="0"/>
            </a:br>
            <a:r>
              <a:rPr lang="ru-RU" smtClean="0"/>
              <a:t>verðit maðr svá tryggr</a:t>
            </a:r>
            <a:br>
              <a:rPr lang="ru-RU" smtClean="0"/>
            </a:br>
            <a:r>
              <a:rPr lang="ru-RU" smtClean="0"/>
              <a:t>at þessu trúi öllu.</a:t>
            </a:r>
          </a:p>
          <a:p>
            <a:r>
              <a:rPr lang="ru-RU" smtClean="0"/>
              <a:t>Речи Высокого 89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ru-RU" smtClean="0"/>
              <a:t>(Не доверяй)</a:t>
            </a:r>
          </a:p>
          <a:p>
            <a:pPr>
              <a:spcBef>
                <a:spcPts val="0"/>
              </a:spcBef>
            </a:pPr>
            <a:r>
              <a:rPr lang="ru-RU" b="1" i="1" smtClean="0">
                <a:solidFill>
                  <a:srgbClr val="00B0F0"/>
                </a:solidFill>
              </a:rPr>
              <a:t>Брата убийце</a:t>
            </a:r>
            <a:r>
              <a:rPr lang="ru-RU" smtClean="0"/>
              <a:t>,</a:t>
            </a:r>
          </a:p>
          <a:p>
            <a:pPr>
              <a:spcBef>
                <a:spcPts val="0"/>
              </a:spcBef>
            </a:pPr>
            <a:r>
              <a:rPr lang="ru-RU" smtClean="0"/>
              <a:t>коль встречен он будет, </a:t>
            </a:r>
          </a:p>
          <a:p>
            <a:pPr>
              <a:spcBef>
                <a:spcPts val="0"/>
              </a:spcBef>
            </a:pPr>
            <a:r>
              <a:rPr lang="ru-RU" smtClean="0"/>
              <a:t>горящему дому, коню слишком резвому,-</a:t>
            </a:r>
          </a:p>
          <a:p>
            <a:pPr>
              <a:spcBef>
                <a:spcPts val="0"/>
              </a:spcBef>
            </a:pPr>
            <a:r>
              <a:rPr lang="ru-RU" b="1" i="1" smtClean="0">
                <a:solidFill>
                  <a:srgbClr val="FF0000"/>
                </a:solidFill>
              </a:rPr>
              <a:t>конь</a:t>
            </a:r>
            <a:r>
              <a:rPr lang="ru-RU" smtClean="0"/>
              <a:t> захромает </a:t>
            </a:r>
          </a:p>
          <a:p>
            <a:pPr>
              <a:spcBef>
                <a:spcPts val="0"/>
              </a:spcBef>
            </a:pPr>
            <a:r>
              <a:rPr lang="ru-RU" smtClean="0"/>
              <a:t>куда он годится, </a:t>
            </a:r>
          </a:p>
          <a:p>
            <a:pPr>
              <a:spcBef>
                <a:spcPts val="0"/>
              </a:spcBef>
            </a:pPr>
            <a:r>
              <a:rPr lang="ru-RU" smtClean="0"/>
              <a:t>всему, что назвал я,</a:t>
            </a:r>
          </a:p>
          <a:p>
            <a:pPr>
              <a:spcBef>
                <a:spcPts val="0"/>
              </a:spcBef>
            </a:pPr>
            <a:r>
              <a:rPr lang="ru-RU" smtClean="0"/>
              <a:t>верить не надо!</a:t>
            </a:r>
          </a:p>
          <a:p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Svá es friðr kvinna</a:t>
            </a:r>
            <a:br>
              <a:rPr lang="ru-RU" smtClean="0"/>
            </a:br>
            <a:r>
              <a:rPr lang="ru-RU" smtClean="0"/>
              <a:t>þeira's flátt hyggja,</a:t>
            </a:r>
            <a:br>
              <a:rPr lang="ru-RU" smtClean="0"/>
            </a:br>
            <a:r>
              <a:rPr lang="ru-RU" smtClean="0"/>
              <a:t>sem aki </a:t>
            </a:r>
            <a:r>
              <a:rPr lang="ru-RU" b="1" i="1" smtClean="0">
                <a:solidFill>
                  <a:srgbClr val="FF0000"/>
                </a:solidFill>
              </a:rPr>
              <a:t>jó </a:t>
            </a:r>
            <a:r>
              <a:rPr lang="ru-RU" b="1" i="1" smtClean="0"/>
              <a:t>óbryddum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á ísi hálum</a:t>
            </a:r>
            <a:br>
              <a:rPr lang="ru-RU" smtClean="0"/>
            </a:br>
            <a:r>
              <a:rPr lang="ru-RU" smtClean="0"/>
              <a:t>(teitum</a:t>
            </a:r>
            <a:r>
              <a:rPr lang="ru-RU" smtClean="0"/>
              <a:t>, </a:t>
            </a:r>
            <a:r>
              <a:rPr lang="ru-RU" smtClean="0"/>
              <a:t>tvév etrum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ok sé tamr illa),</a:t>
            </a:r>
            <a:br>
              <a:rPr lang="ru-RU" smtClean="0"/>
            </a:br>
            <a:r>
              <a:rPr lang="ru-RU" smtClean="0"/>
              <a:t>eða í byr óðum</a:t>
            </a:r>
            <a:br>
              <a:rPr lang="ru-RU" smtClean="0"/>
            </a:br>
            <a:r>
              <a:rPr lang="ru-RU" smtClean="0"/>
              <a:t>beiti </a:t>
            </a:r>
            <a:r>
              <a:rPr lang="ru-RU" smtClean="0"/>
              <a:t>stjórnlausu</a:t>
            </a:r>
          </a:p>
          <a:p>
            <a:r>
              <a:rPr lang="ru-RU" smtClean="0"/>
              <a:t>Речи </a:t>
            </a:r>
            <a:r>
              <a:rPr lang="ru-RU" smtClean="0"/>
              <a:t>Высокого </a:t>
            </a:r>
            <a:r>
              <a:rPr lang="ru-RU" smtClean="0"/>
              <a:t>90</a:t>
            </a:r>
            <a:endParaRPr lang="ru-RU" smtClean="0"/>
          </a:p>
          <a:p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Женщин любить,</a:t>
            </a:r>
            <a:br>
              <a:rPr lang="ru-RU" smtClean="0"/>
            </a:br>
            <a:r>
              <a:rPr lang="ru-RU" smtClean="0"/>
              <a:t>в обманах искусных, —</a:t>
            </a:r>
            <a:br>
              <a:rPr lang="ru-RU" smtClean="0"/>
            </a:br>
            <a:r>
              <a:rPr lang="ru-RU" smtClean="0"/>
              <a:t>что по льду скакать</a:t>
            </a:r>
            <a:br>
              <a:rPr lang="ru-RU" smtClean="0"/>
            </a:br>
            <a:r>
              <a:rPr lang="ru-RU" smtClean="0"/>
              <a:t>на </a:t>
            </a:r>
            <a:r>
              <a:rPr lang="ru-RU" i="1" smtClean="0">
                <a:solidFill>
                  <a:srgbClr val="FF0000"/>
                </a:solidFill>
              </a:rPr>
              <a:t>коне</a:t>
            </a:r>
            <a:r>
              <a:rPr lang="ru-RU" smtClean="0"/>
              <a:t> без подков,</a:t>
            </a:r>
            <a:br>
              <a:rPr lang="ru-RU" smtClean="0"/>
            </a:br>
            <a:r>
              <a:rPr lang="ru-RU" smtClean="0"/>
              <a:t>норовистом, двухлетнем</a:t>
            </a:r>
            <a:br>
              <a:rPr lang="ru-RU" smtClean="0"/>
            </a:br>
            <a:r>
              <a:rPr lang="ru-RU" smtClean="0"/>
              <a:t>коне непокорном,</a:t>
            </a:r>
            <a:br>
              <a:rPr lang="ru-RU" smtClean="0"/>
            </a:br>
            <a:r>
              <a:rPr lang="ru-RU" smtClean="0"/>
              <a:t>иль в бурю корабль</a:t>
            </a:r>
            <a:br>
              <a:rPr lang="ru-RU" smtClean="0"/>
            </a:br>
            <a:r>
              <a:rPr lang="ru-RU" smtClean="0"/>
              <a:t>без </a:t>
            </a:r>
            <a:r>
              <a:rPr lang="ru-RU" smtClean="0"/>
              <a:t>кормила </a:t>
            </a:r>
            <a:r>
              <a:rPr lang="ru-RU" smtClean="0"/>
              <a:t>вести</a:t>
            </a:r>
            <a:endParaRPr lang="ru-RU"/>
          </a:p>
        </p:txBody>
      </p:sp>
      <p:pic>
        <p:nvPicPr>
          <p:cNvPr id="5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285720" y="1785926"/>
          <a:ext cx="8504240" cy="2148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29432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Мифологические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hestr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marr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jór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Речи Вафтруднира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Поездка Скирнира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Речи Высокого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Перебранка Локи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785926"/>
          <a:ext cx="8504240" cy="2697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29432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Героические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hestr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marr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</a:t>
                      </a:r>
                      <a:r>
                        <a:rPr lang="ru-RU" sz="12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ór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Вторая песнь о Хельги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Плач Оддрун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Гренландская песнь об Атли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Подстрекательство Гудрун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Речи Хамдира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Поэтизмы – обозначения «мужа, воина»</a:t>
            </a:r>
            <a:endParaRPr lang="ru-RU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786058"/>
            <a:ext cx="2590800" cy="288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551170" y="2778284"/>
            <a:ext cx="2537460" cy="320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smtClean="0"/>
              <a:t>HANDBOOK OF</a:t>
            </a: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GERMANIC ETYMOLOGY</a:t>
            </a: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VLADIMIR OREL</a:t>
            </a:r>
            <a:endParaRPr lang="ru-RU" sz="1600"/>
          </a:p>
        </p:txBody>
      </p:sp>
      <p:pic>
        <p:nvPicPr>
          <p:cNvPr id="7" name="Содержимое 6"/>
          <p:cNvPicPr>
            <a:picLocks noGrp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8142" y="2471738"/>
            <a:ext cx="4028741" cy="381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/>
          <p:cNvPicPr>
            <a:picLocks noGrp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500306"/>
            <a:ext cx="4038600" cy="346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i="1" smtClean="0">
                <a:solidFill>
                  <a:srgbClr val="FF0000"/>
                </a:solidFill>
              </a:rPr>
              <a:t>g</a:t>
            </a:r>
            <a:r>
              <a:rPr lang="pl-PL" b="1" i="1" smtClean="0">
                <a:solidFill>
                  <a:srgbClr val="FF0000"/>
                </a:solidFill>
              </a:rPr>
              <a:t>umi, verr </a:t>
            </a:r>
            <a:r>
              <a:rPr lang="pl-PL" smtClean="0"/>
              <a:t>– </a:t>
            </a:r>
          </a:p>
          <a:p>
            <a:r>
              <a:rPr lang="ru-RU" smtClean="0"/>
              <a:t>в</a:t>
            </a:r>
            <a:r>
              <a:rPr lang="ru-RU" smtClean="0"/>
              <a:t>оин в аспекте славной гибели</a:t>
            </a:r>
          </a:p>
          <a:p>
            <a:r>
              <a:rPr lang="ru-RU" smtClean="0"/>
              <a:t>в</a:t>
            </a:r>
            <a:r>
              <a:rPr lang="ru-RU" smtClean="0"/>
              <a:t>оин, славный битвами, воин с оружием в «апофеозных контекстах»</a:t>
            </a:r>
          </a:p>
          <a:p>
            <a:r>
              <a:rPr lang="ru-RU" smtClean="0"/>
              <a:t>муж-воин на пиру</a:t>
            </a:r>
          </a:p>
          <a:p>
            <a:r>
              <a:rPr lang="ru-RU" smtClean="0"/>
              <a:t>м</a:t>
            </a:r>
            <a:r>
              <a:rPr lang="ru-RU" smtClean="0"/>
              <a:t>уж-воин, принимающий почести и дары</a:t>
            </a:r>
          </a:p>
          <a:p>
            <a:r>
              <a:rPr lang="ru-RU" smtClean="0"/>
              <a:t>м</a:t>
            </a:r>
            <a:r>
              <a:rPr lang="ru-RU" smtClean="0"/>
              <a:t>уж, отмеченный выдающимися качествами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mtClean="0"/>
              <a:t>Ехать пора мне</a:t>
            </a:r>
            <a:br>
              <a:rPr lang="ru-RU" smtClean="0"/>
            </a:br>
            <a:r>
              <a:rPr lang="ru-RU" smtClean="0"/>
              <a:t>по алой дороге</a:t>
            </a:r>
            <a:r>
              <a:rPr lang="ru-RU" smtClean="0"/>
              <a:t>, </a:t>
            </a:r>
            <a:r>
              <a:rPr lang="ru-RU" smtClean="0"/>
              <a:t>       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на бледном </a:t>
            </a:r>
            <a:r>
              <a:rPr lang="ru-RU" smtClean="0">
                <a:solidFill>
                  <a:srgbClr val="FF0000"/>
                </a:solidFill>
              </a:rPr>
              <a:t>коне</a:t>
            </a:r>
            <a:r>
              <a:rPr lang="ru-RU" smtClean="0"/>
              <a:t> </a:t>
            </a:r>
            <a:br>
              <a:rPr lang="ru-RU" smtClean="0"/>
            </a:br>
            <a:r>
              <a:rPr lang="ru-RU" smtClean="0"/>
              <a:t>по воздушной тропе;</a:t>
            </a:r>
            <a:br>
              <a:rPr lang="ru-RU" smtClean="0"/>
            </a:br>
            <a:r>
              <a:rPr lang="ru-RU" smtClean="0"/>
              <a:t>путь мой направлю</a:t>
            </a:r>
            <a:br>
              <a:rPr lang="ru-RU" smtClean="0"/>
            </a:br>
            <a:r>
              <a:rPr lang="ru-RU" smtClean="0"/>
              <a:t>на запад от неба,</a:t>
            </a:r>
            <a:br>
              <a:rPr lang="ru-RU" smtClean="0"/>
            </a:br>
            <a:r>
              <a:rPr lang="ru-RU" smtClean="0"/>
              <a:t>прежде чем Сальгофнир </a:t>
            </a:r>
            <a:br>
              <a:rPr lang="ru-RU" smtClean="0"/>
            </a:br>
            <a:r>
              <a:rPr lang="ru-RU" smtClean="0"/>
              <a:t>героев разбудит</a:t>
            </a:r>
            <a:endParaRPr lang="ru-RU"/>
          </a:p>
        </p:txBody>
      </p:sp>
      <p:pic>
        <p:nvPicPr>
          <p:cNvPr id="4" name="Picture 2" descr="I:\Из загрузок\Odin Pfer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428868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:\Из загрузок\Odin Pferd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643182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smtClean="0"/>
              <a:t>HANDBOOK OF</a:t>
            </a:r>
            <a:br>
              <a:rPr lang="ru-RU" sz="1600" smtClean="0"/>
            </a:br>
            <a:r>
              <a:rPr lang="ru-RU" sz="1600" smtClean="0"/>
              <a:t>GERMANIC ETYMOLOGY</a:t>
            </a:r>
            <a:br>
              <a:rPr lang="ru-RU" sz="1600" smtClean="0"/>
            </a:br>
            <a:r>
              <a:rPr lang="ru-RU" sz="1600" smtClean="0"/>
              <a:t>VLADIMIR OREL</a:t>
            </a:r>
            <a:endParaRPr lang="ru-RU" sz="1600"/>
          </a:p>
        </p:txBody>
      </p:sp>
      <p:pic>
        <p:nvPicPr>
          <p:cNvPr id="4" name="Содержимое 3"/>
          <p:cNvPicPr>
            <a:picLocks noGrp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46970" y="2401255"/>
            <a:ext cx="4213547" cy="282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Героические песни</a:t>
            </a:r>
          </a:p>
          <a:p>
            <a:r>
              <a:rPr lang="ru-RU" smtClean="0"/>
              <a:t>Ок. 40 контекстов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smtClean="0"/>
              <a:t>Мифологические песни</a:t>
            </a:r>
          </a:p>
          <a:p>
            <a:r>
              <a:rPr lang="ru-RU" smtClean="0"/>
              <a:t> </a:t>
            </a:r>
            <a:r>
              <a:rPr lang="pl-PL" smtClean="0"/>
              <a:t>O</a:t>
            </a:r>
            <a:r>
              <a:rPr lang="ru-RU" smtClean="0"/>
              <a:t>к. 15 контекстов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b="1" smtClean="0"/>
              <a:t>36% 		</a:t>
            </a:r>
            <a:r>
              <a:rPr lang="pl-PL" b="1" smtClean="0"/>
              <a:t>hestr</a:t>
            </a:r>
            <a:endParaRPr lang="ru-RU" smtClean="0"/>
          </a:p>
          <a:p>
            <a:r>
              <a:rPr lang="ru-RU" b="1" smtClean="0"/>
              <a:t>41%</a:t>
            </a:r>
            <a:r>
              <a:rPr lang="pl-PL" b="1" smtClean="0"/>
              <a:t>		marr</a:t>
            </a:r>
            <a:endParaRPr lang="ru-RU" smtClean="0"/>
          </a:p>
          <a:p>
            <a:r>
              <a:rPr lang="ru-RU" b="1" smtClean="0"/>
              <a:t>23%</a:t>
            </a:r>
            <a:r>
              <a:rPr lang="pl-PL" b="1" smtClean="0"/>
              <a:t>		j</a:t>
            </a:r>
            <a:r>
              <a:rPr lang="ru-RU" b="1" smtClean="0"/>
              <a:t>ór</a:t>
            </a:r>
            <a:endParaRPr lang="ru-RU" smtClean="0"/>
          </a:p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b="1" smtClean="0"/>
              <a:t>38%		</a:t>
            </a:r>
            <a:r>
              <a:rPr lang="pl-PL" b="1" smtClean="0"/>
              <a:t> hestr</a:t>
            </a:r>
            <a:endParaRPr lang="ru-RU" smtClean="0"/>
          </a:p>
          <a:p>
            <a:r>
              <a:rPr lang="ru-RU" b="1" smtClean="0"/>
              <a:t>25%		</a:t>
            </a:r>
            <a:r>
              <a:rPr lang="pl-PL" b="1" smtClean="0"/>
              <a:t> marr</a:t>
            </a:r>
            <a:endParaRPr lang="ru-RU" smtClean="0"/>
          </a:p>
          <a:p>
            <a:r>
              <a:rPr lang="ru-RU" b="1" smtClean="0"/>
              <a:t>36%		</a:t>
            </a:r>
            <a:r>
              <a:rPr lang="pl-PL" b="1" smtClean="0"/>
              <a:t> j</a:t>
            </a:r>
            <a:r>
              <a:rPr lang="ru-RU" b="1" smtClean="0"/>
              <a:t>ór</a:t>
            </a:r>
            <a:endParaRPr lang="ru-RU" smtClean="0"/>
          </a:p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2" descr="I:\Из загрузок\Horse death ritu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357166"/>
            <a:ext cx="536171" cy="73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mtClean="0"/>
              <a:t>Синонимы «коня» в мифологических контекстах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Askr Yggdrasils,</a:t>
            </a:r>
            <a:br>
              <a:rPr lang="ru-RU" smtClean="0"/>
            </a:br>
            <a:r>
              <a:rPr lang="ru-RU" smtClean="0"/>
              <a:t>hann 's oeztr viða,</a:t>
            </a:r>
            <a:br>
              <a:rPr lang="ru-RU" smtClean="0"/>
            </a:br>
            <a:r>
              <a:rPr lang="ru-RU" smtClean="0"/>
              <a:t>en Skíðblaðnir skipa,</a:t>
            </a:r>
            <a:br>
              <a:rPr lang="ru-RU" smtClean="0"/>
            </a:br>
            <a:r>
              <a:rPr lang="ru-RU" smtClean="0"/>
              <a:t>Óðinn ása,</a:t>
            </a:r>
            <a:br>
              <a:rPr lang="ru-RU" smtClean="0"/>
            </a:br>
            <a:r>
              <a:rPr lang="ru-RU" smtClean="0"/>
              <a:t>en </a:t>
            </a:r>
            <a:r>
              <a:rPr lang="ru-RU" b="1" i="1" smtClean="0">
                <a:solidFill>
                  <a:srgbClr val="FF0000"/>
                </a:solidFill>
              </a:rPr>
              <a:t>jóa</a:t>
            </a:r>
            <a:r>
              <a:rPr lang="ru-RU" b="1" i="1" smtClean="0"/>
              <a:t> </a:t>
            </a:r>
            <a:r>
              <a:rPr lang="ru-RU" smtClean="0"/>
              <a:t>Sleipnir,</a:t>
            </a:r>
            <a:br>
              <a:rPr lang="ru-RU" smtClean="0"/>
            </a:br>
            <a:r>
              <a:rPr lang="ru-RU" smtClean="0"/>
              <a:t>Bilröst brúa.</a:t>
            </a:r>
            <a:br>
              <a:rPr lang="ru-RU" smtClean="0"/>
            </a:br>
            <a:r>
              <a:rPr lang="ru-RU" smtClean="0"/>
              <a:t>(en Bragi skalda,</a:t>
            </a:r>
            <a:br>
              <a:rPr lang="ru-RU" smtClean="0"/>
            </a:br>
            <a:r>
              <a:rPr lang="ru-RU" smtClean="0"/>
              <a:t>Hábrók hauka,</a:t>
            </a:r>
            <a:br>
              <a:rPr lang="ru-RU" smtClean="0"/>
            </a:br>
            <a:r>
              <a:rPr lang="ru-RU" smtClean="0"/>
              <a:t>en hunda Garmr).</a:t>
            </a:r>
          </a:p>
          <a:p>
            <a:r>
              <a:rPr lang="ru-RU" smtClean="0"/>
              <a:t>Речи Гримнира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mtClean="0"/>
              <a:t>Дерево лучшее —</a:t>
            </a:r>
            <a:br>
              <a:rPr lang="ru-RU" smtClean="0"/>
            </a:br>
            <a:r>
              <a:rPr lang="ru-RU" smtClean="0"/>
              <a:t>ясень Иггдрасиль,</a:t>
            </a:r>
            <a:br>
              <a:rPr lang="ru-RU" smtClean="0"/>
            </a:br>
            <a:r>
              <a:rPr lang="ru-RU" smtClean="0"/>
              <a:t>лучший струг —</a:t>
            </a:r>
            <a:br>
              <a:rPr lang="ru-RU" smtClean="0"/>
            </a:br>
            <a:r>
              <a:rPr lang="ru-RU" smtClean="0"/>
              <a:t>………. Скидбладнир, </a:t>
            </a:r>
            <a:br>
              <a:rPr lang="ru-RU" smtClean="0"/>
            </a:br>
            <a:r>
              <a:rPr lang="ru-RU" smtClean="0"/>
              <a:t>лучший ас – Один,</a:t>
            </a:r>
            <a:br>
              <a:rPr lang="ru-RU" smtClean="0"/>
            </a:br>
            <a:r>
              <a:rPr lang="ru-RU" smtClean="0"/>
              <a:t>лучший </a:t>
            </a:r>
            <a:r>
              <a:rPr lang="ru-RU" b="1" i="1" smtClean="0">
                <a:solidFill>
                  <a:srgbClr val="FF0000"/>
                </a:solidFill>
              </a:rPr>
              <a:t>конь</a:t>
            </a:r>
            <a:r>
              <a:rPr lang="ru-RU" smtClean="0"/>
              <a:t> – Слейпнир, </a:t>
            </a:r>
            <a:br>
              <a:rPr lang="ru-RU" smtClean="0"/>
            </a:br>
            <a:r>
              <a:rPr lang="ru-RU" smtClean="0"/>
              <a:t>лучший мост – Бильрёст, </a:t>
            </a:r>
            <a:br>
              <a:rPr lang="ru-RU" smtClean="0"/>
            </a:br>
            <a:r>
              <a:rPr lang="ru-RU" smtClean="0"/>
              <a:t>скальд лучший – Браги </a:t>
            </a:r>
            <a:br>
              <a:rPr lang="ru-RU" smtClean="0"/>
            </a:br>
            <a:r>
              <a:rPr lang="ru-RU" smtClean="0"/>
              <a:t>и ястреб – Хаброк, </a:t>
            </a:r>
            <a:br>
              <a:rPr lang="ru-RU" smtClean="0"/>
            </a:br>
            <a:r>
              <a:rPr lang="ru-RU" smtClean="0"/>
              <a:t>а Гарм  – лучший пес.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mtClean="0"/>
              <a:t>Синонимы «коня» в мифологических контекстах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Seg</a:t>
            </a:r>
            <a:r>
              <a:rPr lang="ru-RU" smtClean="0"/>
              <a:t> þ</a:t>
            </a:r>
            <a:r>
              <a:rPr lang="en-US" smtClean="0"/>
              <a:t>at</a:t>
            </a:r>
            <a:r>
              <a:rPr lang="ru-RU" smtClean="0"/>
              <a:t>, </a:t>
            </a:r>
            <a:r>
              <a:rPr lang="en-US" smtClean="0"/>
              <a:t>Gangr</a:t>
            </a:r>
            <a:r>
              <a:rPr lang="ru-RU" smtClean="0"/>
              <a:t>áð</a:t>
            </a:r>
            <a:r>
              <a:rPr lang="en-US" smtClean="0"/>
              <a:t>r</a:t>
            </a:r>
            <a:r>
              <a:rPr lang="ru-RU" smtClean="0"/>
              <a:t>,</a:t>
            </a:r>
            <a:br>
              <a:rPr lang="ru-RU" smtClean="0"/>
            </a:br>
            <a:r>
              <a:rPr lang="en-US" smtClean="0"/>
              <a:t>alls</a:t>
            </a:r>
            <a:r>
              <a:rPr lang="ru-RU" smtClean="0"/>
              <a:t> á </a:t>
            </a:r>
            <a:r>
              <a:rPr lang="en-US" smtClean="0"/>
              <a:t>golfi vill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þí</a:t>
            </a:r>
            <a:r>
              <a:rPr lang="en-US" smtClean="0"/>
              <a:t>ns of freista frama</a:t>
            </a:r>
            <a:r>
              <a:rPr lang="ru-RU" smtClean="0"/>
              <a:t>,</a:t>
            </a:r>
            <a:br>
              <a:rPr lang="ru-RU" smtClean="0"/>
            </a:br>
            <a:r>
              <a:rPr lang="en-US" smtClean="0"/>
              <a:t>hv</a:t>
            </a:r>
            <a:r>
              <a:rPr lang="ru-RU" smtClean="0"/>
              <a:t>é </a:t>
            </a:r>
            <a:r>
              <a:rPr lang="en-US" b="1" i="1" smtClean="0">
                <a:solidFill>
                  <a:srgbClr val="FF0000"/>
                </a:solidFill>
              </a:rPr>
              <a:t>j</a:t>
            </a:r>
            <a:r>
              <a:rPr lang="ru-RU" b="1" i="1" smtClean="0">
                <a:solidFill>
                  <a:srgbClr val="FF0000"/>
                </a:solidFill>
              </a:rPr>
              <a:t>ó</a:t>
            </a:r>
            <a:r>
              <a:rPr lang="en-US" b="1" i="1" smtClean="0">
                <a:solidFill>
                  <a:srgbClr val="FF0000"/>
                </a:solidFill>
              </a:rPr>
              <a:t>r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heitir</a:t>
            </a:r>
            <a:r>
              <a:rPr lang="ru-RU" smtClean="0"/>
              <a:t>,</a:t>
            </a:r>
            <a:br>
              <a:rPr lang="ru-RU" smtClean="0"/>
            </a:br>
            <a:r>
              <a:rPr lang="en-US" smtClean="0"/>
              <a:t>s</a:t>
            </a:r>
            <a:r>
              <a:rPr lang="ru-RU" smtClean="0"/>
              <a:t>á</a:t>
            </a:r>
            <a:r>
              <a:rPr lang="en-US" smtClean="0"/>
              <a:t>s austan dregr</a:t>
            </a:r>
            <a:r>
              <a:rPr lang="ru-RU" smtClean="0"/>
              <a:t/>
            </a:r>
            <a:br>
              <a:rPr lang="ru-RU" smtClean="0"/>
            </a:br>
            <a:r>
              <a:rPr lang="en-US" smtClean="0"/>
              <a:t>n</a:t>
            </a:r>
            <a:r>
              <a:rPr lang="ru-RU" smtClean="0"/>
              <a:t>ó</a:t>
            </a:r>
            <a:r>
              <a:rPr lang="en-US" smtClean="0"/>
              <a:t>tt of n</a:t>
            </a:r>
            <a:r>
              <a:rPr lang="ru-RU" smtClean="0"/>
              <a:t>ý</a:t>
            </a:r>
            <a:r>
              <a:rPr lang="en-US" smtClean="0"/>
              <a:t>t regin</a:t>
            </a:r>
            <a:r>
              <a:rPr lang="ru-RU" smtClean="0"/>
              <a:t>.</a:t>
            </a:r>
          </a:p>
          <a:p>
            <a:r>
              <a:rPr lang="ru-RU" smtClean="0"/>
              <a:t>Вфтр 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mtClean="0"/>
              <a:t>«Гагнрад, скажи,</a:t>
            </a:r>
            <a:br>
              <a:rPr lang="ru-RU" smtClean="0"/>
            </a:br>
            <a:r>
              <a:rPr lang="ru-RU" smtClean="0"/>
              <a:t>коль стоя ты хочешь</a:t>
            </a:r>
            <a:br>
              <a:rPr lang="ru-RU" smtClean="0"/>
            </a:br>
            <a:r>
              <a:rPr lang="ru-RU" smtClean="0"/>
              <a:t>спорить со мною:</a:t>
            </a:r>
            <a:br>
              <a:rPr lang="ru-RU" smtClean="0"/>
            </a:br>
            <a:r>
              <a:rPr lang="ru-RU" smtClean="0"/>
              <a:t>кто </a:t>
            </a:r>
            <a:r>
              <a:rPr lang="ru-RU" b="1" i="1" smtClean="0">
                <a:solidFill>
                  <a:srgbClr val="FF0000"/>
                </a:solidFill>
              </a:rPr>
              <a:t>конь</a:t>
            </a:r>
            <a:r>
              <a:rPr lang="ru-RU" smtClean="0"/>
              <a:t>, несущий</a:t>
            </a:r>
            <a:br>
              <a:rPr lang="ru-RU" smtClean="0"/>
            </a:br>
            <a:r>
              <a:rPr lang="ru-RU" smtClean="0"/>
              <a:t>сумрак ночной</a:t>
            </a:r>
            <a:br>
              <a:rPr lang="ru-RU" smtClean="0"/>
            </a:br>
            <a:r>
              <a:rPr lang="ru-RU" smtClean="0"/>
              <a:t>над богами благими?»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mtClean="0"/>
              <a:t>Синонимы «коня» в мифологических контекстах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mtClean="0"/>
              <a:t>Seg mér, Gangráðr,</a:t>
            </a:r>
            <a:br>
              <a:rPr lang="ru-RU" smtClean="0"/>
            </a:br>
            <a:r>
              <a:rPr lang="ru-RU" smtClean="0"/>
              <a:t>alls á golfi vill</a:t>
            </a:r>
            <a:br>
              <a:rPr lang="ru-RU" smtClean="0"/>
            </a:br>
            <a:r>
              <a:rPr lang="ru-RU" smtClean="0"/>
              <a:t>þíns of freista frama,</a:t>
            </a:r>
            <a:br>
              <a:rPr lang="ru-RU" smtClean="0"/>
            </a:br>
            <a:r>
              <a:rPr lang="ru-RU" smtClean="0"/>
              <a:t>hvé </a:t>
            </a:r>
            <a:r>
              <a:rPr lang="ru-RU" sz="2700" b="1" i="1" smtClean="0">
                <a:solidFill>
                  <a:srgbClr val="FF0000"/>
                </a:solidFill>
              </a:rPr>
              <a:t>hestr</a:t>
            </a:r>
            <a:r>
              <a:rPr lang="ru-RU" smtClean="0"/>
              <a:t> heitir,</a:t>
            </a:r>
            <a:br>
              <a:rPr lang="ru-RU" smtClean="0"/>
            </a:br>
            <a:r>
              <a:rPr lang="ru-RU" smtClean="0"/>
              <a:t>sás hverjan dregr</a:t>
            </a:r>
            <a:br>
              <a:rPr lang="ru-RU" smtClean="0"/>
            </a:br>
            <a:r>
              <a:rPr lang="ru-RU" smtClean="0"/>
              <a:t>dag of dróttmögu.</a:t>
            </a:r>
          </a:p>
          <a:p>
            <a:r>
              <a:rPr lang="ru-RU" smtClean="0"/>
              <a:t>Skinfaxi heitir,</a:t>
            </a:r>
            <a:br>
              <a:rPr lang="ru-RU" smtClean="0"/>
            </a:br>
            <a:r>
              <a:rPr lang="ru-RU" smtClean="0"/>
              <a:t>es enn skíra dregr</a:t>
            </a:r>
            <a:br>
              <a:rPr lang="ru-RU" smtClean="0"/>
            </a:br>
            <a:r>
              <a:rPr lang="ru-RU" smtClean="0"/>
              <a:t>dag of dróttmögu;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h</a:t>
            </a:r>
            <a:r>
              <a:rPr lang="ru-RU" sz="2700" b="1" i="1" smtClean="0">
                <a:solidFill>
                  <a:srgbClr val="FF0000"/>
                </a:solidFill>
              </a:rPr>
              <a:t>esta</a:t>
            </a:r>
            <a:r>
              <a:rPr lang="ru-RU" b="1" i="1" smtClean="0"/>
              <a:t> baztr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þykkir með Hreiðgotum;</a:t>
            </a:r>
            <a:br>
              <a:rPr lang="ru-RU" smtClean="0"/>
            </a:br>
            <a:r>
              <a:rPr lang="ru-RU" smtClean="0"/>
              <a:t>ey lýsir mön af mari.</a:t>
            </a:r>
          </a:p>
          <a:p>
            <a:r>
              <a:rPr lang="ru-RU" smtClean="0"/>
              <a:t>Вфтр 11-12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mtClean="0"/>
              <a:t>«Гагнрад, скажи,</a:t>
            </a:r>
            <a:br>
              <a:rPr lang="ru-RU" smtClean="0"/>
            </a:br>
            <a:r>
              <a:rPr lang="ru-RU" smtClean="0"/>
              <a:t>коль стоя ты хочешь</a:t>
            </a:r>
            <a:br>
              <a:rPr lang="ru-RU" smtClean="0"/>
            </a:br>
            <a:r>
              <a:rPr lang="ru-RU" smtClean="0"/>
              <a:t>спорить со мною:</a:t>
            </a:r>
            <a:br>
              <a:rPr lang="ru-RU" smtClean="0"/>
            </a:br>
            <a:r>
              <a:rPr lang="ru-RU" smtClean="0"/>
              <a:t>что за конь поутру</a:t>
            </a:r>
            <a:br>
              <a:rPr lang="ru-RU" smtClean="0"/>
            </a:br>
            <a:r>
              <a:rPr lang="ru-RU" smtClean="0"/>
              <a:t>день нам приносит,</a:t>
            </a:r>
            <a:br>
              <a:rPr lang="ru-RU" smtClean="0"/>
            </a:br>
            <a:r>
              <a:rPr lang="ru-RU" smtClean="0"/>
              <a:t>как имя</a:t>
            </a:r>
            <a:r>
              <a:rPr lang="ru-RU" sz="2700" b="1" i="1" smtClean="0">
                <a:solidFill>
                  <a:srgbClr val="FF0000"/>
                </a:solidFill>
              </a:rPr>
              <a:t> коню</a:t>
            </a:r>
            <a:r>
              <a:rPr lang="ru-RU" smtClean="0"/>
              <a:t>?»</a:t>
            </a:r>
          </a:p>
          <a:p>
            <a:r>
              <a:rPr lang="ru-RU" smtClean="0"/>
              <a:t>«Скинфакси конь</a:t>
            </a:r>
            <a:br>
              <a:rPr lang="ru-RU" smtClean="0"/>
            </a:br>
            <a:r>
              <a:rPr lang="ru-RU" smtClean="0"/>
              <a:t>сияющий день</a:t>
            </a:r>
            <a:br>
              <a:rPr lang="ru-RU" smtClean="0"/>
            </a:br>
            <a:r>
              <a:rPr lang="ru-RU" smtClean="0"/>
              <a:t>поутру нам приносит;</a:t>
            </a:r>
            <a:br>
              <a:rPr lang="ru-RU" smtClean="0"/>
            </a:br>
            <a:r>
              <a:rPr lang="ru-RU" smtClean="0"/>
              <a:t>слывет у героев</a:t>
            </a:r>
            <a:br>
              <a:rPr lang="ru-RU" smtClean="0"/>
            </a:br>
            <a:r>
              <a:rPr lang="ru-RU" smtClean="0"/>
              <a:t>он лучшим </a:t>
            </a:r>
            <a:r>
              <a:rPr lang="ru-RU" sz="2700" b="1" i="1" smtClean="0">
                <a:solidFill>
                  <a:srgbClr val="FF0000"/>
                </a:solidFill>
              </a:rPr>
              <a:t>конем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с гривой сверкающей».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mtClean="0"/>
              <a:t>Синонимы «коня» в мифологических контекстах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«Þrennar níundir meyja,</a:t>
            </a:r>
            <a:br>
              <a:rPr lang="ru-RU" smtClean="0"/>
            </a:br>
            <a:r>
              <a:rPr lang="ru-RU" smtClean="0"/>
              <a:t>þó reið ein fyrir</a:t>
            </a:r>
            <a:br>
              <a:rPr lang="ru-RU" smtClean="0"/>
            </a:br>
            <a:r>
              <a:rPr lang="ru-RU" smtClean="0"/>
              <a:t>hvít und hjalmi mær;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marir</a:t>
            </a:r>
            <a:r>
              <a:rPr lang="ru-RU" b="1" i="1" smtClean="0"/>
              <a:t> hristusk</a:t>
            </a:r>
            <a:r>
              <a:rPr lang="ru-RU" smtClean="0"/>
              <a:t>,</a:t>
            </a:r>
            <a:br>
              <a:rPr lang="ru-RU" smtClean="0"/>
            </a:br>
            <a:r>
              <a:rPr lang="ru-RU" smtClean="0"/>
              <a:t>stóð af mönum þeira</a:t>
            </a:r>
            <a:br>
              <a:rPr lang="ru-RU" smtClean="0"/>
            </a:br>
            <a:r>
              <a:rPr lang="ru-RU" smtClean="0"/>
              <a:t>dögg í djúpa dali,</a:t>
            </a:r>
            <a:br>
              <a:rPr lang="ru-RU" smtClean="0"/>
            </a:br>
            <a:r>
              <a:rPr lang="ru-RU" smtClean="0"/>
              <a:t>hagl í háva viðu;</a:t>
            </a:r>
            <a:br>
              <a:rPr lang="ru-RU" smtClean="0"/>
            </a:br>
            <a:r>
              <a:rPr lang="ru-RU" smtClean="0"/>
              <a:t>þaðan kemr með öldum </a:t>
            </a:r>
            <a:r>
              <a:rPr lang="ru-RU" smtClean="0"/>
              <a:t>ár »</a:t>
            </a:r>
            <a:endParaRPr lang="ru-RU" smtClean="0"/>
          </a:p>
          <a:p>
            <a:r>
              <a:rPr lang="ru-RU" smtClean="0"/>
              <a:t>Песнь о Хельги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mtClean="0"/>
              <a:t>«Три раза девять,</a:t>
            </a:r>
            <a:br>
              <a:rPr lang="ru-RU" smtClean="0"/>
            </a:br>
            <a:r>
              <a:rPr lang="ru-RU" smtClean="0"/>
              <a:t>но светлая дева</a:t>
            </a:r>
            <a:br>
              <a:rPr lang="ru-RU" smtClean="0"/>
            </a:br>
            <a:r>
              <a:rPr lang="ru-RU" smtClean="0"/>
              <a:t>мчалась пред ними;</a:t>
            </a:r>
            <a:br>
              <a:rPr lang="ru-RU" smtClean="0"/>
            </a:br>
            <a:r>
              <a:rPr lang="ru-RU" b="1" i="1" smtClean="0">
                <a:solidFill>
                  <a:srgbClr val="FF0000"/>
                </a:solidFill>
              </a:rPr>
              <a:t>кони</a:t>
            </a:r>
            <a:r>
              <a:rPr lang="ru-RU" smtClean="0"/>
              <a:t> дрожали,</a:t>
            </a:r>
            <a:br>
              <a:rPr lang="ru-RU" smtClean="0"/>
            </a:br>
            <a:r>
              <a:rPr lang="ru-RU" smtClean="0"/>
              <a:t>с грив их спадала</a:t>
            </a:r>
            <a:br>
              <a:rPr lang="ru-RU" smtClean="0"/>
            </a:br>
            <a:r>
              <a:rPr lang="ru-RU" smtClean="0"/>
              <a:t>роса на долины,</a:t>
            </a:r>
            <a:br>
              <a:rPr lang="ru-RU" smtClean="0"/>
            </a:br>
            <a:r>
              <a:rPr lang="ru-RU" smtClean="0"/>
              <a:t>град на леса,</a:t>
            </a:r>
            <a:br>
              <a:rPr lang="ru-RU" smtClean="0"/>
            </a:br>
            <a:r>
              <a:rPr lang="ru-RU" smtClean="0"/>
              <a:t>урожай </a:t>
            </a:r>
            <a:r>
              <a:rPr lang="ru-RU" smtClean="0"/>
              <a:t>обещая</a:t>
            </a:r>
            <a:r>
              <a:rPr lang="pl-PL" smtClean="0"/>
              <a:t>...</a:t>
            </a:r>
            <a:r>
              <a:rPr lang="ru-RU" smtClean="0"/>
              <a:t> »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226</TotalTime>
  <Words>522</Words>
  <Application>Microsoft Office PowerPoint</Application>
  <PresentationFormat>Экран (4:3)</PresentationFormat>
  <Paragraphs>202</Paragraphs>
  <Slides>32</Slides>
  <Notes>32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Официальная</vt:lpstr>
      <vt:lpstr>СИНОНИМЫ 'КОНЯ' В ДРЕВНЕИСЛАНДСКОЙ «СТАРШЕЙ ЭДДЕ»:  МЕХАНИЗМЫ АРХАИЗАЦИИ ДРЕВНЕЙШЕЙ ИНДОЕВРОПЕЙСКОЙ ЛЕКСИКИ </vt:lpstr>
      <vt:lpstr>Общеиндоевропейское слово</vt:lpstr>
      <vt:lpstr>HANDBOOK OF GERMANIC ETYMOLOGY VLADIMIR OREL</vt:lpstr>
      <vt:lpstr>HANDBOOK OF GERMANIC ETYMOLOGY VLADIMIR OREL</vt:lpstr>
      <vt:lpstr>Слайд 5</vt:lpstr>
      <vt:lpstr>Синонимы «коня» в мифологических контекстах</vt:lpstr>
      <vt:lpstr>Синонимы «коня» в мифологических контекстах</vt:lpstr>
      <vt:lpstr>Синонимы «коня» в мифологических контекстах</vt:lpstr>
      <vt:lpstr>Синонимы «коня» в мифологических контекстах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Поэтизмы – обозначения «мужа, воина»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СИНОНИМЫ 'КОНЯ' В ДРЕВНЕИСЛАНДСКОЙ «СТАРШЕЙ ЭДДЕ»:  МЕХАНИЗМЫ АРХАИЗАЦИИ ДРЕВНЕЙШЕЙ ИНДОЕВРОПЕЙСКОЙ ЛЕКСИКИ</dc:title>
  <dc:creator>Пользователь Windows</dc:creator>
  <cp:lastModifiedBy>Пользователь Windows</cp:lastModifiedBy>
  <cp:revision>12</cp:revision>
  <dcterms:created xsi:type="dcterms:W3CDTF">2019-03-24T19:19:15Z</dcterms:created>
  <dcterms:modified xsi:type="dcterms:W3CDTF">2019-03-25T08:10:04Z</dcterms:modified>
</cp:coreProperties>
</file>