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05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98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05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60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22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0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94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07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8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39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4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16D2-7676-494D-92E1-DB9C2F1AB0A7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7F02B-AC09-4BDC-88E3-141C8BB10F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84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М.Н. Саенко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Балкано-романские языки </a:t>
            </a:r>
          </a:p>
          <a:p>
            <a:pPr marL="0" indent="0" algn="ctr">
              <a:buNone/>
            </a:pPr>
            <a:r>
              <a:rPr lang="ru-RU" sz="6000" dirty="0" smtClean="0"/>
              <a:t>и лексикостатистика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864355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30"/>
          <a:stretch/>
        </p:blipFill>
        <p:spPr>
          <a:xfrm>
            <a:off x="1152413" y="2750123"/>
            <a:ext cx="9887174" cy="27792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791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Лексические совпадения </a:t>
            </a:r>
            <a:r>
              <a:rPr lang="ru-RU" sz="2000" b="1" dirty="0"/>
              <a:t>между балкано-романскими </a:t>
            </a:r>
            <a:r>
              <a:rPr lang="ru-RU" sz="2000" b="1" dirty="0" smtClean="0"/>
              <a:t>идиомами по В. </a:t>
            </a:r>
            <a:r>
              <a:rPr lang="ru-RU" sz="2000" b="1" dirty="0" err="1" smtClean="0"/>
              <a:t>Блажеку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093320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82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err="1"/>
              <a:t>Лексикостатистическое</a:t>
            </a:r>
            <a:r>
              <a:rPr lang="ru-RU" sz="2000" b="1" dirty="0"/>
              <a:t> древо балкано-романских </a:t>
            </a:r>
            <a:r>
              <a:rPr lang="ru-RU" sz="2000" b="1" dirty="0" smtClean="0"/>
              <a:t>языков по В. </a:t>
            </a:r>
            <a:r>
              <a:rPr lang="ru-RU" sz="2000" b="1" dirty="0" err="1" smtClean="0"/>
              <a:t>Блажеку</a:t>
            </a:r>
            <a:endParaRPr lang="ru-RU" sz="20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52246"/>
            <a:ext cx="10515600" cy="169259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835356"/>
            <a:ext cx="10515600" cy="2037906"/>
          </a:xfrm>
        </p:spPr>
      </p:pic>
    </p:spTree>
    <p:extLst>
      <p:ext uri="{BB962C8B-B14F-4D97-AF65-F5344CB8AC3E}">
        <p14:creationId xmlns:p14="http://schemas.microsoft.com/office/powerpoint/2010/main" val="3420128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Выводы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209415"/>
          </a:xfrm>
        </p:spPr>
        <p:txBody>
          <a:bodyPr>
            <a:normAutofit/>
          </a:bodyPr>
          <a:lstStyle/>
          <a:p>
            <a:r>
              <a:rPr lang="ru-RU" dirty="0"/>
              <a:t>балкано-романская подгруппа романской группы состоит из четырёх отдельных языков, разница между которыми усиливается из-за большого количества заимствований.</a:t>
            </a:r>
          </a:p>
          <a:p>
            <a:r>
              <a:rPr lang="ru-RU" dirty="0" smtClean="0"/>
              <a:t>все </a:t>
            </a:r>
            <a:r>
              <a:rPr lang="ru-RU" dirty="0"/>
              <a:t>балкано-романские языки восходят к </a:t>
            </a:r>
            <a:r>
              <a:rPr lang="ru-RU" dirty="0" err="1"/>
              <a:t>прарумынскому</a:t>
            </a:r>
            <a:r>
              <a:rPr lang="ru-RU" dirty="0"/>
              <a:t> языку, существовавшему сравнительно долгое время.</a:t>
            </a:r>
          </a:p>
          <a:p>
            <a:r>
              <a:rPr lang="ru-RU" smtClean="0"/>
              <a:t>после </a:t>
            </a:r>
            <a:r>
              <a:rPr lang="ru-RU" dirty="0"/>
              <a:t>распада праязыка какое-то время существовала </a:t>
            </a:r>
            <a:r>
              <a:rPr lang="ru-RU" dirty="0" err="1"/>
              <a:t>арумыно</a:t>
            </a:r>
            <a:r>
              <a:rPr lang="ru-RU" dirty="0"/>
              <a:t>-меглено-румынская общность и, возможно, </a:t>
            </a:r>
            <a:r>
              <a:rPr lang="ru-RU" dirty="0" err="1"/>
              <a:t>истрорумыно</a:t>
            </a:r>
            <a:r>
              <a:rPr lang="ru-RU" dirty="0"/>
              <a:t>-румынская общность.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7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4922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Балкано-романские идиомы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40772"/>
            <a:ext cx="9144000" cy="3117028"/>
          </a:xfrm>
        </p:spPr>
        <p:txBody>
          <a:bodyPr>
            <a:normAutofit/>
          </a:bodyPr>
          <a:lstStyle/>
          <a:p>
            <a:r>
              <a:rPr lang="ru-RU" dirty="0" smtClean="0"/>
              <a:t>румынский</a:t>
            </a:r>
            <a:endParaRPr lang="ru-RU" dirty="0"/>
          </a:p>
          <a:p>
            <a:r>
              <a:rPr lang="ru-RU" dirty="0" smtClean="0"/>
              <a:t>молдавский</a:t>
            </a:r>
            <a:endParaRPr lang="ru-RU" dirty="0"/>
          </a:p>
          <a:p>
            <a:r>
              <a:rPr lang="ru-RU" dirty="0" smtClean="0"/>
              <a:t>истрорумынский</a:t>
            </a:r>
            <a:endParaRPr lang="ru-RU" dirty="0"/>
          </a:p>
          <a:p>
            <a:r>
              <a:rPr lang="ru-RU" dirty="0" err="1" smtClean="0"/>
              <a:t>арумынский</a:t>
            </a:r>
            <a:endParaRPr lang="ru-RU" dirty="0"/>
          </a:p>
          <a:p>
            <a:r>
              <a:rPr lang="ru-RU" dirty="0" err="1" smtClean="0"/>
              <a:t>мегленорумынский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5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111" y="707780"/>
            <a:ext cx="6013525" cy="5272565"/>
          </a:xfrm>
        </p:spPr>
      </p:pic>
    </p:spTree>
    <p:extLst>
      <p:ext uri="{BB962C8B-B14F-4D97-AF65-F5344CB8AC3E}">
        <p14:creationId xmlns:p14="http://schemas.microsoft.com/office/powerpoint/2010/main" val="3846407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Цели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Установить, являются ли балкано-романские идиомы отдельными языками или диалектами одного;</a:t>
            </a:r>
          </a:p>
          <a:p>
            <a:r>
              <a:rPr lang="ru-RU" smtClean="0"/>
              <a:t>Осуществить </a:t>
            </a:r>
            <a:r>
              <a:rPr lang="ru-RU" dirty="0" err="1"/>
              <a:t>лексикостатистическую</a:t>
            </a:r>
            <a:r>
              <a:rPr lang="ru-RU" dirty="0"/>
              <a:t> классификацию балкано-романских идиомов;</a:t>
            </a:r>
          </a:p>
          <a:p>
            <a:r>
              <a:rPr lang="ru-RU" dirty="0" smtClean="0"/>
              <a:t>Выяснить</a:t>
            </a:r>
            <a:r>
              <a:rPr lang="ru-RU" dirty="0"/>
              <a:t>, существовал ли </a:t>
            </a:r>
            <a:r>
              <a:rPr lang="ru-RU" dirty="0" err="1"/>
              <a:t>прарумынский</a:t>
            </a:r>
            <a:r>
              <a:rPr lang="ru-RU" dirty="0"/>
              <a:t> язык;</a:t>
            </a:r>
          </a:p>
          <a:p>
            <a:r>
              <a:rPr lang="ru-RU" dirty="0" smtClean="0"/>
              <a:t>Вычислить </a:t>
            </a:r>
            <a:r>
              <a:rPr lang="ru-RU" dirty="0"/>
              <a:t>время распада </a:t>
            </a:r>
            <a:r>
              <a:rPr lang="ru-RU" dirty="0" err="1"/>
              <a:t>прарумынского</a:t>
            </a:r>
            <a:r>
              <a:rPr lang="ru-RU" dirty="0"/>
              <a:t> языка, если он имел место быть.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40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746" y="365125"/>
            <a:ext cx="10515600" cy="79670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Заимствования в балкано-романских идиомах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385069"/>
              </p:ext>
            </p:extLst>
          </p:nvPr>
        </p:nvGraphicFramePr>
        <p:xfrm>
          <a:off x="2807747" y="1161826"/>
          <a:ext cx="6545748" cy="4997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0608"/>
                <a:gridCol w="1090608"/>
                <a:gridCol w="1090608"/>
                <a:gridCol w="1091308"/>
                <a:gridCol w="1091308"/>
                <a:gridCol w="1091308"/>
              </a:tblGrid>
              <a:tr h="526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рум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истр</a:t>
                      </a:r>
                      <a:r>
                        <a:rPr lang="ru-RU" sz="1400" dirty="0">
                          <a:effectLst/>
                        </a:rPr>
                        <a:t>. (</a:t>
                      </a:r>
                      <a:r>
                        <a:rPr lang="ru-RU" sz="1400" dirty="0" err="1">
                          <a:effectLst/>
                        </a:rPr>
                        <a:t>южн</a:t>
                      </a:r>
                      <a:r>
                        <a:rPr lang="ru-RU" sz="1400" dirty="0">
                          <a:effectLst/>
                        </a:rPr>
                        <a:t>.)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истр. (Жеяне)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арум.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мегл.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26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50-словник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stone</a:t>
                      </a:r>
                      <a:r>
                        <a:rPr lang="ru-RU" sz="1400">
                          <a:effectLst/>
                        </a:rPr>
                        <a:t>; </a:t>
                      </a:r>
                      <a:r>
                        <a:rPr lang="en-US" sz="1400">
                          <a:effectLst/>
                        </a:rPr>
                        <a:t>tree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dog; smoke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rain; smoke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ashes</a:t>
                      </a:r>
                      <a:r>
                        <a:rPr lang="ru-RU" sz="1400">
                          <a:effectLst/>
                        </a:rPr>
                        <a:t>; </a:t>
                      </a:r>
                      <a:r>
                        <a:rPr lang="en-US" sz="1400">
                          <a:effectLst/>
                        </a:rPr>
                        <a:t>stone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ashes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56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100-словник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belly; road; sand (3)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bark; belly; burn; cloud; fat; fish; fly; green; man; many; root; round; sand; skin; swim; woman; yellow (17)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bark; burn; cloud; fat; fish; fly; green; man; many; root; round; sand; skin; swim; woman (15)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stand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fly; liver; road; root; sand; skin; swim (7)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26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110</a:t>
                      </a:r>
                      <a:r>
                        <a:rPr lang="ru-RU" sz="1400">
                          <a:effectLst/>
                        </a:rPr>
                        <a:t>-словник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wind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short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63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388198" y="623943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Примечание: курсивом выделены случаи, когда заимствование употребляется наряду с исконным словом.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38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048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Количество лексических расхождений между балкано-романскими идиомами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381593"/>
              </p:ext>
            </p:extLst>
          </p:nvPr>
        </p:nvGraphicFramePr>
        <p:xfrm>
          <a:off x="2011679" y="1312432"/>
          <a:ext cx="8380208" cy="3861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0736"/>
                <a:gridCol w="930736"/>
                <a:gridCol w="930736"/>
                <a:gridCol w="930736"/>
                <a:gridCol w="930736"/>
                <a:gridCol w="931632"/>
                <a:gridCol w="931632"/>
                <a:gridCol w="931632"/>
                <a:gridCol w="931632"/>
              </a:tblGrid>
              <a:tr h="64366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рум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истрорум.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арум.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мегленорум.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36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3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рум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 (21)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28 (22)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 (5)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 (5)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 (10)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 (11)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3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 (21)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 (22)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 (20)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 (21)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 (18)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 (20)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3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арум.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 (5)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 (5)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 (20)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 (21)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 (10)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 (11)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3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мегл.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 (10)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 (11)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 (18)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 (20)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 (10)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 (11)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34870" y="54218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Примечание: в скобках указано количество заимствований.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042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8306"/>
            <a:ext cx="10515600" cy="796701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/>
              <a:t>Количество лексических совпадений между балкано-романскими </a:t>
            </a:r>
            <a:r>
              <a:rPr lang="ru-RU" sz="2200" b="1" dirty="0" smtClean="0"/>
              <a:t>идиомами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072022"/>
              </p:ext>
            </p:extLst>
          </p:nvPr>
        </p:nvGraphicFramePr>
        <p:xfrm>
          <a:off x="1742743" y="1301675"/>
          <a:ext cx="9143997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6635"/>
                <a:gridCol w="1016635"/>
                <a:gridCol w="1016635"/>
                <a:gridCol w="1015682"/>
                <a:gridCol w="1015682"/>
                <a:gridCol w="1015682"/>
                <a:gridCol w="1015682"/>
                <a:gridCol w="1015682"/>
                <a:gridCol w="1015682"/>
              </a:tblGrid>
              <a:tr h="41299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рум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истрорум.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арум.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мегленорум.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9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45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рум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74 </a:t>
                      </a:r>
                      <a:r>
                        <a:rPr lang="en-US" sz="1400" dirty="0" smtClean="0">
                          <a:effectLst/>
                        </a:rPr>
                        <a:t>(93.18%)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82 </a:t>
                      </a:r>
                      <a:r>
                        <a:rPr lang="en-US" sz="1400" dirty="0" smtClean="0">
                          <a:effectLst/>
                        </a:rPr>
                        <a:t>(93.67%)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83 </a:t>
                      </a:r>
                      <a:r>
                        <a:rPr lang="en-US" sz="1400" dirty="0" smtClean="0">
                          <a:effectLst/>
                        </a:rPr>
                        <a:t>(89.42%)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93 </a:t>
                      </a:r>
                      <a:r>
                        <a:rPr lang="en-US" sz="1400" dirty="0" smtClean="0">
                          <a:effectLst/>
                        </a:rPr>
                        <a:t>(88.30%)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79 </a:t>
                      </a:r>
                      <a:r>
                        <a:rPr lang="en-US" sz="1400" dirty="0" smtClean="0">
                          <a:effectLst/>
                        </a:rPr>
                        <a:t>(88.7</a:t>
                      </a:r>
                      <a:r>
                        <a:rPr lang="ru-RU" sz="1400" dirty="0">
                          <a:effectLst/>
                        </a:rPr>
                        <a:t>8</a:t>
                      </a:r>
                      <a:r>
                        <a:rPr lang="en-US" sz="1400" dirty="0" smtClean="0">
                          <a:effectLst/>
                        </a:rPr>
                        <a:t>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87 </a:t>
                      </a:r>
                      <a:r>
                        <a:rPr lang="en-US" sz="1400" dirty="0" smtClean="0">
                          <a:effectLst/>
                        </a:rPr>
                        <a:t>(88.76%)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45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истр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74 </a:t>
                      </a:r>
                      <a:r>
                        <a:rPr lang="en-US" sz="1400" dirty="0" smtClean="0">
                          <a:effectLst/>
                        </a:rPr>
                        <a:t>(93.18%)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82 </a:t>
                      </a:r>
                      <a:r>
                        <a:rPr lang="en-US" sz="1400" dirty="0" smtClean="0">
                          <a:effectLst/>
                        </a:rPr>
                        <a:t>(93.67%)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71 </a:t>
                      </a:r>
                      <a:r>
                        <a:rPr lang="en-US" sz="1400" dirty="0" smtClean="0">
                          <a:effectLst/>
                        </a:rPr>
                        <a:t>(89.8</a:t>
                      </a:r>
                      <a:r>
                        <a:rPr lang="ru-RU" sz="1400" dirty="0">
                          <a:effectLst/>
                        </a:rPr>
                        <a:t>9</a:t>
                      </a:r>
                      <a:r>
                        <a:rPr lang="en-US" sz="1400" dirty="0" smtClean="0">
                          <a:effectLst/>
                        </a:rPr>
                        <a:t>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80 </a:t>
                      </a:r>
                      <a:r>
                        <a:rPr lang="en-US" sz="1400" dirty="0" smtClean="0">
                          <a:effectLst/>
                        </a:rPr>
                        <a:t>(88.75%)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70 </a:t>
                      </a:r>
                      <a:r>
                        <a:rPr lang="en-US" sz="1400" dirty="0" smtClean="0">
                          <a:effectLst/>
                        </a:rPr>
                        <a:t>(86.36%)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76 </a:t>
                      </a:r>
                      <a:r>
                        <a:rPr lang="en-US" sz="1400" dirty="0" smtClean="0">
                          <a:effectLst/>
                        </a:rPr>
                        <a:t>(87.50%)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45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арум.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83 </a:t>
                      </a:r>
                      <a:r>
                        <a:rPr lang="en-US" sz="1400" dirty="0" smtClean="0">
                          <a:effectLst/>
                        </a:rPr>
                        <a:t>(89.42%)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93 </a:t>
                      </a:r>
                      <a:r>
                        <a:rPr lang="en-US" sz="1400" dirty="0" smtClean="0">
                          <a:effectLst/>
                        </a:rPr>
                        <a:t>(88.30%)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71 </a:t>
                      </a:r>
                      <a:r>
                        <a:rPr lang="en-US" sz="1400" dirty="0" smtClean="0">
                          <a:effectLst/>
                        </a:rPr>
                        <a:t>(89.8</a:t>
                      </a:r>
                      <a:r>
                        <a:rPr lang="ru-RU" sz="1400" dirty="0">
                          <a:effectLst/>
                        </a:rPr>
                        <a:t>9</a:t>
                      </a:r>
                      <a:r>
                        <a:rPr lang="en-US" sz="1400" dirty="0" smtClean="0">
                          <a:effectLst/>
                        </a:rPr>
                        <a:t>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80 </a:t>
                      </a:r>
                      <a:r>
                        <a:rPr lang="en-US" sz="1400" dirty="0" smtClean="0">
                          <a:effectLst/>
                        </a:rPr>
                        <a:t>(88.75%)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84 </a:t>
                      </a:r>
                      <a:r>
                        <a:rPr lang="en-US" sz="1400" dirty="0" smtClean="0">
                          <a:effectLst/>
                        </a:rPr>
                        <a:t>(92.9</a:t>
                      </a:r>
                      <a:r>
                        <a:rPr lang="ru-RU" sz="1400" dirty="0">
                          <a:effectLst/>
                        </a:rPr>
                        <a:t>3</a:t>
                      </a:r>
                      <a:r>
                        <a:rPr lang="en-US" sz="1400" dirty="0" smtClean="0">
                          <a:effectLst/>
                        </a:rPr>
                        <a:t>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92 </a:t>
                      </a:r>
                      <a:r>
                        <a:rPr lang="en-US" sz="1400" dirty="0" smtClean="0">
                          <a:effectLst/>
                        </a:rPr>
                        <a:t>(93.33%)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45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мегл.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79 </a:t>
                      </a:r>
                      <a:r>
                        <a:rPr lang="en-US" sz="1400" dirty="0" smtClean="0">
                          <a:effectLst/>
                        </a:rPr>
                        <a:t>(88.7</a:t>
                      </a:r>
                      <a:r>
                        <a:rPr lang="ru-RU" sz="1400" dirty="0">
                          <a:effectLst/>
                        </a:rPr>
                        <a:t>8</a:t>
                      </a:r>
                      <a:r>
                        <a:rPr lang="en-US" sz="1400" dirty="0" smtClean="0">
                          <a:effectLst/>
                        </a:rPr>
                        <a:t>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87 </a:t>
                      </a:r>
                      <a:r>
                        <a:rPr lang="en-US" sz="1400" dirty="0" smtClean="0">
                          <a:effectLst/>
                        </a:rPr>
                        <a:t>(88.76%)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70 </a:t>
                      </a:r>
                      <a:r>
                        <a:rPr lang="en-US" sz="1400" dirty="0" smtClean="0">
                          <a:effectLst/>
                        </a:rPr>
                        <a:t>(86.36%)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76 </a:t>
                      </a:r>
                      <a:r>
                        <a:rPr lang="en-US" sz="1400" dirty="0" smtClean="0">
                          <a:effectLst/>
                        </a:rPr>
                        <a:t>(87.50%)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84 </a:t>
                      </a:r>
                      <a:r>
                        <a:rPr lang="en-US" sz="1400" dirty="0" smtClean="0">
                          <a:effectLst/>
                        </a:rPr>
                        <a:t>(92.9</a:t>
                      </a:r>
                      <a:r>
                        <a:rPr lang="ru-RU" sz="1400" dirty="0">
                          <a:effectLst/>
                        </a:rPr>
                        <a:t>3</a:t>
                      </a:r>
                      <a:r>
                        <a:rPr lang="en-US" sz="1400" dirty="0" smtClean="0">
                          <a:effectLst/>
                        </a:rPr>
                        <a:t>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92 </a:t>
                      </a:r>
                      <a:r>
                        <a:rPr lang="en-US" sz="1400" dirty="0" smtClean="0">
                          <a:effectLst/>
                        </a:rPr>
                        <a:t>(93.33%)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268891" y="-242627"/>
            <a:ext cx="16292167" cy="831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040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048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err="1" smtClean="0"/>
              <a:t>Лексикостатистическое</a:t>
            </a:r>
            <a:r>
              <a:rPr lang="ru-RU" sz="2000" b="1" dirty="0" smtClean="0"/>
              <a:t> древо балкано-романских языков (по 100 и 110-словным спискам)</a:t>
            </a:r>
            <a:endParaRPr lang="ru-RU" sz="2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90165"/>
            <a:ext cx="10515600" cy="1290919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818966"/>
            <a:ext cx="10515600" cy="1359062"/>
          </a:xfrm>
        </p:spPr>
      </p:pic>
    </p:spTree>
    <p:extLst>
      <p:ext uri="{BB962C8B-B14F-4D97-AF65-F5344CB8AC3E}">
        <p14:creationId xmlns:p14="http://schemas.microsoft.com/office/powerpoint/2010/main" val="1394350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97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Количество лексических совпадений между балкано-романскими идиомами (50-словный список)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084591"/>
              </p:ext>
            </p:extLst>
          </p:nvPr>
        </p:nvGraphicFramePr>
        <p:xfrm>
          <a:off x="2216074" y="1462180"/>
          <a:ext cx="8401722" cy="4034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3134"/>
                <a:gridCol w="933134"/>
                <a:gridCol w="933134"/>
                <a:gridCol w="933134"/>
                <a:gridCol w="933134"/>
                <a:gridCol w="933134"/>
                <a:gridCol w="935772"/>
                <a:gridCol w="935772"/>
                <a:gridCol w="931374"/>
              </a:tblGrid>
              <a:tr h="67249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рум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истрорум.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арум.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мегленорум.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2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рум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44/46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43/48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43/48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2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44/46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42/47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42/48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2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арум.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43/48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42/47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44/49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2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мегл.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43/48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42/48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44/49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572301" y="-335455"/>
            <a:ext cx="15480739" cy="109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5861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606</Words>
  <Application>Microsoft Office PowerPoint</Application>
  <PresentationFormat>Широкоэкранный</PresentationFormat>
  <Paragraphs>192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MS Mincho</vt:lpstr>
      <vt:lpstr>Arial</vt:lpstr>
      <vt:lpstr>Calibri</vt:lpstr>
      <vt:lpstr>Calibri Light</vt:lpstr>
      <vt:lpstr>Times New Roman</vt:lpstr>
      <vt:lpstr>Тема Office</vt:lpstr>
      <vt:lpstr>М.Н. Саенко</vt:lpstr>
      <vt:lpstr>Балкано-романские идиомы</vt:lpstr>
      <vt:lpstr>Презентация PowerPoint</vt:lpstr>
      <vt:lpstr>Цели:</vt:lpstr>
      <vt:lpstr>Заимствования в балкано-романских идиомах</vt:lpstr>
      <vt:lpstr>Количество лексических расхождений между балкано-романскими идиомами</vt:lpstr>
      <vt:lpstr>Количество лексических совпадений между балкано-романскими идиомами</vt:lpstr>
      <vt:lpstr>Лексикостатистическое древо балкано-романских языков (по 100 и 110-словным спискам)</vt:lpstr>
      <vt:lpstr>Количество лексических совпадений между балкано-романскими идиомами (50-словный список)</vt:lpstr>
      <vt:lpstr>Лексические совпадения между балкано-романскими идиомами по В. Блажеку</vt:lpstr>
      <vt:lpstr>Лексикостатистическое древо балкано-романских языков по В. Блажеку</vt:lpstr>
      <vt:lpstr>Выводы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Балкано-романские идиомы</dc:title>
  <dc:creator>admin</dc:creator>
  <cp:lastModifiedBy>admin</cp:lastModifiedBy>
  <cp:revision>13</cp:revision>
  <dcterms:created xsi:type="dcterms:W3CDTF">2015-03-19T14:31:03Z</dcterms:created>
  <dcterms:modified xsi:type="dcterms:W3CDTF">2015-03-25T14:27:34Z</dcterms:modified>
</cp:coreProperties>
</file>